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7"/>
  </p:notesMasterIdLst>
  <p:handoutMasterIdLst>
    <p:handoutMasterId r:id="rId38"/>
  </p:handoutMasterIdLst>
  <p:sldIdLst>
    <p:sldId id="257" r:id="rId2"/>
    <p:sldId id="321" r:id="rId3"/>
    <p:sldId id="322" r:id="rId4"/>
    <p:sldId id="323" r:id="rId5"/>
    <p:sldId id="259" r:id="rId6"/>
    <p:sldId id="309" r:id="rId7"/>
    <p:sldId id="302" r:id="rId8"/>
    <p:sldId id="303" r:id="rId9"/>
    <p:sldId id="304" r:id="rId10"/>
    <p:sldId id="310" r:id="rId11"/>
    <p:sldId id="311" r:id="rId12"/>
    <p:sldId id="312" r:id="rId13"/>
    <p:sldId id="313" r:id="rId14"/>
    <p:sldId id="314" r:id="rId15"/>
    <p:sldId id="266" r:id="rId16"/>
    <p:sldId id="306" r:id="rId17"/>
    <p:sldId id="315" r:id="rId18"/>
    <p:sldId id="316" r:id="rId19"/>
    <p:sldId id="268" r:id="rId20"/>
    <p:sldId id="286" r:id="rId21"/>
    <p:sldId id="292" r:id="rId22"/>
    <p:sldId id="293" r:id="rId23"/>
    <p:sldId id="294" r:id="rId24"/>
    <p:sldId id="317" r:id="rId25"/>
    <p:sldId id="318" r:id="rId26"/>
    <p:sldId id="271" r:id="rId27"/>
    <p:sldId id="272" r:id="rId28"/>
    <p:sldId id="273" r:id="rId29"/>
    <p:sldId id="274" r:id="rId30"/>
    <p:sldId id="319" r:id="rId31"/>
    <p:sldId id="290" r:id="rId32"/>
    <p:sldId id="291" r:id="rId33"/>
    <p:sldId id="276" r:id="rId34"/>
    <p:sldId id="320" r:id="rId35"/>
    <p:sldId id="278" r:id="rId36"/>
  </p:sldIdLst>
  <p:sldSz cx="9144000" cy="6858000" type="screen4x3"/>
  <p:notesSz cx="6669088" cy="9928225"/>
  <p:defaultTextStyle>
    <a:defPPr>
      <a:defRPr lang="fil-P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16" autoAdjust="0"/>
    <p:restoredTop sz="94638" autoAdjust="0"/>
  </p:normalViewPr>
  <p:slideViewPr>
    <p:cSldViewPr>
      <p:cViewPr>
        <p:scale>
          <a:sx n="80" d="100"/>
          <a:sy n="80" d="100"/>
        </p:scale>
        <p:origin x="-1200"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89938" cy="496412"/>
          </a:xfrm>
          <a:prstGeom prst="rect">
            <a:avLst/>
          </a:prstGeom>
        </p:spPr>
        <p:txBody>
          <a:bodyPr vert="horz" lIns="89913" tIns="44956" rIns="89913" bIns="44956" rtlCol="0"/>
          <a:lstStyle>
            <a:lvl1pPr algn="l">
              <a:defRPr sz="1200"/>
            </a:lvl1pPr>
          </a:lstStyle>
          <a:p>
            <a:endParaRPr lang="fil-PH"/>
          </a:p>
        </p:txBody>
      </p:sp>
      <p:sp>
        <p:nvSpPr>
          <p:cNvPr id="3" name="Date Placeholder 2"/>
          <p:cNvSpPr>
            <a:spLocks noGrp="1"/>
          </p:cNvSpPr>
          <p:nvPr>
            <p:ph type="dt" sz="quarter" idx="1"/>
          </p:nvPr>
        </p:nvSpPr>
        <p:spPr>
          <a:xfrm>
            <a:off x="3777607" y="0"/>
            <a:ext cx="2889938" cy="496412"/>
          </a:xfrm>
          <a:prstGeom prst="rect">
            <a:avLst/>
          </a:prstGeom>
        </p:spPr>
        <p:txBody>
          <a:bodyPr vert="horz" lIns="89913" tIns="44956" rIns="89913" bIns="44956" rtlCol="0"/>
          <a:lstStyle>
            <a:lvl1pPr algn="r">
              <a:defRPr sz="1200"/>
            </a:lvl1pPr>
          </a:lstStyle>
          <a:p>
            <a:fld id="{04E67036-35B8-4535-9DFD-0D9D316754C3}" type="datetimeFigureOut">
              <a:rPr lang="fil-PH" smtClean="0"/>
              <a:pPr/>
              <a:t>3/19/2013</a:t>
            </a:fld>
            <a:endParaRPr lang="fil-PH"/>
          </a:p>
        </p:txBody>
      </p:sp>
      <p:sp>
        <p:nvSpPr>
          <p:cNvPr id="4" name="Footer Placeholder 3"/>
          <p:cNvSpPr>
            <a:spLocks noGrp="1"/>
          </p:cNvSpPr>
          <p:nvPr>
            <p:ph type="ftr" sz="quarter" idx="2"/>
          </p:nvPr>
        </p:nvSpPr>
        <p:spPr>
          <a:xfrm>
            <a:off x="1" y="9430091"/>
            <a:ext cx="2889938" cy="496412"/>
          </a:xfrm>
          <a:prstGeom prst="rect">
            <a:avLst/>
          </a:prstGeom>
        </p:spPr>
        <p:txBody>
          <a:bodyPr vert="horz" lIns="89913" tIns="44956" rIns="89913" bIns="44956" rtlCol="0" anchor="b"/>
          <a:lstStyle>
            <a:lvl1pPr algn="l">
              <a:defRPr sz="1200"/>
            </a:lvl1pPr>
          </a:lstStyle>
          <a:p>
            <a:endParaRPr lang="fil-PH"/>
          </a:p>
        </p:txBody>
      </p:sp>
      <p:sp>
        <p:nvSpPr>
          <p:cNvPr id="5" name="Slide Number Placeholder 4"/>
          <p:cNvSpPr>
            <a:spLocks noGrp="1"/>
          </p:cNvSpPr>
          <p:nvPr>
            <p:ph type="sldNum" sz="quarter" idx="3"/>
          </p:nvPr>
        </p:nvSpPr>
        <p:spPr>
          <a:xfrm>
            <a:off x="3777607" y="9430091"/>
            <a:ext cx="2889938" cy="496412"/>
          </a:xfrm>
          <a:prstGeom prst="rect">
            <a:avLst/>
          </a:prstGeom>
        </p:spPr>
        <p:txBody>
          <a:bodyPr vert="horz" lIns="89913" tIns="44956" rIns="89913" bIns="44956" rtlCol="0" anchor="b"/>
          <a:lstStyle>
            <a:lvl1pPr algn="r">
              <a:defRPr sz="1200"/>
            </a:lvl1pPr>
          </a:lstStyle>
          <a:p>
            <a:fld id="{5CD5048C-3074-4769-AABB-F4B89AF22879}" type="slidenum">
              <a:rPr lang="fil-PH" smtClean="0"/>
              <a:pPr/>
              <a:t>‹#›</a:t>
            </a:fld>
            <a:endParaRPr lang="fil-PH"/>
          </a:p>
        </p:txBody>
      </p:sp>
    </p:spTree>
    <p:extLst>
      <p:ext uri="{BB962C8B-B14F-4D97-AF65-F5344CB8AC3E}">
        <p14:creationId xmlns:p14="http://schemas.microsoft.com/office/powerpoint/2010/main" val="24012060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90043" cy="497126"/>
          </a:xfrm>
          <a:prstGeom prst="rect">
            <a:avLst/>
          </a:prstGeom>
        </p:spPr>
        <p:txBody>
          <a:bodyPr vert="horz" lIns="89913" tIns="44956" rIns="89913" bIns="44956" rtlCol="0"/>
          <a:lstStyle>
            <a:lvl1pPr algn="l">
              <a:defRPr sz="1200"/>
            </a:lvl1pPr>
          </a:lstStyle>
          <a:p>
            <a:endParaRPr lang="en-US"/>
          </a:p>
        </p:txBody>
      </p:sp>
      <p:sp>
        <p:nvSpPr>
          <p:cNvPr id="3" name="Date Placeholder 2"/>
          <p:cNvSpPr>
            <a:spLocks noGrp="1"/>
          </p:cNvSpPr>
          <p:nvPr>
            <p:ph type="dt" idx="1"/>
          </p:nvPr>
        </p:nvSpPr>
        <p:spPr>
          <a:xfrm>
            <a:off x="3777487" y="1"/>
            <a:ext cx="2890043" cy="497126"/>
          </a:xfrm>
          <a:prstGeom prst="rect">
            <a:avLst/>
          </a:prstGeom>
        </p:spPr>
        <p:txBody>
          <a:bodyPr vert="horz" lIns="89913" tIns="44956" rIns="89913" bIns="44956" rtlCol="0"/>
          <a:lstStyle>
            <a:lvl1pPr algn="r">
              <a:defRPr sz="1200"/>
            </a:lvl1pPr>
          </a:lstStyle>
          <a:p>
            <a:fld id="{44A32F7B-B01F-4907-B816-31A11C449751}" type="datetimeFigureOut">
              <a:rPr lang="en-US" smtClean="0"/>
              <a:pPr/>
              <a:t>3/19/2013</a:t>
            </a:fld>
            <a:endParaRPr lang="en-US"/>
          </a:p>
        </p:txBody>
      </p:sp>
      <p:sp>
        <p:nvSpPr>
          <p:cNvPr id="4" name="Slide Image Placeholder 3"/>
          <p:cNvSpPr>
            <a:spLocks noGrp="1" noRot="1" noChangeAspect="1"/>
          </p:cNvSpPr>
          <p:nvPr>
            <p:ph type="sldImg" idx="2"/>
          </p:nvPr>
        </p:nvSpPr>
        <p:spPr>
          <a:xfrm>
            <a:off x="854075" y="746125"/>
            <a:ext cx="4960938" cy="3721100"/>
          </a:xfrm>
          <a:prstGeom prst="rect">
            <a:avLst/>
          </a:prstGeom>
          <a:noFill/>
          <a:ln w="12700">
            <a:solidFill>
              <a:prstClr val="black"/>
            </a:solidFill>
          </a:ln>
        </p:spPr>
        <p:txBody>
          <a:bodyPr vert="horz" lIns="89913" tIns="44956" rIns="89913" bIns="44956" rtlCol="0" anchor="ctr"/>
          <a:lstStyle/>
          <a:p>
            <a:endParaRPr lang="en-US"/>
          </a:p>
        </p:txBody>
      </p:sp>
      <p:sp>
        <p:nvSpPr>
          <p:cNvPr id="5" name="Notes Placeholder 4"/>
          <p:cNvSpPr>
            <a:spLocks noGrp="1"/>
          </p:cNvSpPr>
          <p:nvPr>
            <p:ph type="body" sz="quarter" idx="3"/>
          </p:nvPr>
        </p:nvSpPr>
        <p:spPr>
          <a:xfrm>
            <a:off x="667534" y="4715551"/>
            <a:ext cx="5334022" cy="4467779"/>
          </a:xfrm>
          <a:prstGeom prst="rect">
            <a:avLst/>
          </a:prstGeom>
        </p:spPr>
        <p:txBody>
          <a:bodyPr vert="horz" lIns="89913" tIns="44956" rIns="89913" bIns="449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9512"/>
            <a:ext cx="2890043" cy="497125"/>
          </a:xfrm>
          <a:prstGeom prst="rect">
            <a:avLst/>
          </a:prstGeom>
        </p:spPr>
        <p:txBody>
          <a:bodyPr vert="horz" lIns="89913" tIns="44956" rIns="89913" bIns="44956" rtlCol="0" anchor="b"/>
          <a:lstStyle>
            <a:lvl1pPr algn="l">
              <a:defRPr sz="1200"/>
            </a:lvl1pPr>
          </a:lstStyle>
          <a:p>
            <a:endParaRPr lang="en-US"/>
          </a:p>
        </p:txBody>
      </p:sp>
      <p:sp>
        <p:nvSpPr>
          <p:cNvPr id="7" name="Slide Number Placeholder 6"/>
          <p:cNvSpPr>
            <a:spLocks noGrp="1"/>
          </p:cNvSpPr>
          <p:nvPr>
            <p:ph type="sldNum" sz="quarter" idx="5"/>
          </p:nvPr>
        </p:nvSpPr>
        <p:spPr>
          <a:xfrm>
            <a:off x="3777487" y="9429512"/>
            <a:ext cx="2890043" cy="497125"/>
          </a:xfrm>
          <a:prstGeom prst="rect">
            <a:avLst/>
          </a:prstGeom>
        </p:spPr>
        <p:txBody>
          <a:bodyPr vert="horz" lIns="89913" tIns="44956" rIns="89913" bIns="44956" rtlCol="0" anchor="b"/>
          <a:lstStyle>
            <a:lvl1pPr algn="r">
              <a:defRPr sz="1200"/>
            </a:lvl1pPr>
          </a:lstStyle>
          <a:p>
            <a:fld id="{488B2A93-1229-4840-BCA5-C603220AE0DE}" type="slidenum">
              <a:rPr lang="en-US" smtClean="0"/>
              <a:pPr/>
              <a:t>‹#›</a:t>
            </a:fld>
            <a:endParaRPr lang="en-US"/>
          </a:p>
        </p:txBody>
      </p:sp>
    </p:spTree>
    <p:extLst>
      <p:ext uri="{BB962C8B-B14F-4D97-AF65-F5344CB8AC3E}">
        <p14:creationId xmlns:p14="http://schemas.microsoft.com/office/powerpoint/2010/main" val="2067038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916" y="261255"/>
            <a:ext cx="6169868" cy="3083767"/>
          </a:xfrm>
        </p:spPr>
        <p:txBody>
          <a:bodyPr anchor="b">
            <a:normAutofit/>
          </a:bodyPr>
          <a:lstStyle>
            <a:lvl1pPr algn="l">
              <a:lnSpc>
                <a:spcPct val="80000"/>
              </a:lnSpc>
              <a:defRPr sz="6000" b="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67916" y="3673645"/>
            <a:ext cx="6172200" cy="1371600"/>
          </a:xfrm>
        </p:spPr>
        <p:txBody>
          <a:bodyPr>
            <a:normAutofit/>
          </a:bodyPr>
          <a:lstStyle>
            <a:lvl1pPr marL="0" indent="0" algn="l">
              <a:spcBef>
                <a:spcPts val="1200"/>
              </a:spcBef>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grpSp>
        <p:nvGrpSpPr>
          <p:cNvPr id="4" name="Group 3"/>
          <p:cNvGrpSpPr/>
          <p:nvPr userDrawn="1"/>
        </p:nvGrpSpPr>
        <p:grpSpPr>
          <a:xfrm>
            <a:off x="450928" y="3440407"/>
            <a:ext cx="6377940" cy="134443"/>
            <a:chOff x="854893" y="3434765"/>
            <a:chExt cx="8347086" cy="134443"/>
          </a:xfrm>
        </p:grpSpPr>
        <p:sp>
          <p:nvSpPr>
            <p:cNvPr id="5" name="Parallelogram 4"/>
            <p:cNvSpPr/>
            <p:nvPr/>
          </p:nvSpPr>
          <p:spPr>
            <a:xfrm>
              <a:off x="972379" y="3434765"/>
              <a:ext cx="8229600" cy="65837"/>
            </a:xfrm>
            <a:prstGeom prst="parallelogram">
              <a:avLst>
                <a:gd name="adj" fmla="val 311089"/>
              </a:avLst>
            </a:prstGeom>
            <a:ln>
              <a:solidFill>
                <a:schemeClr val="accent1">
                  <a:lumMod val="50000"/>
                </a:schemeClr>
              </a:solidFill>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Parallelogram 5"/>
            <p:cNvSpPr/>
            <p:nvPr/>
          </p:nvSpPr>
          <p:spPr>
            <a:xfrm rot="10800000" flipH="1">
              <a:off x="854893" y="3505200"/>
              <a:ext cx="8075981" cy="64008"/>
            </a:xfrm>
            <a:prstGeom prst="parallelogram">
              <a:avLst>
                <a:gd name="adj" fmla="val 376543"/>
              </a:avLst>
            </a:prstGeom>
            <a:solidFill>
              <a:srgbClr val="FFFF8B"/>
            </a:solidFill>
            <a:ln>
              <a:solidFill>
                <a:schemeClr val="accent3">
                  <a:lumMod val="75000"/>
                </a:schemeClr>
              </a:solidFill>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580562-E361-4901-81A9-DC99371C70DE}" type="datetime1">
              <a:rPr lang="en-US" smtClean="0">
                <a:solidFill>
                  <a:srgbClr val="07CB98"/>
                </a:solidFill>
              </a:rPr>
              <a:pPr/>
              <a:t>3/19/2013</a:t>
            </a:fld>
            <a:endParaRPr lang="en-US">
              <a:solidFill>
                <a:srgbClr val="07CB98"/>
              </a:solidFill>
            </a:endParaRPr>
          </a:p>
        </p:txBody>
      </p:sp>
      <p:sp>
        <p:nvSpPr>
          <p:cNvPr id="5" name="Footer Placeholder 4"/>
          <p:cNvSpPr>
            <a:spLocks noGrp="1"/>
          </p:cNvSpPr>
          <p:nvPr>
            <p:ph type="ftr" sz="quarter" idx="11"/>
          </p:nvPr>
        </p:nvSpPr>
        <p:spPr/>
        <p:txBody>
          <a:bodyPr/>
          <a:lstStyle/>
          <a:p>
            <a:endParaRPr lang="en-US">
              <a:solidFill>
                <a:srgbClr val="07CB98"/>
              </a:solidFill>
            </a:endParaRPr>
          </a:p>
        </p:txBody>
      </p:sp>
      <p:sp>
        <p:nvSpPr>
          <p:cNvPr id="6" name="Slide Number Placeholder 5"/>
          <p:cNvSpPr>
            <a:spLocks noGrp="1"/>
          </p:cNvSpPr>
          <p:nvPr>
            <p:ph type="sldNum" sz="quarter" idx="12"/>
          </p:nvPr>
        </p:nvSpPr>
        <p:spPr/>
        <p:txBody>
          <a:bodyPr/>
          <a:lstStyle/>
          <a:p>
            <a:fld id="{E31375A4-56A4-47D6-9801-1991572033F7}" type="slidenum">
              <a:rPr lang="en-US" smtClean="0">
                <a:solidFill>
                  <a:srgbClr val="07CB98"/>
                </a:solidFill>
              </a:rPr>
              <a:pPr/>
              <a:t>‹#›</a:t>
            </a:fld>
            <a:endParaRPr lang="en-US">
              <a:solidFill>
                <a:srgbClr val="07CB98"/>
              </a:solidFill>
            </a:endParaRPr>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8010" y="365125"/>
            <a:ext cx="1234440" cy="5811838"/>
          </a:xfrm>
        </p:spPr>
        <p:txBody>
          <a:bodyPr vert="eaVert"/>
          <a:lstStyle>
            <a:lvl1pP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71550" y="365125"/>
            <a:ext cx="5718498"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3E088F-5C71-4C3B-A46F-E5E332BBC3D1}" type="datetime1">
              <a:rPr lang="en-US" smtClean="0">
                <a:solidFill>
                  <a:srgbClr val="07CB98"/>
                </a:solidFill>
              </a:rPr>
              <a:pPr/>
              <a:t>3/19/2013</a:t>
            </a:fld>
            <a:endParaRPr lang="en-US">
              <a:solidFill>
                <a:srgbClr val="07CB98"/>
              </a:solidFill>
            </a:endParaRPr>
          </a:p>
        </p:txBody>
      </p:sp>
      <p:sp>
        <p:nvSpPr>
          <p:cNvPr id="5" name="Footer Placeholder 4"/>
          <p:cNvSpPr>
            <a:spLocks noGrp="1"/>
          </p:cNvSpPr>
          <p:nvPr>
            <p:ph type="ftr" sz="quarter" idx="11"/>
          </p:nvPr>
        </p:nvSpPr>
        <p:spPr/>
        <p:txBody>
          <a:bodyPr/>
          <a:lstStyle/>
          <a:p>
            <a:endParaRPr lang="en-US">
              <a:solidFill>
                <a:srgbClr val="07CB98"/>
              </a:solidFill>
            </a:endParaRPr>
          </a:p>
        </p:txBody>
      </p:sp>
      <p:sp>
        <p:nvSpPr>
          <p:cNvPr id="6" name="Slide Number Placeholder 5"/>
          <p:cNvSpPr>
            <a:spLocks noGrp="1"/>
          </p:cNvSpPr>
          <p:nvPr>
            <p:ph type="sldNum" sz="quarter" idx="12"/>
          </p:nvPr>
        </p:nvSpPr>
        <p:spPr/>
        <p:txBody>
          <a:bodyPr/>
          <a:lstStyle/>
          <a:p>
            <a:fld id="{E31375A4-56A4-47D6-9801-1991572033F7}" type="slidenum">
              <a:rPr lang="en-US" smtClean="0">
                <a:solidFill>
                  <a:srgbClr val="07CB98"/>
                </a:solidFill>
              </a:rPr>
              <a:pPr/>
              <a:t>‹#›</a:t>
            </a:fld>
            <a:endParaRPr lang="en-US">
              <a:solidFill>
                <a:srgbClr val="07CB98"/>
              </a:solidFill>
            </a:endParaRPr>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19423"/>
            <a:ext cx="7886700" cy="1069940"/>
          </a:xfrm>
        </p:spPr>
        <p:txBody>
          <a:bodyPr anchor="ct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628650" y="1685919"/>
            <a:ext cx="7886700" cy="4348163"/>
          </a:xfrm>
        </p:spPr>
        <p:txBody>
          <a:bodyPr>
            <a:normAutofit/>
          </a:bodyPr>
          <a:lstStyle>
            <a:lvl1pPr>
              <a:buSzPct val="120000"/>
              <a:defRPr sz="2800"/>
            </a:lvl1pPr>
            <a:lvl2pPr>
              <a:buSzPct val="120000"/>
              <a:defRPr sz="2400"/>
            </a:lvl2pPr>
            <a:lvl3pPr>
              <a:buSzPct val="120000"/>
              <a:defRPr sz="2000"/>
            </a:lvl3pPr>
            <a:lvl4pPr>
              <a:buSzPct val="120000"/>
              <a:defRPr sz="1800"/>
            </a:lvl4pPr>
            <a:lvl5pPr>
              <a:buSzPct val="120000"/>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6F79E80-105D-4CD8-AF07-4CEB9B9063CC}" type="datetime1">
              <a:rPr lang="en-US" smtClean="0">
                <a:solidFill>
                  <a:srgbClr val="07CB98"/>
                </a:solidFill>
              </a:rPr>
              <a:pPr/>
              <a:t>3/19/2013</a:t>
            </a:fld>
            <a:endParaRPr lang="en-US">
              <a:solidFill>
                <a:srgbClr val="07CB98"/>
              </a:solidFill>
            </a:endParaRPr>
          </a:p>
        </p:txBody>
      </p:sp>
      <p:sp>
        <p:nvSpPr>
          <p:cNvPr id="5" name="Footer Placeholder 4"/>
          <p:cNvSpPr>
            <a:spLocks noGrp="1"/>
          </p:cNvSpPr>
          <p:nvPr>
            <p:ph type="ftr" sz="quarter" idx="11"/>
          </p:nvPr>
        </p:nvSpPr>
        <p:spPr/>
        <p:txBody>
          <a:bodyPr/>
          <a:lstStyle/>
          <a:p>
            <a:endParaRPr lang="en-US">
              <a:solidFill>
                <a:srgbClr val="07CB98"/>
              </a:solidFill>
            </a:endParaRPr>
          </a:p>
        </p:txBody>
      </p:sp>
      <p:sp>
        <p:nvSpPr>
          <p:cNvPr id="6" name="Slide Number Placeholder 5"/>
          <p:cNvSpPr>
            <a:spLocks noGrp="1"/>
          </p:cNvSpPr>
          <p:nvPr>
            <p:ph type="sldNum" sz="quarter" idx="12"/>
          </p:nvPr>
        </p:nvSpPr>
        <p:spPr/>
        <p:txBody>
          <a:bodyPr/>
          <a:lstStyle/>
          <a:p>
            <a:fld id="{E31375A4-56A4-47D6-9801-1991572033F7}" type="slidenum">
              <a:rPr lang="en-US" smtClean="0">
                <a:solidFill>
                  <a:srgbClr val="07CB98"/>
                </a:solidFill>
              </a:rPr>
              <a:pPr/>
              <a:t>‹#›</a:t>
            </a:fld>
            <a:endParaRPr lang="en-US">
              <a:solidFill>
                <a:srgbClr val="07CB98"/>
              </a:solidFill>
            </a:endParaRPr>
          </a:p>
        </p:txBody>
      </p:sp>
      <p:sp>
        <p:nvSpPr>
          <p:cNvPr id="7" name="Parallelogram 6"/>
          <p:cNvSpPr/>
          <p:nvPr userDrawn="1"/>
        </p:nvSpPr>
        <p:spPr>
          <a:xfrm rot="10800000" flipH="1">
            <a:off x="620999" y="1239049"/>
            <a:ext cx="6858000" cy="64008"/>
          </a:xfrm>
          <a:prstGeom prst="parallelogram">
            <a:avLst>
              <a:gd name="adj" fmla="val 376543"/>
            </a:avLst>
          </a:prstGeom>
          <a:solidFill>
            <a:srgbClr val="FFFF8B"/>
          </a:solidFill>
          <a:ln>
            <a:solidFill>
              <a:schemeClr val="accent3">
                <a:lumMod val="75000"/>
              </a:schemeClr>
            </a:solidFill>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endParaRPr lang="en-US">
              <a:solidFill>
                <a:prstClr val="white"/>
              </a:solidFill>
            </a:endParaRPr>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9486" y="265176"/>
            <a:ext cx="6172200" cy="3081528"/>
          </a:xfrm>
        </p:spPr>
        <p:txBody>
          <a:bodyPr anchor="b">
            <a:normAutofit/>
          </a:bodyPr>
          <a:lstStyle>
            <a:lvl1pPr>
              <a:defRPr sz="5400"/>
            </a:lvl1pPr>
          </a:lstStyle>
          <a:p>
            <a:r>
              <a:rPr lang="en-US" smtClean="0"/>
              <a:t>Click to edit Master title style</a:t>
            </a:r>
            <a:endParaRPr lang="en-US"/>
          </a:p>
        </p:txBody>
      </p:sp>
      <p:sp>
        <p:nvSpPr>
          <p:cNvPr id="3" name="Text Placeholder 2"/>
          <p:cNvSpPr>
            <a:spLocks noGrp="1"/>
          </p:cNvSpPr>
          <p:nvPr>
            <p:ph type="body" idx="1"/>
          </p:nvPr>
        </p:nvSpPr>
        <p:spPr>
          <a:xfrm>
            <a:off x="459486" y="3346704"/>
            <a:ext cx="6172200" cy="1371600"/>
          </a:xfrm>
        </p:spPr>
        <p:txBody>
          <a:bodyPr/>
          <a:lstStyle>
            <a:lvl1pPr marL="0" indent="0">
              <a:spcBef>
                <a:spcPts val="120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9F2C64-0D63-44AF-997A-1B1FE1A96E19}" type="datetime1">
              <a:rPr lang="en-US" smtClean="0">
                <a:solidFill>
                  <a:srgbClr val="07CB98"/>
                </a:solidFill>
              </a:rPr>
              <a:pPr/>
              <a:t>3/19/2013</a:t>
            </a:fld>
            <a:endParaRPr lang="en-US">
              <a:solidFill>
                <a:srgbClr val="07CB98"/>
              </a:solidFill>
            </a:endParaRPr>
          </a:p>
        </p:txBody>
      </p:sp>
      <p:sp>
        <p:nvSpPr>
          <p:cNvPr id="5" name="Footer Placeholder 4"/>
          <p:cNvSpPr>
            <a:spLocks noGrp="1"/>
          </p:cNvSpPr>
          <p:nvPr>
            <p:ph type="ftr" sz="quarter" idx="11"/>
          </p:nvPr>
        </p:nvSpPr>
        <p:spPr/>
        <p:txBody>
          <a:bodyPr/>
          <a:lstStyle/>
          <a:p>
            <a:endParaRPr lang="en-US">
              <a:solidFill>
                <a:srgbClr val="07CB98"/>
              </a:solidFill>
            </a:endParaRPr>
          </a:p>
        </p:txBody>
      </p:sp>
      <p:sp>
        <p:nvSpPr>
          <p:cNvPr id="6" name="Slide Number Placeholder 5"/>
          <p:cNvSpPr>
            <a:spLocks noGrp="1"/>
          </p:cNvSpPr>
          <p:nvPr>
            <p:ph type="sldNum" sz="quarter" idx="12"/>
          </p:nvPr>
        </p:nvSpPr>
        <p:spPr/>
        <p:txBody>
          <a:bodyPr/>
          <a:lstStyle/>
          <a:p>
            <a:fld id="{E31375A4-56A4-47D6-9801-1991572033F7}" type="slidenum">
              <a:rPr lang="en-US" smtClean="0">
                <a:solidFill>
                  <a:srgbClr val="07CB98"/>
                </a:solidFill>
              </a:rPr>
              <a:pPr/>
              <a:t>‹#›</a:t>
            </a:fld>
            <a:endParaRPr lang="en-US">
              <a:solidFill>
                <a:srgbClr val="07CB98"/>
              </a:solidFill>
            </a:endParaRP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71551" y="1828801"/>
            <a:ext cx="3429000" cy="43481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43449" y="1828801"/>
            <a:ext cx="3429000" cy="43481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93EA110-C81D-4C5F-84B3-B5F5E7416EB9}" type="datetime1">
              <a:rPr lang="en-US" smtClean="0">
                <a:solidFill>
                  <a:srgbClr val="07CB98"/>
                </a:solidFill>
              </a:rPr>
              <a:pPr/>
              <a:t>3/19/2013</a:t>
            </a:fld>
            <a:endParaRPr lang="en-US">
              <a:solidFill>
                <a:srgbClr val="07CB98"/>
              </a:solidFill>
            </a:endParaRPr>
          </a:p>
        </p:txBody>
      </p:sp>
      <p:sp>
        <p:nvSpPr>
          <p:cNvPr id="6" name="Footer Placeholder 5"/>
          <p:cNvSpPr>
            <a:spLocks noGrp="1"/>
          </p:cNvSpPr>
          <p:nvPr>
            <p:ph type="ftr" sz="quarter" idx="11"/>
          </p:nvPr>
        </p:nvSpPr>
        <p:spPr/>
        <p:txBody>
          <a:bodyPr/>
          <a:lstStyle/>
          <a:p>
            <a:endParaRPr lang="en-US">
              <a:solidFill>
                <a:srgbClr val="07CB98"/>
              </a:solidFill>
            </a:endParaRPr>
          </a:p>
        </p:txBody>
      </p:sp>
      <p:sp>
        <p:nvSpPr>
          <p:cNvPr id="7" name="Slide Number Placeholder 6"/>
          <p:cNvSpPr>
            <a:spLocks noGrp="1"/>
          </p:cNvSpPr>
          <p:nvPr>
            <p:ph type="sldNum" sz="quarter" idx="12"/>
          </p:nvPr>
        </p:nvSpPr>
        <p:spPr/>
        <p:txBody>
          <a:bodyPr/>
          <a:lstStyle/>
          <a:p>
            <a:fld id="{E31375A4-56A4-47D6-9801-1991572033F7}" type="slidenum">
              <a:rPr lang="en-US" smtClean="0">
                <a:solidFill>
                  <a:srgbClr val="07CB98"/>
                </a:solidFill>
              </a:rPr>
              <a:pPr/>
              <a:t>‹#›</a:t>
            </a:fld>
            <a:endParaRPr lang="en-US">
              <a:solidFill>
                <a:srgbClr val="07CB98"/>
              </a:solidFill>
            </a:endParaRPr>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973836" y="1627258"/>
            <a:ext cx="3429000" cy="68580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73836" y="2331720"/>
            <a:ext cx="3429000" cy="384048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45736" y="1627258"/>
            <a:ext cx="3429000" cy="68580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45736" y="2331720"/>
            <a:ext cx="3429000" cy="384048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8EC5ED-4C80-4726-926C-338D85485045}" type="datetime1">
              <a:rPr lang="en-US" smtClean="0">
                <a:solidFill>
                  <a:srgbClr val="07CB98"/>
                </a:solidFill>
              </a:rPr>
              <a:pPr/>
              <a:t>3/19/2013</a:t>
            </a:fld>
            <a:endParaRPr lang="en-US">
              <a:solidFill>
                <a:srgbClr val="07CB98"/>
              </a:solidFill>
            </a:endParaRPr>
          </a:p>
        </p:txBody>
      </p:sp>
      <p:sp>
        <p:nvSpPr>
          <p:cNvPr id="8" name="Footer Placeholder 7"/>
          <p:cNvSpPr>
            <a:spLocks noGrp="1"/>
          </p:cNvSpPr>
          <p:nvPr>
            <p:ph type="ftr" sz="quarter" idx="11"/>
          </p:nvPr>
        </p:nvSpPr>
        <p:spPr/>
        <p:txBody>
          <a:bodyPr/>
          <a:lstStyle/>
          <a:p>
            <a:endParaRPr lang="en-US">
              <a:solidFill>
                <a:srgbClr val="07CB98"/>
              </a:solidFill>
            </a:endParaRPr>
          </a:p>
        </p:txBody>
      </p:sp>
      <p:sp>
        <p:nvSpPr>
          <p:cNvPr id="9" name="Slide Number Placeholder 8"/>
          <p:cNvSpPr>
            <a:spLocks noGrp="1"/>
          </p:cNvSpPr>
          <p:nvPr>
            <p:ph type="sldNum" sz="quarter" idx="12"/>
          </p:nvPr>
        </p:nvSpPr>
        <p:spPr/>
        <p:txBody>
          <a:bodyPr/>
          <a:lstStyle/>
          <a:p>
            <a:fld id="{E31375A4-56A4-47D6-9801-1991572033F7}" type="slidenum">
              <a:rPr lang="en-US" smtClean="0">
                <a:solidFill>
                  <a:srgbClr val="07CB98"/>
                </a:solidFill>
              </a:rPr>
              <a:pPr/>
              <a:t>‹#›</a:t>
            </a:fld>
            <a:endParaRPr lang="en-US">
              <a:solidFill>
                <a:srgbClr val="07CB98"/>
              </a:solidFill>
            </a:endParaRPr>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647976-C764-44D0-930D-1AC5846C8450}" type="datetime1">
              <a:rPr lang="en-US" smtClean="0">
                <a:solidFill>
                  <a:srgbClr val="07CB98"/>
                </a:solidFill>
              </a:rPr>
              <a:pPr/>
              <a:t>3/19/2013</a:t>
            </a:fld>
            <a:endParaRPr lang="en-US">
              <a:solidFill>
                <a:srgbClr val="07CB98"/>
              </a:solidFill>
            </a:endParaRPr>
          </a:p>
        </p:txBody>
      </p:sp>
      <p:sp>
        <p:nvSpPr>
          <p:cNvPr id="4" name="Footer Placeholder 3"/>
          <p:cNvSpPr>
            <a:spLocks noGrp="1"/>
          </p:cNvSpPr>
          <p:nvPr>
            <p:ph type="ftr" sz="quarter" idx="11"/>
          </p:nvPr>
        </p:nvSpPr>
        <p:spPr/>
        <p:txBody>
          <a:bodyPr/>
          <a:lstStyle/>
          <a:p>
            <a:endParaRPr lang="en-US">
              <a:solidFill>
                <a:srgbClr val="07CB98"/>
              </a:solidFill>
            </a:endParaRPr>
          </a:p>
        </p:txBody>
      </p:sp>
      <p:sp>
        <p:nvSpPr>
          <p:cNvPr id="5" name="Slide Number Placeholder 4"/>
          <p:cNvSpPr>
            <a:spLocks noGrp="1"/>
          </p:cNvSpPr>
          <p:nvPr>
            <p:ph type="sldNum" sz="quarter" idx="12"/>
          </p:nvPr>
        </p:nvSpPr>
        <p:spPr/>
        <p:txBody>
          <a:bodyPr/>
          <a:lstStyle/>
          <a:p>
            <a:fld id="{E31375A4-56A4-47D6-9801-1991572033F7}" type="slidenum">
              <a:rPr lang="en-US" smtClean="0">
                <a:solidFill>
                  <a:srgbClr val="07CB98"/>
                </a:solidFill>
              </a:rPr>
              <a:pPr/>
              <a:t>‹#›</a:t>
            </a:fld>
            <a:endParaRPr lang="en-US">
              <a:solidFill>
                <a:srgbClr val="07CB98"/>
              </a:solidFill>
            </a:endParaRPr>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FA5702-ECF8-4274-B6BF-9D5EEBC26FE5}" type="datetime1">
              <a:rPr lang="en-US" smtClean="0">
                <a:solidFill>
                  <a:srgbClr val="07CB98"/>
                </a:solidFill>
              </a:rPr>
              <a:pPr/>
              <a:t>3/19/2013</a:t>
            </a:fld>
            <a:endParaRPr lang="en-US">
              <a:solidFill>
                <a:srgbClr val="07CB98"/>
              </a:solidFill>
            </a:endParaRPr>
          </a:p>
        </p:txBody>
      </p:sp>
      <p:sp>
        <p:nvSpPr>
          <p:cNvPr id="3" name="Footer Placeholder 2"/>
          <p:cNvSpPr>
            <a:spLocks noGrp="1"/>
          </p:cNvSpPr>
          <p:nvPr>
            <p:ph type="ftr" sz="quarter" idx="11"/>
          </p:nvPr>
        </p:nvSpPr>
        <p:spPr/>
        <p:txBody>
          <a:bodyPr/>
          <a:lstStyle/>
          <a:p>
            <a:endParaRPr lang="en-US">
              <a:solidFill>
                <a:srgbClr val="07CB98"/>
              </a:solidFill>
            </a:endParaRPr>
          </a:p>
        </p:txBody>
      </p:sp>
      <p:sp>
        <p:nvSpPr>
          <p:cNvPr id="4" name="Slide Number Placeholder 3"/>
          <p:cNvSpPr>
            <a:spLocks noGrp="1"/>
          </p:cNvSpPr>
          <p:nvPr>
            <p:ph type="sldNum" sz="quarter" idx="12"/>
          </p:nvPr>
        </p:nvSpPr>
        <p:spPr/>
        <p:txBody>
          <a:bodyPr/>
          <a:lstStyle/>
          <a:p>
            <a:fld id="{E31375A4-56A4-47D6-9801-1991572033F7}" type="slidenum">
              <a:rPr lang="en-US" smtClean="0">
                <a:solidFill>
                  <a:srgbClr val="07CB98"/>
                </a:solidFill>
              </a:rPr>
              <a:pPr/>
              <a:t>‹#›</a:t>
            </a:fld>
            <a:endParaRPr lang="en-US">
              <a:solidFill>
                <a:srgbClr val="07CB98"/>
              </a:solidFill>
            </a:endParaRPr>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hidden">
          <a:xfrm>
            <a:off x="0" y="0"/>
            <a:ext cx="54864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5984497" y="457200"/>
            <a:ext cx="2702303" cy="155448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54868" y="685800"/>
            <a:ext cx="4576665"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84497" y="2101850"/>
            <a:ext cx="2702303" cy="1828800"/>
          </a:xfrm>
        </p:spPr>
        <p:txBody>
          <a:bodyPr/>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566C6A-A83C-4E27-990F-89F11F779CE0}" type="datetime1">
              <a:rPr lang="en-US" smtClean="0">
                <a:solidFill>
                  <a:srgbClr val="07CB98"/>
                </a:solidFill>
              </a:rPr>
              <a:pPr/>
              <a:t>3/19/2013</a:t>
            </a:fld>
            <a:endParaRPr lang="en-US">
              <a:solidFill>
                <a:srgbClr val="07CB98"/>
              </a:solidFill>
            </a:endParaRPr>
          </a:p>
        </p:txBody>
      </p:sp>
      <p:sp>
        <p:nvSpPr>
          <p:cNvPr id="6" name="Footer Placeholder 5"/>
          <p:cNvSpPr>
            <a:spLocks noGrp="1"/>
          </p:cNvSpPr>
          <p:nvPr>
            <p:ph type="ftr" sz="quarter" idx="11"/>
          </p:nvPr>
        </p:nvSpPr>
        <p:spPr/>
        <p:txBody>
          <a:bodyPr/>
          <a:lstStyle/>
          <a:p>
            <a:endParaRPr lang="en-US">
              <a:solidFill>
                <a:srgbClr val="07CB98"/>
              </a:solidFill>
            </a:endParaRPr>
          </a:p>
        </p:txBody>
      </p:sp>
      <p:sp>
        <p:nvSpPr>
          <p:cNvPr id="7" name="Slide Number Placeholder 6"/>
          <p:cNvSpPr>
            <a:spLocks noGrp="1"/>
          </p:cNvSpPr>
          <p:nvPr>
            <p:ph type="sldNum" sz="quarter" idx="12"/>
          </p:nvPr>
        </p:nvSpPr>
        <p:spPr/>
        <p:txBody>
          <a:bodyPr/>
          <a:lstStyle/>
          <a:p>
            <a:fld id="{E31375A4-56A4-47D6-9801-1991572033F7}" type="slidenum">
              <a:rPr lang="en-US" smtClean="0">
                <a:solidFill>
                  <a:srgbClr val="07CB98"/>
                </a:solidFill>
              </a:rPr>
              <a:pPr/>
              <a:t>‹#›</a:t>
            </a:fld>
            <a:endParaRPr lang="en-US">
              <a:solidFill>
                <a:srgbClr val="07CB98"/>
              </a:solidFill>
            </a:endParaRPr>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bwMode="hidden">
          <a:xfrm>
            <a:off x="0" y="0"/>
            <a:ext cx="54864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5987034" y="457200"/>
            <a:ext cx="2702052" cy="155448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0" y="-1"/>
            <a:ext cx="54864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5987034" y="2101850"/>
            <a:ext cx="2702052" cy="1828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71550" y="362303"/>
            <a:ext cx="7200900" cy="106994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71550" y="1828800"/>
            <a:ext cx="7200900" cy="4348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7064440" y="6385492"/>
            <a:ext cx="736535" cy="228600"/>
          </a:xfrm>
          <a:prstGeom prst="rect">
            <a:avLst/>
          </a:prstGeom>
        </p:spPr>
        <p:txBody>
          <a:bodyPr vert="horz" lIns="91440" tIns="45720" rIns="91440" bIns="45720" rtlCol="0" anchor="ctr"/>
          <a:lstStyle>
            <a:lvl1pPr algn="r">
              <a:defRPr sz="800">
                <a:solidFill>
                  <a:schemeClr val="accent1"/>
                </a:solidFill>
              </a:defRPr>
            </a:lvl1pPr>
          </a:lstStyle>
          <a:p>
            <a:fld id="{D14E86EA-95E3-4DA0-97E2-7D1BBAC51A0F}" type="datetime1">
              <a:rPr lang="en-US" smtClean="0">
                <a:solidFill>
                  <a:srgbClr val="07CB98"/>
                </a:solidFill>
              </a:rPr>
              <a:pPr/>
              <a:t>3/19/2013</a:t>
            </a:fld>
            <a:endParaRPr lang="en-US">
              <a:solidFill>
                <a:srgbClr val="07CB98"/>
              </a:solidFill>
            </a:endParaRPr>
          </a:p>
        </p:txBody>
      </p:sp>
      <p:sp>
        <p:nvSpPr>
          <p:cNvPr id="5" name="Footer Placeholder 4"/>
          <p:cNvSpPr>
            <a:spLocks noGrp="1"/>
          </p:cNvSpPr>
          <p:nvPr>
            <p:ph type="ftr" sz="quarter" idx="3"/>
          </p:nvPr>
        </p:nvSpPr>
        <p:spPr>
          <a:xfrm>
            <a:off x="457200" y="6385492"/>
            <a:ext cx="4574286" cy="228600"/>
          </a:xfrm>
          <a:prstGeom prst="rect">
            <a:avLst/>
          </a:prstGeom>
        </p:spPr>
        <p:txBody>
          <a:bodyPr vert="horz" lIns="91440" tIns="45720" rIns="91440" bIns="45720" rtlCol="0" anchor="ctr"/>
          <a:lstStyle>
            <a:lvl1pPr algn="l">
              <a:defRPr sz="800">
                <a:solidFill>
                  <a:schemeClr val="accent1"/>
                </a:solidFill>
              </a:defRPr>
            </a:lvl1pPr>
          </a:lstStyle>
          <a:p>
            <a:endParaRPr lang="en-US" dirty="0">
              <a:solidFill>
                <a:srgbClr val="07CB98"/>
              </a:solidFill>
            </a:endParaRPr>
          </a:p>
        </p:txBody>
      </p:sp>
      <p:sp>
        <p:nvSpPr>
          <p:cNvPr id="6" name="Slide Number Placeholder 5"/>
          <p:cNvSpPr>
            <a:spLocks noGrp="1"/>
          </p:cNvSpPr>
          <p:nvPr>
            <p:ph type="sldNum" sz="quarter" idx="4"/>
          </p:nvPr>
        </p:nvSpPr>
        <p:spPr>
          <a:xfrm>
            <a:off x="8065149" y="6385492"/>
            <a:ext cx="621651" cy="228600"/>
          </a:xfrm>
          <a:prstGeom prst="rect">
            <a:avLst/>
          </a:prstGeom>
        </p:spPr>
        <p:txBody>
          <a:bodyPr vert="horz" lIns="91440" tIns="45720" rIns="91440" bIns="45720" rtlCol="0" anchor="ctr"/>
          <a:lstStyle>
            <a:lvl1pPr algn="r">
              <a:defRPr sz="800">
                <a:solidFill>
                  <a:schemeClr val="accent1"/>
                </a:solidFill>
              </a:defRPr>
            </a:lvl1pPr>
          </a:lstStyle>
          <a:p>
            <a:fld id="{E31375A4-56A4-47D6-9801-1991572033F7}" type="slidenum">
              <a:rPr lang="en-US" smtClean="0">
                <a:solidFill>
                  <a:srgbClr val="07CB98"/>
                </a:solidFill>
              </a:rPr>
              <a:pPr/>
              <a:t>‹#›</a:t>
            </a:fld>
            <a:endParaRPr lang="en-US">
              <a:solidFill>
                <a:srgbClr val="07CB98"/>
              </a:solidFill>
            </a:endParaRPr>
          </a:p>
        </p:txBody>
      </p:sp>
    </p:spTree>
    <p:extLst>
      <p:ext uri="{BB962C8B-B14F-4D97-AF65-F5344CB8AC3E}">
        <p14:creationId xmlns:p14="http://schemas.microsoft.com/office/powerpoint/2010/main" val="194325986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accent1"/>
        </a:buClr>
        <a:buFont typeface="Arial"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ctrTitle"/>
          </p:nvPr>
        </p:nvSpPr>
        <p:spPr>
          <a:xfrm>
            <a:off x="467916" y="261255"/>
            <a:ext cx="6618684" cy="3083767"/>
          </a:xfrm>
          <a:noFill/>
        </p:spPr>
        <p:txBody>
          <a:bodyPr>
            <a:normAutofit fontScale="90000"/>
          </a:bodyPr>
          <a:lstStyle/>
          <a:p>
            <a:r>
              <a:rPr lang="en-US" sz="4400" dirty="0" smtClean="0">
                <a:latin typeface="Candara" pitchFamily="34" charset="0"/>
              </a:rPr>
              <a:t>Guides for the Evaluation of 15 Identified PAPs</a:t>
            </a:r>
            <a:br>
              <a:rPr lang="en-US" sz="4400" dirty="0" smtClean="0">
                <a:latin typeface="Candara" pitchFamily="34" charset="0"/>
              </a:rPr>
            </a:br>
            <a:r>
              <a:rPr lang="en-US" sz="4400" dirty="0" smtClean="0">
                <a:latin typeface="Candara" pitchFamily="34" charset="0"/>
              </a:rPr>
              <a:t/>
            </a:r>
            <a:br>
              <a:rPr lang="en-US" sz="4400" dirty="0" smtClean="0">
                <a:latin typeface="Candara" pitchFamily="34" charset="0"/>
              </a:rPr>
            </a:br>
            <a:r>
              <a:rPr lang="en-US" sz="4400" i="1" dirty="0" smtClean="0">
                <a:latin typeface="Candara" pitchFamily="34" charset="0"/>
              </a:rPr>
              <a:t>(</a:t>
            </a:r>
            <a:r>
              <a:rPr lang="en-US" sz="4400" i="1" dirty="0" err="1" smtClean="0">
                <a:latin typeface="Candara" pitchFamily="34" charset="0"/>
              </a:rPr>
              <a:t>Lumpsum</a:t>
            </a:r>
            <a:r>
              <a:rPr lang="en-US" sz="4400" i="1" dirty="0" smtClean="0">
                <a:latin typeface="Candara" pitchFamily="34" charset="0"/>
              </a:rPr>
              <a:t> and Locally-Funded Projects Budget Line Items)</a:t>
            </a:r>
          </a:p>
        </p:txBody>
      </p:sp>
      <p:sp>
        <p:nvSpPr>
          <p:cNvPr id="3" name="Subtitle 2"/>
          <p:cNvSpPr>
            <a:spLocks noGrp="1"/>
          </p:cNvSpPr>
          <p:nvPr>
            <p:ph type="subTitle" idx="1"/>
          </p:nvPr>
        </p:nvSpPr>
        <p:spPr>
          <a:xfrm>
            <a:off x="457200" y="3581400"/>
            <a:ext cx="6172200" cy="1371600"/>
          </a:xfrm>
        </p:spPr>
        <p:txBody>
          <a:bodyPr/>
          <a:lstStyle/>
          <a:p>
            <a:r>
              <a:rPr lang="en-US" dirty="0" smtClean="0"/>
              <a:t>For downloading to the ROs</a:t>
            </a:r>
            <a:endParaRPr lang="fil-PH" dirty="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8600" y="84137"/>
            <a:ext cx="9144000" cy="1135063"/>
          </a:xfrm>
        </p:spPr>
        <p:txBody>
          <a:bodyPr/>
          <a:lstStyle/>
          <a:p>
            <a:pPr marL="342900" marR="0" lvl="0" indent="-342900">
              <a:lnSpc>
                <a:spcPct val="115000"/>
              </a:lnSpc>
              <a:spcBef>
                <a:spcPts val="0"/>
              </a:spcBef>
              <a:spcAft>
                <a:spcPts val="0"/>
              </a:spcAft>
            </a:pPr>
            <a:r>
              <a:rPr lang="en-US" sz="2800" dirty="0" smtClean="0">
                <a:solidFill>
                  <a:srgbClr val="FFC000"/>
                </a:solidFill>
                <a:latin typeface="Candara" pitchFamily="34" charset="0"/>
                <a:ea typeface="Arial Unicode MS"/>
                <a:cs typeface="Arial Unicode MS"/>
              </a:rPr>
              <a:t>3. Support to Engineering and Science Education Program High Schools (1)</a:t>
            </a:r>
            <a:endParaRPr lang="fil-PH" sz="2800" dirty="0">
              <a:solidFill>
                <a:srgbClr val="FFC000"/>
              </a:solidFill>
              <a:latin typeface="Candara" pitchFamily="34" charset="0"/>
              <a:ea typeface="Calibri"/>
              <a:cs typeface="Times New Roman"/>
            </a:endParaRPr>
          </a:p>
        </p:txBody>
      </p:sp>
      <p:sp>
        <p:nvSpPr>
          <p:cNvPr id="5" name="Title 1"/>
          <p:cNvSpPr txBox="1">
            <a:spLocks/>
          </p:cNvSpPr>
          <p:nvPr/>
        </p:nvSpPr>
        <p:spPr>
          <a:xfrm>
            <a:off x="228600" y="2982686"/>
            <a:ext cx="8915400" cy="990600"/>
          </a:xfrm>
          <a:prstGeom prst="rect">
            <a:avLst/>
          </a:prstGeom>
        </p:spPr>
        <p:txBody>
          <a:bodyPr vert="horz" lIns="91440" tIns="45720" rIns="91440" bIns="45720" rtlCol="0" anchor="b">
            <a:normAutofit/>
          </a:bodyPr>
          <a:lstStyle/>
          <a:p>
            <a:pPr>
              <a:lnSpc>
                <a:spcPct val="90000"/>
              </a:lnSpc>
              <a:spcBef>
                <a:spcPct val="0"/>
              </a:spcBef>
              <a:defRPr/>
            </a:pPr>
            <a:r>
              <a:rPr kumimoji="0" lang="fil-PH" sz="2800" b="0" i="0" u="none" strike="noStrike" kern="1200" cap="none" spc="0" normalizeH="0" baseline="0" noProof="0" dirty="0" smtClean="0">
                <a:ln>
                  <a:noFill/>
                </a:ln>
                <a:solidFill>
                  <a:schemeClr val="accent1"/>
                </a:solidFill>
                <a:effectLst/>
                <a:uLnTx/>
                <a:uFillTx/>
                <a:latin typeface="Candara" pitchFamily="34" charset="0"/>
                <a:ea typeface="Calibri"/>
                <a:cs typeface="Times New Roman"/>
              </a:rPr>
              <a:t>	</a:t>
            </a:r>
            <a:endParaRPr kumimoji="0" lang="fil-PH" sz="2800" b="0" i="0" u="none" strike="noStrike" kern="1200" cap="none" spc="0" normalizeH="0" baseline="0" noProof="0" dirty="0">
              <a:ln>
                <a:noFill/>
              </a:ln>
              <a:solidFill>
                <a:schemeClr val="accent1"/>
              </a:solidFill>
              <a:effectLst/>
              <a:uLnTx/>
              <a:uFillTx/>
              <a:latin typeface="+mj-lt"/>
              <a:ea typeface="+mj-ea"/>
              <a:cs typeface="+mj-cs"/>
            </a:endParaRPr>
          </a:p>
        </p:txBody>
      </p:sp>
      <p:sp>
        <p:nvSpPr>
          <p:cNvPr id="10" name="Content Placeholder 2"/>
          <p:cNvSpPr txBox="1">
            <a:spLocks/>
          </p:cNvSpPr>
          <p:nvPr/>
        </p:nvSpPr>
        <p:spPr>
          <a:xfrm>
            <a:off x="141514" y="1291772"/>
            <a:ext cx="8991600" cy="5094514"/>
          </a:xfrm>
          <a:prstGeom prst="rect">
            <a:avLst/>
          </a:prstGeom>
        </p:spPr>
        <p:txBody>
          <a:bodyPr vert="horz" lIns="91440" tIns="45720" rIns="91440" bIns="45720" rtlCol="0">
            <a:noAutofit/>
          </a:bodyPr>
          <a:lstStyle/>
          <a:p>
            <a:pPr lvl="0"/>
            <a:r>
              <a:rPr lang="fil-PH" sz="2400" dirty="0" smtClean="0"/>
              <a:t>A program designed to strengthen </a:t>
            </a:r>
            <a:r>
              <a:rPr lang="fil-PH" sz="2400" dirty="0"/>
              <a:t>Science and </a:t>
            </a:r>
            <a:r>
              <a:rPr lang="fil-PH" sz="2400" dirty="0" smtClean="0"/>
              <a:t>Math </a:t>
            </a:r>
            <a:r>
              <a:rPr lang="fil-PH" sz="2400" dirty="0"/>
              <a:t>education </a:t>
            </a:r>
            <a:r>
              <a:rPr lang="fil-PH" sz="2400" dirty="0" smtClean="0"/>
              <a:t>delivered through special science classes in public secondary schools implementing a specialized Science &amp; Math curriculum.  Supported by a subsidy fund since 2008.</a:t>
            </a:r>
          </a:p>
          <a:p>
            <a:pPr>
              <a:lnSpc>
                <a:spcPct val="90000"/>
              </a:lnSpc>
              <a:spcBef>
                <a:spcPct val="0"/>
              </a:spcBef>
              <a:defRPr/>
            </a:pPr>
            <a:r>
              <a:rPr lang="en-US" sz="2400" b="1" dirty="0">
                <a:solidFill>
                  <a:srgbClr val="FFC000"/>
                </a:solidFill>
                <a:latin typeface="Candara" pitchFamily="34" charset="0"/>
                <a:ea typeface="Arial Unicode MS"/>
                <a:cs typeface="Arial Unicode MS"/>
              </a:rPr>
              <a:t>Program Coverage </a:t>
            </a:r>
            <a:r>
              <a:rPr lang="en-US" sz="2400" dirty="0">
                <a:solidFill>
                  <a:srgbClr val="FFC000"/>
                </a:solidFill>
                <a:latin typeface="Candara" pitchFamily="34" charset="0"/>
                <a:ea typeface="Arial Unicode MS"/>
                <a:cs typeface="Arial Unicode MS"/>
              </a:rPr>
              <a:t>: </a:t>
            </a:r>
            <a:r>
              <a:rPr lang="fil-PH" sz="2400" dirty="0" smtClean="0"/>
              <a:t>16 regions, 158 divisions, 198 schools (targets additional 2 schools in ARMM in 2013)</a:t>
            </a:r>
          </a:p>
          <a:p>
            <a:r>
              <a:rPr lang="fil-PH" sz="2400" b="1" dirty="0">
                <a:solidFill>
                  <a:srgbClr val="FFC000"/>
                </a:solidFill>
                <a:latin typeface="Candara" pitchFamily="34" charset="0"/>
                <a:ea typeface="Arial Unicode MS"/>
                <a:cs typeface="Arial Unicode MS"/>
              </a:rPr>
              <a:t>Components: </a:t>
            </a:r>
            <a:endParaRPr lang="fil-PH" sz="2400" b="1" dirty="0" smtClean="0">
              <a:solidFill>
                <a:srgbClr val="FFC000"/>
              </a:solidFill>
              <a:latin typeface="Candara" pitchFamily="34" charset="0"/>
              <a:ea typeface="Arial Unicode MS"/>
              <a:cs typeface="Arial Unicode MS"/>
            </a:endParaRPr>
          </a:p>
          <a:p>
            <a:pPr marL="457200" indent="-457200">
              <a:buAutoNum type="alphaLcPeriod"/>
            </a:pPr>
            <a:r>
              <a:rPr lang="fil-PH" sz="2400" dirty="0" smtClean="0"/>
              <a:t>Program Support Fund at the Central (Science Fairs, Test Development, Curriculum Development); and </a:t>
            </a:r>
          </a:p>
          <a:p>
            <a:pPr marL="457200" indent="-457200">
              <a:buAutoNum type="alphaLcPeriod"/>
            </a:pPr>
            <a:r>
              <a:rPr lang="fil-PH" sz="2400" dirty="0" smtClean="0"/>
              <a:t>Subsidy to Schools</a:t>
            </a:r>
          </a:p>
          <a:p>
            <a:r>
              <a:rPr lang="fil-PH" sz="2400" b="1" dirty="0" smtClean="0">
                <a:solidFill>
                  <a:srgbClr val="FFC000"/>
                </a:solidFill>
              </a:rPr>
              <a:t>Per </a:t>
            </a:r>
            <a:r>
              <a:rPr lang="fil-PH" sz="2400" b="1" dirty="0">
                <a:solidFill>
                  <a:srgbClr val="FFC000"/>
                </a:solidFill>
              </a:rPr>
              <a:t>school: </a:t>
            </a:r>
            <a:endParaRPr lang="en-US" sz="2400" b="1" dirty="0">
              <a:solidFill>
                <a:srgbClr val="FFC000"/>
              </a:solidFill>
            </a:endParaRPr>
          </a:p>
          <a:p>
            <a:pPr lvl="0"/>
            <a:r>
              <a:rPr lang="fil-PH" sz="2400" dirty="0"/>
              <a:t>Fixed Cost: </a:t>
            </a:r>
            <a:r>
              <a:rPr lang="fil-PH" sz="2400" b="1" dirty="0" smtClean="0">
                <a:solidFill>
                  <a:srgbClr val="FFFF00"/>
                </a:solidFill>
              </a:rPr>
              <a:t>P140,000.00  </a:t>
            </a:r>
            <a:endParaRPr lang="en-US" sz="2400" b="1" dirty="0">
              <a:solidFill>
                <a:srgbClr val="FFFF00"/>
              </a:solidFill>
            </a:endParaRPr>
          </a:p>
          <a:p>
            <a:r>
              <a:rPr lang="fil-PH" sz="2400" dirty="0"/>
              <a:t>Variable Allocation: </a:t>
            </a:r>
            <a:r>
              <a:rPr lang="fil-PH" sz="2400" dirty="0" smtClean="0"/>
              <a:t>P500.00 </a:t>
            </a:r>
            <a:r>
              <a:rPr lang="fil-PH" sz="2400" dirty="0"/>
              <a:t>per student at two (2) sections per year </a:t>
            </a:r>
            <a:endParaRPr lang="fil-PH" sz="2400" dirty="0" smtClean="0"/>
          </a:p>
          <a:p>
            <a:r>
              <a:rPr lang="fil-PH" sz="2400" dirty="0" smtClean="0"/>
              <a:t>level </a:t>
            </a:r>
            <a:r>
              <a:rPr lang="fil-PH" sz="2400" dirty="0"/>
              <a:t>but not to exceed 320 </a:t>
            </a:r>
            <a:r>
              <a:rPr lang="fil-PH" sz="2400" dirty="0" smtClean="0"/>
              <a:t>students</a:t>
            </a:r>
            <a:r>
              <a:rPr lang="fil-PH" sz="2400" dirty="0"/>
              <a:t> </a:t>
            </a:r>
            <a:r>
              <a:rPr lang="fil-PH" sz="2400" b="1" dirty="0" smtClean="0">
                <a:solidFill>
                  <a:srgbClr val="FFFF00"/>
                </a:solidFill>
              </a:rPr>
              <a:t>or P120,000.00</a:t>
            </a:r>
          </a:p>
          <a:p>
            <a:r>
              <a:rPr lang="fil-PH" sz="2400" b="1" dirty="0" smtClean="0"/>
              <a:t>Class size: 1:40</a:t>
            </a:r>
            <a:endParaRPr lang="en-US" sz="2400" b="1" dirty="0"/>
          </a:p>
          <a:p>
            <a:pPr lvl="0">
              <a:lnSpc>
                <a:spcPct val="90000"/>
              </a:lnSpc>
              <a:spcBef>
                <a:spcPct val="0"/>
              </a:spcBef>
              <a:defRPr/>
            </a:pPr>
            <a:r>
              <a:rPr lang="fil-PH" sz="2400" dirty="0"/>
              <a:t> </a:t>
            </a:r>
            <a:endParaRPr kumimoji="0" lang="fil-PH" sz="2400" b="0" i="0" u="none" strike="noStrike" kern="1200" cap="none" spc="0" normalizeH="0" baseline="0" noProof="0" dirty="0">
              <a:ln>
                <a:noFill/>
              </a:ln>
              <a:solidFill>
                <a:schemeClr val="tx1"/>
              </a:solidFill>
              <a:effectLst/>
              <a:uLnTx/>
              <a:uFillTx/>
              <a:latin typeface="Candara" pitchFamily="34" charset="0"/>
              <a:ea typeface="+mn-ea"/>
              <a:cs typeface="+mn-cs"/>
            </a:endParaRP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135063"/>
          </a:xfrm>
        </p:spPr>
        <p:txBody>
          <a:bodyPr/>
          <a:lstStyle/>
          <a:p>
            <a:pPr marL="342900" marR="0" lvl="0" indent="-342900">
              <a:lnSpc>
                <a:spcPct val="115000"/>
              </a:lnSpc>
              <a:spcBef>
                <a:spcPts val="0"/>
              </a:spcBef>
              <a:spcAft>
                <a:spcPts val="0"/>
              </a:spcAft>
            </a:pPr>
            <a:r>
              <a:rPr lang="en-US" sz="2800" dirty="0" smtClean="0">
                <a:solidFill>
                  <a:srgbClr val="FFC000"/>
                </a:solidFill>
                <a:latin typeface="Candara" pitchFamily="34" charset="0"/>
                <a:ea typeface="Arial Unicode MS"/>
                <a:cs typeface="Arial Unicode MS"/>
              </a:rPr>
              <a:t>3. Support to Engineering and Science Education Program High Schools cont… (2)</a:t>
            </a:r>
            <a:endParaRPr lang="fil-PH" sz="2800" dirty="0">
              <a:solidFill>
                <a:srgbClr val="FFC000"/>
              </a:solidFill>
              <a:latin typeface="Candara" pitchFamily="34" charset="0"/>
              <a:ea typeface="Calibri"/>
              <a:cs typeface="Times New Roman"/>
            </a:endParaRPr>
          </a:p>
        </p:txBody>
      </p:sp>
      <p:sp>
        <p:nvSpPr>
          <p:cNvPr id="5" name="Title 1"/>
          <p:cNvSpPr txBox="1">
            <a:spLocks/>
          </p:cNvSpPr>
          <p:nvPr/>
        </p:nvSpPr>
        <p:spPr>
          <a:xfrm>
            <a:off x="228600" y="2982686"/>
            <a:ext cx="8915400" cy="990600"/>
          </a:xfrm>
          <a:prstGeom prst="rect">
            <a:avLst/>
          </a:prstGeom>
        </p:spPr>
        <p:txBody>
          <a:bodyPr vert="horz" lIns="91440" tIns="45720" rIns="91440" bIns="45720" rtlCol="0" anchor="b">
            <a:normAutofit/>
          </a:bodyPr>
          <a:lstStyle/>
          <a:p>
            <a:pPr>
              <a:lnSpc>
                <a:spcPct val="90000"/>
              </a:lnSpc>
              <a:spcBef>
                <a:spcPct val="0"/>
              </a:spcBef>
              <a:defRPr/>
            </a:pPr>
            <a:r>
              <a:rPr kumimoji="0" lang="fil-PH" sz="2800" b="0" i="0" u="none" strike="noStrike" kern="1200" cap="none" spc="0" normalizeH="0" baseline="0" noProof="0" dirty="0" smtClean="0">
                <a:ln>
                  <a:noFill/>
                </a:ln>
                <a:solidFill>
                  <a:schemeClr val="accent1"/>
                </a:solidFill>
                <a:effectLst/>
                <a:uLnTx/>
                <a:uFillTx/>
                <a:latin typeface="Candara" pitchFamily="34" charset="0"/>
                <a:ea typeface="Calibri"/>
                <a:cs typeface="Times New Roman"/>
              </a:rPr>
              <a:t>	</a:t>
            </a:r>
            <a:endParaRPr kumimoji="0" lang="fil-PH" sz="2800" b="0" i="0" u="none" strike="noStrike" kern="1200" cap="none" spc="0" normalizeH="0" baseline="0" noProof="0" dirty="0">
              <a:ln>
                <a:noFill/>
              </a:ln>
              <a:solidFill>
                <a:schemeClr val="accent1"/>
              </a:solidFill>
              <a:effectLst/>
              <a:uLnTx/>
              <a:uFillTx/>
              <a:latin typeface="+mj-lt"/>
              <a:ea typeface="+mj-ea"/>
              <a:cs typeface="+mj-cs"/>
            </a:endParaRPr>
          </a:p>
        </p:txBody>
      </p:sp>
      <p:sp>
        <p:nvSpPr>
          <p:cNvPr id="10" name="Content Placeholder 2"/>
          <p:cNvSpPr txBox="1">
            <a:spLocks/>
          </p:cNvSpPr>
          <p:nvPr/>
        </p:nvSpPr>
        <p:spPr>
          <a:xfrm>
            <a:off x="152400" y="1219200"/>
            <a:ext cx="9372600" cy="1981200"/>
          </a:xfrm>
          <a:prstGeom prst="rect">
            <a:avLst/>
          </a:prstGeom>
        </p:spPr>
        <p:txBody>
          <a:bodyPr vert="horz" lIns="91440" tIns="45720" rIns="91440" bIns="45720" rtlCol="0">
            <a:noAutofit/>
          </a:bodyPr>
          <a:lstStyle/>
          <a:p>
            <a:pPr lvl="0"/>
            <a:endParaRPr kumimoji="0" lang="fil-PH" sz="2400" b="0" i="0" u="none" strike="noStrike" kern="1200" cap="none" spc="0" normalizeH="0" baseline="0" noProof="0" dirty="0">
              <a:ln>
                <a:noFill/>
              </a:ln>
              <a:solidFill>
                <a:schemeClr val="tx1"/>
              </a:solidFill>
              <a:effectLst/>
              <a:uLnTx/>
              <a:uFillTx/>
              <a:latin typeface="Candara" pitchFamily="34" charset="0"/>
              <a:ea typeface="+mn-ea"/>
              <a:cs typeface="+mn-cs"/>
            </a:endParaRPr>
          </a:p>
        </p:txBody>
      </p:sp>
      <p:sp>
        <p:nvSpPr>
          <p:cNvPr id="8" name="Title 1"/>
          <p:cNvSpPr txBox="1">
            <a:spLocks/>
          </p:cNvSpPr>
          <p:nvPr/>
        </p:nvSpPr>
        <p:spPr>
          <a:xfrm>
            <a:off x="152400" y="1066800"/>
            <a:ext cx="8991600" cy="3434786"/>
          </a:xfrm>
          <a:prstGeom prst="rect">
            <a:avLst/>
          </a:prstGeom>
        </p:spPr>
        <p:txBody>
          <a:bodyPr vert="horz" wrap="square" lIns="0" tIns="0" rIns="0" bIns="0" rtlCol="0" anchor="t" anchorCtr="0">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FFC000"/>
                </a:solidFill>
                <a:effectLst/>
                <a:uLnTx/>
                <a:uFillTx/>
                <a:latin typeface="Candara" pitchFamily="34" charset="0"/>
                <a:ea typeface="Arial Unicode MS"/>
                <a:cs typeface="Arial Unicode MS"/>
              </a:rPr>
              <a:t>Eligible</a:t>
            </a:r>
            <a:r>
              <a:rPr kumimoji="0" lang="en-US" sz="2400" b="1" i="0" u="none" strike="noStrike" kern="1200" cap="none" spc="0" normalizeH="0" noProof="0" dirty="0" smtClean="0">
                <a:ln>
                  <a:noFill/>
                </a:ln>
                <a:solidFill>
                  <a:srgbClr val="FFC000"/>
                </a:solidFill>
                <a:effectLst/>
                <a:uLnTx/>
                <a:uFillTx/>
                <a:latin typeface="Candara" pitchFamily="34" charset="0"/>
                <a:ea typeface="Arial Unicode MS"/>
                <a:cs typeface="Arial Unicode MS"/>
              </a:rPr>
              <a:t> Activities/Expenses:</a:t>
            </a:r>
          </a:p>
          <a:p>
            <a:pPr marL="342900" marR="0" lvl="0" indent="-342900" algn="l" defTabSz="914400" rtl="0" eaLnBrk="1" fontAlgn="auto" latinLnBrk="0" hangingPunct="1">
              <a:lnSpc>
                <a:spcPct val="90000"/>
              </a:lnSpc>
              <a:spcBef>
                <a:spcPct val="0"/>
              </a:spcBef>
              <a:spcAft>
                <a:spcPts val="0"/>
              </a:spcAft>
              <a:buClrTx/>
              <a:buSzTx/>
              <a:buFont typeface="Arial" pitchFamily="34" charset="0"/>
              <a:buChar char="•"/>
              <a:tabLst/>
              <a:defRPr/>
            </a:pPr>
            <a:r>
              <a:rPr lang="en-US" sz="2400" dirty="0" smtClean="0">
                <a:latin typeface="Candara" pitchFamily="34" charset="0"/>
                <a:ea typeface="Arial Unicode MS"/>
                <a:cs typeface="Arial Unicode MS"/>
              </a:rPr>
              <a:t>Supplies and materials </a:t>
            </a:r>
            <a:r>
              <a:rPr lang="fil-PH" sz="2400" dirty="0" smtClean="0"/>
              <a:t> re: conduct </a:t>
            </a:r>
            <a:r>
              <a:rPr lang="fil-PH" sz="2400" dirty="0"/>
              <a:t>of science investigatory </a:t>
            </a:r>
            <a:r>
              <a:rPr lang="fil-PH" sz="2400" dirty="0" smtClean="0"/>
              <a:t>projects;</a:t>
            </a:r>
          </a:p>
          <a:p>
            <a:pPr marL="342900" marR="0" lvl="0" indent="-342900" algn="l" defTabSz="914400" rtl="0" eaLnBrk="1" fontAlgn="auto" latinLnBrk="0" hangingPunct="1">
              <a:lnSpc>
                <a:spcPct val="90000"/>
              </a:lnSpc>
              <a:spcBef>
                <a:spcPct val="0"/>
              </a:spcBef>
              <a:spcAft>
                <a:spcPts val="0"/>
              </a:spcAft>
              <a:buClrTx/>
              <a:buSzTx/>
              <a:buFont typeface="Arial" pitchFamily="34" charset="0"/>
              <a:buChar char="•"/>
              <a:tabLst/>
              <a:defRPr/>
            </a:pPr>
            <a:r>
              <a:rPr lang="fil-PH" sz="2400" dirty="0" smtClean="0"/>
              <a:t>Laboratory/Rental Fees </a:t>
            </a:r>
            <a:r>
              <a:rPr lang="fil-PH" sz="2400" dirty="0"/>
              <a:t>of </a:t>
            </a:r>
            <a:r>
              <a:rPr lang="fil-PH" sz="2400" dirty="0" smtClean="0"/>
              <a:t>students’ re: researches/projects </a:t>
            </a:r>
            <a:r>
              <a:rPr lang="fil-PH" sz="2400" dirty="0"/>
              <a:t>by authorized </a:t>
            </a:r>
            <a:r>
              <a:rPr lang="fil-PH" sz="2400" dirty="0" smtClean="0"/>
              <a:t>agencies), </a:t>
            </a:r>
            <a:r>
              <a:rPr lang="fil-PH" sz="2400" dirty="0"/>
              <a:t>transport, etc.;</a:t>
            </a:r>
            <a:endParaRPr lang="en-US" sz="2400" dirty="0"/>
          </a:p>
          <a:p>
            <a:pPr marL="342900" lvl="0" indent="-342900">
              <a:buFont typeface="Arial" pitchFamily="34" charset="0"/>
              <a:buChar char="•"/>
            </a:pPr>
            <a:r>
              <a:rPr lang="fil-PH" sz="2400" dirty="0"/>
              <a:t>Subscription expenses for print &amp;</a:t>
            </a:r>
            <a:r>
              <a:rPr lang="fil-PH" sz="2400" dirty="0" smtClean="0"/>
              <a:t> </a:t>
            </a:r>
            <a:r>
              <a:rPr lang="fil-PH" sz="2400" dirty="0"/>
              <a:t>non-print </a:t>
            </a:r>
            <a:r>
              <a:rPr lang="fil-PH" sz="2400" dirty="0" smtClean="0"/>
              <a:t>Ims in </a:t>
            </a:r>
            <a:r>
              <a:rPr lang="fil-PH" sz="2400" dirty="0"/>
              <a:t>Science and </a:t>
            </a:r>
            <a:r>
              <a:rPr lang="fil-PH" sz="2400" dirty="0" smtClean="0"/>
              <a:t>Math; </a:t>
            </a:r>
          </a:p>
          <a:p>
            <a:pPr marL="342900" lvl="0" indent="-342900">
              <a:buFont typeface="Arial" pitchFamily="34" charset="0"/>
              <a:buChar char="•"/>
            </a:pPr>
            <a:r>
              <a:rPr lang="fil-PH" sz="2400" dirty="0" smtClean="0"/>
              <a:t>Professional </a:t>
            </a:r>
            <a:r>
              <a:rPr lang="fil-PH" sz="2400" dirty="0"/>
              <a:t>Development/Training of Science and </a:t>
            </a:r>
            <a:r>
              <a:rPr lang="fil-PH" sz="2400" dirty="0" smtClean="0"/>
              <a:t>Math teachers;&amp; </a:t>
            </a:r>
            <a:endParaRPr lang="en-US" sz="2400" dirty="0"/>
          </a:p>
          <a:p>
            <a:pPr marL="342900" lvl="0" indent="-342900">
              <a:buFont typeface="Arial" pitchFamily="34" charset="0"/>
              <a:buChar char="•"/>
            </a:pPr>
            <a:r>
              <a:rPr lang="fil-PH" sz="2400" dirty="0"/>
              <a:t>Minor repair and maintenance of science </a:t>
            </a:r>
            <a:r>
              <a:rPr lang="fil-PH" sz="2400" dirty="0" smtClean="0"/>
              <a:t>labs. &amp; science </a:t>
            </a:r>
            <a:r>
              <a:rPr lang="fil-PH" sz="2400" dirty="0"/>
              <a:t>equipment</a:t>
            </a:r>
            <a:r>
              <a:rPr lang="fil-PH" sz="2400" dirty="0" smtClean="0"/>
              <a:t>.</a:t>
            </a:r>
          </a:p>
          <a:p>
            <a:pPr lvl="0">
              <a:lnSpc>
                <a:spcPct val="90000"/>
              </a:lnSpc>
              <a:spcBef>
                <a:spcPct val="0"/>
              </a:spcBef>
              <a:defRPr/>
            </a:pPr>
            <a:r>
              <a:rPr lang="en-US" sz="2400" b="1" dirty="0" smtClean="0">
                <a:solidFill>
                  <a:srgbClr val="FFC000"/>
                </a:solidFill>
                <a:latin typeface="Candara" pitchFamily="34" charset="0"/>
                <a:ea typeface="Arial Unicode MS"/>
                <a:cs typeface="Arial Unicode MS"/>
              </a:rPr>
              <a:t>Eligible Students:</a:t>
            </a:r>
          </a:p>
          <a:p>
            <a:pPr marL="342900" lvl="0" indent="-342900">
              <a:lnSpc>
                <a:spcPct val="90000"/>
              </a:lnSpc>
              <a:spcBef>
                <a:spcPct val="0"/>
              </a:spcBef>
              <a:buFont typeface="Arial" pitchFamily="34" charset="0"/>
              <a:buChar char="•"/>
              <a:defRPr/>
            </a:pPr>
            <a:r>
              <a:rPr lang="en-US" sz="2400" dirty="0" smtClean="0">
                <a:latin typeface="Candara" pitchFamily="34" charset="0"/>
                <a:ea typeface="Arial Unicode MS"/>
                <a:cs typeface="Arial Unicode MS"/>
              </a:rPr>
              <a:t>Students with general average of 85% in Science and Math &amp; 83% in the rest of the subjects, no grade below 80% in any grading period;</a:t>
            </a:r>
            <a:endParaRPr lang="fil-PH" sz="2400" dirty="0" smtClean="0"/>
          </a:p>
        </p:txBody>
      </p:sp>
      <p:graphicFrame>
        <p:nvGraphicFramePr>
          <p:cNvPr id="9" name="Table 8"/>
          <p:cNvGraphicFramePr>
            <a:graphicFrameLocks noGrp="1"/>
          </p:cNvGraphicFramePr>
          <p:nvPr>
            <p:extLst>
              <p:ext uri="{D42A27DB-BD31-4B8C-83A1-F6EECF244321}">
                <p14:modId xmlns:p14="http://schemas.microsoft.com/office/powerpoint/2010/main" val="491601533"/>
              </p:ext>
            </p:extLst>
          </p:nvPr>
        </p:nvGraphicFramePr>
        <p:xfrm>
          <a:off x="838200" y="4648200"/>
          <a:ext cx="7467599" cy="1140722"/>
        </p:xfrm>
        <a:graphic>
          <a:graphicData uri="http://schemas.openxmlformats.org/drawingml/2006/table">
            <a:tbl>
              <a:tblPr firstRow="1" bandRow="1">
                <a:tableStyleId>{5C22544A-7EE6-4342-B048-85BDC9FD1C3A}</a:tableStyleId>
              </a:tblPr>
              <a:tblGrid>
                <a:gridCol w="2545773"/>
                <a:gridCol w="2460913"/>
                <a:gridCol w="2460913"/>
              </a:tblGrid>
              <a:tr h="298369">
                <a:tc gridSpan="3">
                  <a:txBody>
                    <a:bodyPr/>
                    <a:lstStyle/>
                    <a:p>
                      <a:pPr algn="ctr"/>
                      <a:r>
                        <a:rPr lang="fil-PH" sz="1800" dirty="0" smtClean="0">
                          <a:solidFill>
                            <a:schemeClr val="bg2"/>
                          </a:solidFill>
                        </a:rPr>
                        <a:t>Budget Allocation</a:t>
                      </a:r>
                      <a:endParaRPr lang="fil-PH" sz="1800" dirty="0">
                        <a:solidFill>
                          <a:schemeClr val="bg2"/>
                        </a:solidFill>
                      </a:endParaRPr>
                    </a:p>
                  </a:txBody>
                  <a:tcPr/>
                </a:tc>
                <a:tc hMerge="1">
                  <a:txBody>
                    <a:bodyPr/>
                    <a:lstStyle/>
                    <a:p>
                      <a:pPr algn="ctr"/>
                      <a:endParaRPr lang="fil-PH" sz="2800" dirty="0">
                        <a:solidFill>
                          <a:schemeClr val="bg2"/>
                        </a:solidFill>
                      </a:endParaRPr>
                    </a:p>
                  </a:txBody>
                  <a:tcPr/>
                </a:tc>
                <a:tc hMerge="1">
                  <a:txBody>
                    <a:bodyPr/>
                    <a:lstStyle/>
                    <a:p>
                      <a:pPr algn="ctr"/>
                      <a:endParaRPr lang="fil-PH" sz="2800" dirty="0">
                        <a:solidFill>
                          <a:schemeClr val="bg2"/>
                        </a:solidFill>
                      </a:endParaRPr>
                    </a:p>
                  </a:txBody>
                  <a:tcPr/>
                </a:tc>
              </a:tr>
              <a:tr h="298369">
                <a:tc>
                  <a:txBody>
                    <a:bodyPr/>
                    <a:lstStyle/>
                    <a:p>
                      <a:pPr algn="ctr"/>
                      <a:r>
                        <a:rPr lang="fil-PH" sz="1800" b="1" dirty="0" smtClean="0">
                          <a:solidFill>
                            <a:schemeClr val="bg2"/>
                          </a:solidFill>
                        </a:rPr>
                        <a:t>FY</a:t>
                      </a:r>
                      <a:r>
                        <a:rPr lang="fil-PH" sz="1800" b="1" baseline="0" dirty="0" smtClean="0">
                          <a:solidFill>
                            <a:schemeClr val="bg2"/>
                          </a:solidFill>
                        </a:rPr>
                        <a:t> 2011</a:t>
                      </a:r>
                      <a:endParaRPr lang="fil-PH" sz="1800" b="1" dirty="0">
                        <a:solidFill>
                          <a:schemeClr val="bg2"/>
                        </a:solidFill>
                      </a:endParaRPr>
                    </a:p>
                  </a:txBody>
                  <a:tcPr/>
                </a:tc>
                <a:tc>
                  <a:txBody>
                    <a:bodyPr/>
                    <a:lstStyle/>
                    <a:p>
                      <a:pPr algn="ctr"/>
                      <a:r>
                        <a:rPr lang="fil-PH" sz="1800" b="1" dirty="0" smtClean="0">
                          <a:solidFill>
                            <a:schemeClr val="bg2"/>
                          </a:solidFill>
                        </a:rPr>
                        <a:t>FY 2012</a:t>
                      </a:r>
                      <a:endParaRPr lang="fil-PH" sz="1800" b="1" dirty="0">
                        <a:solidFill>
                          <a:schemeClr val="bg2"/>
                        </a:solidFill>
                      </a:endParaRPr>
                    </a:p>
                  </a:txBody>
                  <a:tcPr/>
                </a:tc>
                <a:tc>
                  <a:txBody>
                    <a:bodyPr/>
                    <a:lstStyle/>
                    <a:p>
                      <a:pPr algn="ctr"/>
                      <a:r>
                        <a:rPr lang="fil-PH" sz="1800" b="1" dirty="0" smtClean="0">
                          <a:solidFill>
                            <a:schemeClr val="bg2"/>
                          </a:solidFill>
                        </a:rPr>
                        <a:t>FY 2013</a:t>
                      </a:r>
                      <a:endParaRPr lang="fil-PH" sz="1800" b="1" dirty="0">
                        <a:solidFill>
                          <a:schemeClr val="bg2"/>
                        </a:solidFill>
                      </a:endParaRPr>
                    </a:p>
                  </a:txBody>
                  <a:tcPr/>
                </a:tc>
              </a:tr>
              <a:tr h="409202">
                <a:tc>
                  <a:txBody>
                    <a:bodyPr/>
                    <a:lstStyle/>
                    <a:p>
                      <a:pPr algn="ctr"/>
                      <a:r>
                        <a:rPr lang="en-US" sz="1800" dirty="0" smtClean="0">
                          <a:latin typeface="Candara" pitchFamily="34" charset="0"/>
                          <a:ea typeface="Arial Unicode MS"/>
                          <a:cs typeface="Arial Unicode MS"/>
                        </a:rPr>
                        <a:t>P59,000,000</a:t>
                      </a:r>
                      <a:r>
                        <a:rPr lang="en-US" sz="1800" dirty="0" smtClean="0">
                          <a:solidFill>
                            <a:srgbClr val="FFC000"/>
                          </a:solidFill>
                          <a:latin typeface="Candara" pitchFamily="34" charset="0"/>
                          <a:ea typeface="Arial Unicode MS"/>
                          <a:cs typeface="Arial Unicode MS"/>
                        </a:rPr>
                        <a:t> </a:t>
                      </a:r>
                      <a:endParaRPr lang="fil-PH" sz="1800" dirty="0"/>
                    </a:p>
                  </a:txBody>
                  <a:tcPr/>
                </a:tc>
                <a:tc>
                  <a:txBody>
                    <a:bodyPr/>
                    <a:lstStyle/>
                    <a:p>
                      <a:pPr algn="ctr"/>
                      <a:r>
                        <a:rPr lang="fil-PH" sz="1800" dirty="0" smtClean="0">
                          <a:latin typeface="Candara" pitchFamily="34" charset="0"/>
                        </a:rPr>
                        <a:t>P58,500,000</a:t>
                      </a:r>
                      <a:endParaRPr lang="fil-PH" sz="1800" dirty="0"/>
                    </a:p>
                  </a:txBody>
                  <a:tcPr/>
                </a:tc>
                <a:tc>
                  <a:txBody>
                    <a:bodyPr/>
                    <a:lstStyle/>
                    <a:p>
                      <a:pPr algn="ctr"/>
                      <a:r>
                        <a:rPr lang="fil-PH" sz="1800" dirty="0" smtClean="0"/>
                        <a:t>P61,516,000</a:t>
                      </a:r>
                      <a:endParaRPr lang="fil-PH" sz="1800" dirty="0"/>
                    </a:p>
                  </a:txBody>
                  <a:tcPr/>
                </a:tc>
              </a:tr>
            </a:tbl>
          </a:graphicData>
        </a:graphic>
      </p:graphicFrame>
    </p:spTree>
    <p:extLst>
      <p:ext uri="{BB962C8B-B14F-4D97-AF65-F5344CB8AC3E}">
        <p14:creationId xmlns:p14="http://schemas.microsoft.com/office/powerpoint/2010/main" val="249798359"/>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76200"/>
            <a:ext cx="9144000" cy="1219200"/>
          </a:xfrm>
        </p:spPr>
        <p:txBody>
          <a:bodyPr>
            <a:normAutofit fontScale="90000"/>
          </a:bodyPr>
          <a:lstStyle/>
          <a:p>
            <a:pPr lvl="0"/>
            <a:r>
              <a:rPr lang="en-US" sz="3100" dirty="0" smtClean="0">
                <a:solidFill>
                  <a:srgbClr val="FFC000"/>
                </a:solidFill>
                <a:latin typeface="Candara" pitchFamily="34" charset="0"/>
                <a:ea typeface="Arial Unicode MS"/>
                <a:cs typeface="Arial Unicode MS"/>
              </a:rPr>
              <a:t>4. Support to Secondary Schools with Special Program for the Arts and Sports  (1)</a:t>
            </a:r>
            <a:r>
              <a:rPr lang="fil-PH" sz="2800" dirty="0" smtClean="0">
                <a:latin typeface="Candara" pitchFamily="34" charset="0"/>
                <a:ea typeface="Calibri"/>
                <a:cs typeface="Times New Roman"/>
              </a:rPr>
              <a:t/>
            </a:r>
            <a:br>
              <a:rPr lang="fil-PH" sz="2800" dirty="0" smtClean="0">
                <a:latin typeface="Candara" pitchFamily="34" charset="0"/>
                <a:ea typeface="Calibri"/>
                <a:cs typeface="Times New Roman"/>
              </a:rPr>
            </a:br>
            <a:endParaRPr lang="fil-PH" sz="2800" dirty="0"/>
          </a:p>
        </p:txBody>
      </p:sp>
      <p:sp>
        <p:nvSpPr>
          <p:cNvPr id="3" name="Content Placeholder 2"/>
          <p:cNvSpPr>
            <a:spLocks noGrp="1"/>
          </p:cNvSpPr>
          <p:nvPr>
            <p:ph idx="4294967295"/>
          </p:nvPr>
        </p:nvSpPr>
        <p:spPr>
          <a:xfrm>
            <a:off x="1" y="925587"/>
            <a:ext cx="9144000" cy="5932413"/>
          </a:xfrm>
        </p:spPr>
        <p:txBody>
          <a:bodyPr>
            <a:noAutofit/>
          </a:bodyPr>
          <a:lstStyle/>
          <a:p>
            <a:pPr>
              <a:lnSpc>
                <a:spcPct val="100000"/>
              </a:lnSpc>
              <a:spcBef>
                <a:spcPts val="0"/>
              </a:spcBef>
            </a:pPr>
            <a:r>
              <a:rPr lang="en-US" sz="2400" b="1" dirty="0" smtClean="0"/>
              <a:t>SPA </a:t>
            </a:r>
            <a:r>
              <a:rPr lang="en-US" sz="2400" dirty="0" smtClean="0"/>
              <a:t>is a nationwide program for secondary students with potentials and talents in the arts namely; Music Visual Arts, Theater Arts, Media Arts, Creative Writing and Dance; Piloted in 17 schools and later adopted by 51 secondary schools.</a:t>
            </a:r>
          </a:p>
          <a:p>
            <a:pPr>
              <a:lnSpc>
                <a:spcPct val="100000"/>
              </a:lnSpc>
              <a:spcBef>
                <a:spcPts val="0"/>
              </a:spcBef>
            </a:pPr>
            <a:r>
              <a:rPr lang="fil-PH" sz="2400" dirty="0" smtClean="0">
                <a:latin typeface="Candara" pitchFamily="34" charset="0"/>
              </a:rPr>
              <a:t>SPS is a program aimed </a:t>
            </a:r>
            <a:r>
              <a:rPr lang="fil-PH" sz="2400" dirty="0">
                <a:latin typeface="Candara" pitchFamily="34" charset="0"/>
              </a:rPr>
              <a:t>to </a:t>
            </a:r>
            <a:r>
              <a:rPr lang="en-US" sz="2400" dirty="0" smtClean="0"/>
              <a:t>address </a:t>
            </a:r>
            <a:r>
              <a:rPr lang="en-US" sz="2400" dirty="0"/>
              <a:t>the needs of secondary students with </a:t>
            </a:r>
            <a:r>
              <a:rPr lang="en-US" sz="2400" dirty="0" smtClean="0"/>
              <a:t>potentials/talents </a:t>
            </a:r>
            <a:r>
              <a:rPr lang="en-US" sz="2400" dirty="0"/>
              <a:t>in </a:t>
            </a:r>
            <a:r>
              <a:rPr lang="en-US" sz="2400" dirty="0" smtClean="0"/>
              <a:t>sports</a:t>
            </a:r>
            <a:r>
              <a:rPr lang="fil-PH" sz="2400" dirty="0" smtClean="0">
                <a:latin typeface="Candara" pitchFamily="34" charset="0"/>
              </a:rPr>
              <a:t> namely:</a:t>
            </a:r>
            <a:r>
              <a:rPr lang="fil-PH" sz="2400" i="1" dirty="0" smtClean="0">
                <a:latin typeface="Candara" pitchFamily="34" charset="0"/>
              </a:rPr>
              <a:t> Archery, Arnis, Badminton, Chess, Gymnastics, Table Tennis, Taekwondo, Tennis, Dancesport</a:t>
            </a:r>
            <a:r>
              <a:rPr lang="fil-PH" sz="2400" dirty="0" smtClean="0">
                <a:latin typeface="Candara" pitchFamily="34" charset="0"/>
              </a:rPr>
              <a:t> </a:t>
            </a:r>
            <a:r>
              <a:rPr lang="en-US" sz="2400" dirty="0"/>
              <a:t>Under the program, the students </a:t>
            </a:r>
            <a:r>
              <a:rPr lang="en-US" sz="2400" dirty="0" smtClean="0"/>
              <a:t>undergo </a:t>
            </a:r>
            <a:r>
              <a:rPr lang="en-US" sz="2400" dirty="0"/>
              <a:t>an </a:t>
            </a:r>
            <a:r>
              <a:rPr lang="en-US" sz="2400" dirty="0" smtClean="0"/>
              <a:t>4-15 hours </a:t>
            </a:r>
            <a:r>
              <a:rPr lang="en-US" sz="2400" dirty="0"/>
              <a:t>per week training under trained </a:t>
            </a:r>
            <a:r>
              <a:rPr lang="en-US" sz="2400" dirty="0" smtClean="0"/>
              <a:t>coaches.  </a:t>
            </a:r>
            <a:r>
              <a:rPr lang="en-US" sz="2400" dirty="0"/>
              <a:t>specializing in </a:t>
            </a:r>
            <a:r>
              <a:rPr lang="en-US" sz="2400" dirty="0" smtClean="0"/>
              <a:t>sports </a:t>
            </a:r>
            <a:r>
              <a:rPr lang="en-US" sz="2400" dirty="0"/>
              <a:t>where they excel </a:t>
            </a:r>
            <a:r>
              <a:rPr lang="en-US" sz="2400" dirty="0" smtClean="0"/>
              <a:t>in. </a:t>
            </a:r>
            <a:r>
              <a:rPr lang="fil-PH" sz="2400" dirty="0">
                <a:latin typeface="Candara" pitchFamily="34" charset="0"/>
              </a:rPr>
              <a:t>I</a:t>
            </a:r>
            <a:r>
              <a:rPr lang="fil-PH" sz="2400" dirty="0" smtClean="0">
                <a:latin typeface="Candara" pitchFamily="34" charset="0"/>
              </a:rPr>
              <a:t>nitially </a:t>
            </a:r>
            <a:r>
              <a:rPr lang="fil-PH" sz="2400" dirty="0">
                <a:latin typeface="Candara" pitchFamily="34" charset="0"/>
              </a:rPr>
              <a:t>implemented in 15 </a:t>
            </a:r>
            <a:r>
              <a:rPr lang="fil-PH" sz="2400" dirty="0" smtClean="0">
                <a:latin typeface="Candara" pitchFamily="34" charset="0"/>
              </a:rPr>
              <a:t>HSs </a:t>
            </a:r>
            <a:r>
              <a:rPr lang="fil-PH" sz="2400" dirty="0">
                <a:latin typeface="Candara" pitchFamily="34" charset="0"/>
              </a:rPr>
              <a:t>&amp;</a:t>
            </a:r>
            <a:r>
              <a:rPr lang="fil-PH" sz="2400" dirty="0" smtClean="0">
                <a:latin typeface="Candara" pitchFamily="34" charset="0"/>
              </a:rPr>
              <a:t> </a:t>
            </a:r>
            <a:r>
              <a:rPr lang="fil-PH" sz="2400" dirty="0">
                <a:latin typeface="Candara" pitchFamily="34" charset="0"/>
              </a:rPr>
              <a:t>later mainstreamed in </a:t>
            </a:r>
            <a:r>
              <a:rPr lang="fil-PH" sz="2400" dirty="0" smtClean="0">
                <a:latin typeface="Candara" pitchFamily="34" charset="0"/>
              </a:rPr>
              <a:t>300 HSs. </a:t>
            </a:r>
            <a:endParaRPr lang="en-US" sz="2400" b="1" i="1" dirty="0" smtClean="0">
              <a:solidFill>
                <a:srgbClr val="FFC000"/>
              </a:solidFill>
              <a:ea typeface="Arial Unicode MS"/>
              <a:cs typeface="Arial Unicode MS"/>
            </a:endParaRPr>
          </a:p>
          <a:p>
            <a:pPr marL="0" indent="0">
              <a:lnSpc>
                <a:spcPct val="100000"/>
              </a:lnSpc>
              <a:spcBef>
                <a:spcPts val="0"/>
              </a:spcBef>
              <a:buNone/>
            </a:pPr>
            <a:r>
              <a:rPr lang="en-US" sz="2400" b="1" dirty="0" smtClean="0">
                <a:solidFill>
                  <a:srgbClr val="FFC000"/>
                </a:solidFill>
                <a:ea typeface="Arial Unicode MS"/>
                <a:cs typeface="Arial Unicode MS"/>
              </a:rPr>
              <a:t>Program Coverage</a:t>
            </a:r>
            <a:r>
              <a:rPr lang="en-US" sz="2400" dirty="0" smtClean="0">
                <a:solidFill>
                  <a:srgbClr val="FFC000"/>
                </a:solidFill>
                <a:ea typeface="Arial Unicode MS"/>
                <a:cs typeface="Arial Unicode MS"/>
              </a:rPr>
              <a:t>: </a:t>
            </a:r>
            <a:r>
              <a:rPr lang="en-US" sz="2400" dirty="0" smtClean="0">
                <a:ea typeface="Arial Unicode MS"/>
                <a:cs typeface="Arial Unicode MS"/>
              </a:rPr>
              <a:t>Same schools get the fund support for two (2) consecutive years as developmental fund. Currently covers: </a:t>
            </a:r>
            <a:endParaRPr lang="en-US" sz="2400" b="1" dirty="0" smtClean="0">
              <a:ea typeface="Arial Unicode MS"/>
              <a:cs typeface="Arial Unicode MS"/>
            </a:endParaRPr>
          </a:p>
          <a:p>
            <a:pPr marL="0" indent="0">
              <a:lnSpc>
                <a:spcPct val="100000"/>
              </a:lnSpc>
              <a:spcBef>
                <a:spcPts val="0"/>
              </a:spcBef>
              <a:buNone/>
            </a:pPr>
            <a:r>
              <a:rPr lang="en-US" sz="2400" b="1" dirty="0" smtClean="0">
                <a:ea typeface="Arial Unicode MS"/>
                <a:cs typeface="Arial Unicode MS"/>
              </a:rPr>
              <a:t>	Arts: 1</a:t>
            </a:r>
            <a:r>
              <a:rPr lang="en-US" sz="2400" dirty="0" smtClean="0">
                <a:ea typeface="Arial Unicode MS"/>
                <a:cs typeface="Arial Unicode MS"/>
              </a:rPr>
              <a:t>5 </a:t>
            </a:r>
            <a:r>
              <a:rPr lang="en-US" sz="2400" dirty="0">
                <a:ea typeface="Arial Unicode MS"/>
                <a:cs typeface="Arial Unicode MS"/>
              </a:rPr>
              <a:t>Regions, </a:t>
            </a:r>
            <a:r>
              <a:rPr lang="en-US" sz="2400" dirty="0" smtClean="0">
                <a:ea typeface="Arial Unicode MS"/>
                <a:cs typeface="Arial Unicode MS"/>
              </a:rPr>
              <a:t> 17 Divisions </a:t>
            </a:r>
            <a:r>
              <a:rPr lang="en-US" sz="2400" dirty="0">
                <a:ea typeface="Arial Unicode MS"/>
                <a:cs typeface="Arial Unicode MS"/>
              </a:rPr>
              <a:t>and </a:t>
            </a:r>
            <a:r>
              <a:rPr lang="en-US" sz="2400" dirty="0" smtClean="0">
                <a:ea typeface="Arial Unicode MS"/>
                <a:cs typeface="Arial Unicode MS"/>
              </a:rPr>
              <a:t>17 Schools</a:t>
            </a:r>
          </a:p>
          <a:p>
            <a:pPr marL="0" indent="0">
              <a:lnSpc>
                <a:spcPct val="100000"/>
              </a:lnSpc>
              <a:spcBef>
                <a:spcPts val="0"/>
              </a:spcBef>
              <a:buNone/>
            </a:pPr>
            <a:r>
              <a:rPr lang="en-US" sz="2400" b="1" dirty="0" smtClean="0">
                <a:ea typeface="Arial Unicode MS"/>
                <a:cs typeface="Arial Unicode MS"/>
              </a:rPr>
              <a:t>	Sports</a:t>
            </a:r>
            <a:r>
              <a:rPr lang="en-US" sz="2400" dirty="0" smtClean="0">
                <a:ea typeface="Arial Unicode MS"/>
                <a:cs typeface="Arial Unicode MS"/>
              </a:rPr>
              <a:t>: 17 regions, 17 Divisions, 17 schools</a:t>
            </a:r>
          </a:p>
          <a:p>
            <a:pPr marL="0" indent="0">
              <a:lnSpc>
                <a:spcPct val="100000"/>
              </a:lnSpc>
              <a:spcBef>
                <a:spcPts val="0"/>
              </a:spcBef>
              <a:buNone/>
            </a:pPr>
            <a:r>
              <a:rPr lang="fil-PH" sz="2400" b="1" dirty="0" smtClean="0">
                <a:solidFill>
                  <a:srgbClr val="FFC000"/>
                </a:solidFill>
                <a:ea typeface="Arial Unicode MS"/>
                <a:cs typeface="Arial Unicode MS"/>
              </a:rPr>
              <a:t>Component/Allocation:  </a:t>
            </a:r>
            <a:r>
              <a:rPr lang="fil-PH" sz="2400" dirty="0" smtClean="0"/>
              <a:t>Subsidy </a:t>
            </a:r>
            <a:r>
              <a:rPr lang="fil-PH" sz="2400" dirty="0"/>
              <a:t>to </a:t>
            </a:r>
            <a:r>
              <a:rPr lang="fil-PH" sz="2400" dirty="0" smtClean="0"/>
              <a:t>Schools @</a:t>
            </a:r>
            <a:r>
              <a:rPr lang="fil-PH" sz="2400" b="1" dirty="0" smtClean="0">
                <a:solidFill>
                  <a:srgbClr val="FFC000"/>
                </a:solidFill>
              </a:rPr>
              <a:t> </a:t>
            </a:r>
            <a:r>
              <a:rPr lang="fil-PH" sz="2400" dirty="0" smtClean="0"/>
              <a:t>P500,000 per school</a:t>
            </a:r>
          </a:p>
          <a:p>
            <a:pPr marL="0" indent="0">
              <a:lnSpc>
                <a:spcPct val="110000"/>
              </a:lnSpc>
              <a:spcBef>
                <a:spcPts val="0"/>
              </a:spcBef>
              <a:buNone/>
            </a:pPr>
            <a:r>
              <a:rPr lang="fil-PH" sz="2400" dirty="0">
                <a:solidFill>
                  <a:srgbClr val="FFC000"/>
                </a:solidFill>
                <a:ea typeface="Calibri"/>
                <a:cs typeface="Times New Roman"/>
              </a:rPr>
              <a:t/>
            </a:r>
            <a:br>
              <a:rPr lang="fil-PH" sz="2400" dirty="0">
                <a:solidFill>
                  <a:srgbClr val="FFC000"/>
                </a:solidFill>
                <a:ea typeface="Calibri"/>
                <a:cs typeface="Times New Roman"/>
              </a:rPr>
            </a:br>
            <a:endParaRPr lang="en-US" sz="2400" dirty="0" smtClean="0"/>
          </a:p>
        </p:txBody>
      </p:sp>
      <p:sp>
        <p:nvSpPr>
          <p:cNvPr id="4" name="Title 1"/>
          <p:cNvSpPr txBox="1">
            <a:spLocks/>
          </p:cNvSpPr>
          <p:nvPr/>
        </p:nvSpPr>
        <p:spPr>
          <a:xfrm>
            <a:off x="338295" y="4240287"/>
            <a:ext cx="9144000" cy="685800"/>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l-PH" sz="2400" b="0" i="0" u="none" strike="noStrike" kern="1200" cap="none" spc="0" normalizeH="0" baseline="0" noProof="0" dirty="0" smtClean="0">
                <a:ln>
                  <a:noFill/>
                </a:ln>
                <a:solidFill>
                  <a:schemeClr val="accent1"/>
                </a:solidFill>
                <a:effectLst/>
                <a:uLnTx/>
                <a:uFillTx/>
                <a:latin typeface="Candara" pitchFamily="34" charset="0"/>
                <a:ea typeface="Calibri"/>
                <a:cs typeface="Times New Roman"/>
              </a:rPr>
              <a:t>	</a:t>
            </a:r>
            <a:endParaRPr kumimoji="0" lang="fil-PH" sz="2400" b="0" i="0" u="none" strike="noStrike" kern="1200" cap="none" spc="0" normalizeH="0" baseline="0" noProof="0" dirty="0">
              <a:ln>
                <a:noFill/>
              </a:ln>
              <a:solidFill>
                <a:schemeClr val="accent1"/>
              </a:solidFill>
              <a:effectLst/>
              <a:uLnTx/>
              <a:uFillTx/>
              <a:latin typeface="+mj-lt"/>
              <a:ea typeface="+mj-ea"/>
              <a:cs typeface="+mj-cs"/>
            </a:endParaRP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76200"/>
            <a:ext cx="9144000" cy="1219200"/>
          </a:xfrm>
        </p:spPr>
        <p:txBody>
          <a:bodyPr>
            <a:normAutofit fontScale="90000"/>
          </a:bodyPr>
          <a:lstStyle/>
          <a:p>
            <a:pPr lvl="0"/>
            <a:r>
              <a:rPr lang="en-US" sz="3100" dirty="0" smtClean="0">
                <a:solidFill>
                  <a:srgbClr val="FFC000"/>
                </a:solidFill>
                <a:latin typeface="Candara" pitchFamily="34" charset="0"/>
                <a:ea typeface="Arial Unicode MS"/>
                <a:cs typeface="Arial Unicode MS"/>
              </a:rPr>
              <a:t>4. Support to Secondary Schools with Special Program for the Arts and Sports cont…  (2)</a:t>
            </a:r>
            <a:r>
              <a:rPr lang="fil-PH" sz="2800" dirty="0" smtClean="0">
                <a:latin typeface="Candara" pitchFamily="34" charset="0"/>
                <a:ea typeface="Calibri"/>
                <a:cs typeface="Times New Roman"/>
              </a:rPr>
              <a:t/>
            </a:r>
            <a:br>
              <a:rPr lang="fil-PH" sz="2800" dirty="0" smtClean="0">
                <a:latin typeface="Candara" pitchFamily="34" charset="0"/>
                <a:ea typeface="Calibri"/>
                <a:cs typeface="Times New Roman"/>
              </a:rPr>
            </a:br>
            <a:endParaRPr lang="fil-PH" sz="2800" dirty="0"/>
          </a:p>
        </p:txBody>
      </p:sp>
      <p:sp>
        <p:nvSpPr>
          <p:cNvPr id="3" name="Content Placeholder 2"/>
          <p:cNvSpPr>
            <a:spLocks noGrp="1"/>
          </p:cNvSpPr>
          <p:nvPr>
            <p:ph idx="4294967295"/>
          </p:nvPr>
        </p:nvSpPr>
        <p:spPr>
          <a:xfrm>
            <a:off x="316524" y="1085244"/>
            <a:ext cx="8610600" cy="3505200"/>
          </a:xfrm>
        </p:spPr>
        <p:txBody>
          <a:bodyPr>
            <a:noAutofit/>
          </a:bodyPr>
          <a:lstStyle/>
          <a:p>
            <a:pPr marL="0" indent="0">
              <a:lnSpc>
                <a:spcPct val="100000"/>
              </a:lnSpc>
              <a:spcBef>
                <a:spcPts val="0"/>
              </a:spcBef>
              <a:buNone/>
            </a:pPr>
            <a:r>
              <a:rPr lang="fil-PH" sz="2400" b="1" dirty="0" smtClean="0">
                <a:solidFill>
                  <a:srgbClr val="FFC000"/>
                </a:solidFill>
                <a:ea typeface="Calibri"/>
                <a:cs typeface="Times New Roman"/>
              </a:rPr>
              <a:t>Eligible Activities/Expenses:</a:t>
            </a:r>
          </a:p>
          <a:p>
            <a:pPr>
              <a:lnSpc>
                <a:spcPct val="100000"/>
              </a:lnSpc>
              <a:spcBef>
                <a:spcPts val="0"/>
              </a:spcBef>
            </a:pPr>
            <a:r>
              <a:rPr lang="en-US" sz="2400" dirty="0" smtClean="0"/>
              <a:t>Student </a:t>
            </a:r>
            <a:r>
              <a:rPr lang="en-US" sz="2400" dirty="0"/>
              <a:t>development activities such as training, workshop, participation in </a:t>
            </a:r>
            <a:r>
              <a:rPr lang="en-US" sz="2400" dirty="0" err="1"/>
              <a:t>DepEd</a:t>
            </a:r>
            <a:r>
              <a:rPr lang="en-US" sz="2400" dirty="0"/>
              <a:t>-approved festivals, competitions;</a:t>
            </a:r>
          </a:p>
          <a:p>
            <a:pPr marL="0" lvl="1" indent="231775">
              <a:lnSpc>
                <a:spcPct val="100000"/>
              </a:lnSpc>
              <a:spcBef>
                <a:spcPts val="0"/>
              </a:spcBef>
            </a:pPr>
            <a:r>
              <a:rPr lang="en-US" sz="2400" dirty="0"/>
              <a:t>Procurement of art/music/sports supplies, costumes/uniform and instructional materials in the </a:t>
            </a:r>
            <a:r>
              <a:rPr lang="en-US" sz="2400" dirty="0" smtClean="0"/>
              <a:t>different </a:t>
            </a:r>
            <a:r>
              <a:rPr lang="en-US" sz="2400" dirty="0"/>
              <a:t>art/sports areas;</a:t>
            </a:r>
          </a:p>
          <a:p>
            <a:pPr marL="0" lvl="1" indent="231775">
              <a:lnSpc>
                <a:spcPct val="100000"/>
              </a:lnSpc>
              <a:spcBef>
                <a:spcPts val="0"/>
              </a:spcBef>
            </a:pPr>
            <a:r>
              <a:rPr lang="en-US" sz="2400" dirty="0"/>
              <a:t>Training of teachers and administrators on </a:t>
            </a:r>
            <a:r>
              <a:rPr lang="en-US" sz="2400" dirty="0" smtClean="0"/>
              <a:t>arts/sports</a:t>
            </a:r>
            <a:r>
              <a:rPr lang="en-US" sz="2400" dirty="0"/>
              <a:t>; and</a:t>
            </a:r>
          </a:p>
          <a:p>
            <a:pPr marL="0" lvl="1" indent="231775">
              <a:lnSpc>
                <a:spcPct val="100000"/>
              </a:lnSpc>
              <a:spcBef>
                <a:spcPts val="0"/>
              </a:spcBef>
            </a:pPr>
            <a:r>
              <a:rPr lang="en-US" sz="2400" dirty="0"/>
              <a:t>Participation of teachers in </a:t>
            </a:r>
            <a:r>
              <a:rPr lang="en-US" sz="2400" dirty="0" err="1"/>
              <a:t>DepEd</a:t>
            </a:r>
            <a:r>
              <a:rPr lang="en-US" sz="2400" dirty="0"/>
              <a:t>-sponsored scholarship programs, professional upgrading of </a:t>
            </a:r>
            <a:r>
              <a:rPr lang="en-US" sz="2400" dirty="0" smtClean="0"/>
              <a:t>  teachers </a:t>
            </a:r>
            <a:r>
              <a:rPr lang="en-US" sz="2400" dirty="0"/>
              <a:t>including enrolment in a master’s degree program in arts/sports.</a:t>
            </a:r>
          </a:p>
          <a:p>
            <a:pPr marL="0" indent="231775">
              <a:lnSpc>
                <a:spcPct val="110000"/>
              </a:lnSpc>
              <a:spcBef>
                <a:spcPts val="0"/>
              </a:spcBef>
              <a:buNone/>
            </a:pPr>
            <a:r>
              <a:rPr lang="fil-PH" sz="2400" dirty="0">
                <a:solidFill>
                  <a:srgbClr val="FFC000"/>
                </a:solidFill>
                <a:ea typeface="Calibri"/>
                <a:cs typeface="Times New Roman"/>
              </a:rPr>
              <a:t/>
            </a:r>
            <a:br>
              <a:rPr lang="fil-PH" sz="2400" dirty="0">
                <a:solidFill>
                  <a:srgbClr val="FFC000"/>
                </a:solidFill>
                <a:ea typeface="Calibri"/>
                <a:cs typeface="Times New Roman"/>
              </a:rPr>
            </a:br>
            <a:endParaRPr lang="en-US" sz="2400" dirty="0" smtClean="0"/>
          </a:p>
        </p:txBody>
      </p:sp>
      <p:sp>
        <p:nvSpPr>
          <p:cNvPr id="4" name="Title 1"/>
          <p:cNvSpPr txBox="1">
            <a:spLocks/>
          </p:cNvSpPr>
          <p:nvPr/>
        </p:nvSpPr>
        <p:spPr>
          <a:xfrm>
            <a:off x="338295" y="4240287"/>
            <a:ext cx="9144000" cy="685800"/>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l-PH" sz="2400" b="0" i="0" u="none" strike="noStrike" kern="1200" cap="none" spc="0" normalizeH="0" baseline="0" noProof="0" dirty="0" smtClean="0">
                <a:ln>
                  <a:noFill/>
                </a:ln>
                <a:solidFill>
                  <a:schemeClr val="accent1"/>
                </a:solidFill>
                <a:effectLst/>
                <a:uLnTx/>
                <a:uFillTx/>
                <a:latin typeface="Candara" pitchFamily="34" charset="0"/>
                <a:ea typeface="Calibri"/>
                <a:cs typeface="Times New Roman"/>
              </a:rPr>
              <a:t>	</a:t>
            </a:r>
            <a:endParaRPr kumimoji="0" lang="fil-PH" sz="2400" b="0" i="0" u="none" strike="noStrike" kern="1200" cap="none" spc="0" normalizeH="0" baseline="0" noProof="0" dirty="0">
              <a:ln>
                <a:noFill/>
              </a:ln>
              <a:solidFill>
                <a:schemeClr val="accent1"/>
              </a:solidFill>
              <a:effectLst/>
              <a:uLnTx/>
              <a:uFillTx/>
              <a:latin typeface="+mj-lt"/>
              <a:ea typeface="+mj-ea"/>
              <a:cs typeface="+mj-cs"/>
            </a:endParaRPr>
          </a:p>
        </p:txBody>
      </p:sp>
      <p:graphicFrame>
        <p:nvGraphicFramePr>
          <p:cNvPr id="11" name="Table 10"/>
          <p:cNvGraphicFramePr>
            <a:graphicFrameLocks noGrp="1"/>
          </p:cNvGraphicFramePr>
          <p:nvPr>
            <p:extLst>
              <p:ext uri="{D42A27DB-BD31-4B8C-83A1-F6EECF244321}">
                <p14:modId xmlns:p14="http://schemas.microsoft.com/office/powerpoint/2010/main" val="3890318425"/>
              </p:ext>
            </p:extLst>
          </p:nvPr>
        </p:nvGraphicFramePr>
        <p:xfrm>
          <a:off x="762000" y="4589518"/>
          <a:ext cx="7467599" cy="1201682"/>
        </p:xfrm>
        <a:graphic>
          <a:graphicData uri="http://schemas.openxmlformats.org/drawingml/2006/table">
            <a:tbl>
              <a:tblPr firstRow="1" bandRow="1">
                <a:tableStyleId>{5C22544A-7EE6-4342-B048-85BDC9FD1C3A}</a:tableStyleId>
              </a:tblPr>
              <a:tblGrid>
                <a:gridCol w="2545773"/>
                <a:gridCol w="2460913"/>
                <a:gridCol w="2460913"/>
              </a:tblGrid>
              <a:tr h="298369">
                <a:tc gridSpan="3">
                  <a:txBody>
                    <a:bodyPr/>
                    <a:lstStyle/>
                    <a:p>
                      <a:pPr algn="ctr"/>
                      <a:r>
                        <a:rPr lang="fil-PH" sz="2000" dirty="0" smtClean="0">
                          <a:solidFill>
                            <a:schemeClr val="bg2"/>
                          </a:solidFill>
                        </a:rPr>
                        <a:t>Budget Allocation</a:t>
                      </a:r>
                      <a:endParaRPr lang="fil-PH" sz="2000" dirty="0">
                        <a:solidFill>
                          <a:schemeClr val="bg2"/>
                        </a:solidFill>
                      </a:endParaRPr>
                    </a:p>
                  </a:txBody>
                  <a:tcPr/>
                </a:tc>
                <a:tc hMerge="1">
                  <a:txBody>
                    <a:bodyPr/>
                    <a:lstStyle/>
                    <a:p>
                      <a:pPr algn="ctr"/>
                      <a:endParaRPr lang="fil-PH" sz="2800" dirty="0">
                        <a:solidFill>
                          <a:schemeClr val="bg2"/>
                        </a:solidFill>
                      </a:endParaRPr>
                    </a:p>
                  </a:txBody>
                  <a:tcPr/>
                </a:tc>
                <a:tc hMerge="1">
                  <a:txBody>
                    <a:bodyPr/>
                    <a:lstStyle/>
                    <a:p>
                      <a:pPr algn="ctr"/>
                      <a:endParaRPr lang="fil-PH" sz="2800" dirty="0">
                        <a:solidFill>
                          <a:schemeClr val="bg2"/>
                        </a:solidFill>
                      </a:endParaRPr>
                    </a:p>
                  </a:txBody>
                  <a:tcPr/>
                </a:tc>
              </a:tr>
              <a:tr h="298369">
                <a:tc>
                  <a:txBody>
                    <a:bodyPr/>
                    <a:lstStyle/>
                    <a:p>
                      <a:pPr algn="ctr"/>
                      <a:r>
                        <a:rPr lang="fil-PH" sz="2000" b="1" dirty="0" smtClean="0">
                          <a:solidFill>
                            <a:schemeClr val="bg2"/>
                          </a:solidFill>
                        </a:rPr>
                        <a:t>FY</a:t>
                      </a:r>
                      <a:r>
                        <a:rPr lang="fil-PH" sz="2000" b="1" baseline="0" dirty="0" smtClean="0">
                          <a:solidFill>
                            <a:schemeClr val="bg2"/>
                          </a:solidFill>
                        </a:rPr>
                        <a:t> 2011</a:t>
                      </a:r>
                      <a:endParaRPr lang="fil-PH" sz="2000" b="1" dirty="0">
                        <a:solidFill>
                          <a:schemeClr val="bg2"/>
                        </a:solidFill>
                      </a:endParaRPr>
                    </a:p>
                  </a:txBody>
                  <a:tcPr/>
                </a:tc>
                <a:tc>
                  <a:txBody>
                    <a:bodyPr/>
                    <a:lstStyle/>
                    <a:p>
                      <a:pPr algn="ctr"/>
                      <a:r>
                        <a:rPr lang="fil-PH" sz="2000" b="1" dirty="0" smtClean="0">
                          <a:solidFill>
                            <a:schemeClr val="bg2"/>
                          </a:solidFill>
                        </a:rPr>
                        <a:t>FY 2012</a:t>
                      </a:r>
                      <a:endParaRPr lang="fil-PH" sz="2000" b="1" dirty="0">
                        <a:solidFill>
                          <a:schemeClr val="bg2"/>
                        </a:solidFill>
                      </a:endParaRPr>
                    </a:p>
                  </a:txBody>
                  <a:tcPr/>
                </a:tc>
                <a:tc>
                  <a:txBody>
                    <a:bodyPr/>
                    <a:lstStyle/>
                    <a:p>
                      <a:pPr algn="ctr"/>
                      <a:r>
                        <a:rPr lang="fil-PH" sz="2000" b="1" dirty="0" smtClean="0">
                          <a:solidFill>
                            <a:schemeClr val="bg2"/>
                          </a:solidFill>
                        </a:rPr>
                        <a:t>FY 2013</a:t>
                      </a:r>
                      <a:endParaRPr lang="fil-PH" sz="2000" b="1" dirty="0">
                        <a:solidFill>
                          <a:schemeClr val="bg2"/>
                        </a:solidFill>
                      </a:endParaRPr>
                    </a:p>
                  </a:txBody>
                  <a:tcPr/>
                </a:tc>
              </a:tr>
              <a:tr h="409202">
                <a:tc>
                  <a:txBody>
                    <a:bodyPr/>
                    <a:lstStyle/>
                    <a:p>
                      <a:pPr algn="ctr"/>
                      <a:r>
                        <a:rPr lang="en-US" sz="2000" dirty="0" smtClean="0">
                          <a:latin typeface="Candara" pitchFamily="34" charset="0"/>
                          <a:ea typeface="Arial Unicode MS"/>
                          <a:cs typeface="Arial Unicode MS"/>
                        </a:rPr>
                        <a:t>P17,000,000</a:t>
                      </a:r>
                      <a:r>
                        <a:rPr lang="en-US" sz="2000" dirty="0" smtClean="0">
                          <a:solidFill>
                            <a:srgbClr val="FFC000"/>
                          </a:solidFill>
                          <a:latin typeface="Candara" pitchFamily="34" charset="0"/>
                          <a:ea typeface="Arial Unicode MS"/>
                          <a:cs typeface="Arial Unicode MS"/>
                        </a:rPr>
                        <a:t> </a:t>
                      </a:r>
                      <a:endParaRPr lang="fil-PH" sz="2000" dirty="0"/>
                    </a:p>
                  </a:txBody>
                  <a:tcPr/>
                </a:tc>
                <a:tc>
                  <a:txBody>
                    <a:bodyPr/>
                    <a:lstStyle/>
                    <a:p>
                      <a:pPr algn="ctr"/>
                      <a:r>
                        <a:rPr lang="fil-PH" sz="2000" dirty="0" smtClean="0">
                          <a:latin typeface="Candara" pitchFamily="34" charset="0"/>
                        </a:rPr>
                        <a:t>P17,000,000</a:t>
                      </a:r>
                      <a:endParaRPr lang="fil-PH" sz="2000" dirty="0"/>
                    </a:p>
                  </a:txBody>
                  <a:tcPr/>
                </a:tc>
                <a:tc>
                  <a:txBody>
                    <a:bodyPr/>
                    <a:lstStyle/>
                    <a:p>
                      <a:pPr algn="ctr"/>
                      <a:r>
                        <a:rPr lang="fil-PH" sz="2000" dirty="0" smtClean="0">
                          <a:latin typeface="Candara" pitchFamily="34" charset="0"/>
                        </a:rPr>
                        <a:t>P17,000,000</a:t>
                      </a:r>
                      <a:endParaRPr lang="fil-PH" sz="2000"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890318425"/>
              </p:ext>
            </p:extLst>
          </p:nvPr>
        </p:nvGraphicFramePr>
        <p:xfrm>
          <a:off x="762000" y="4572000"/>
          <a:ext cx="7467599" cy="1201682"/>
        </p:xfrm>
        <a:graphic>
          <a:graphicData uri="http://schemas.openxmlformats.org/drawingml/2006/table">
            <a:tbl>
              <a:tblPr firstRow="1" bandRow="1">
                <a:tableStyleId>{5C22544A-7EE6-4342-B048-85BDC9FD1C3A}</a:tableStyleId>
              </a:tblPr>
              <a:tblGrid>
                <a:gridCol w="2545773"/>
                <a:gridCol w="2460913"/>
                <a:gridCol w="2460913"/>
              </a:tblGrid>
              <a:tr h="298369">
                <a:tc gridSpan="3">
                  <a:txBody>
                    <a:bodyPr/>
                    <a:lstStyle/>
                    <a:p>
                      <a:pPr algn="ctr"/>
                      <a:r>
                        <a:rPr lang="fil-PH" sz="2000" dirty="0" smtClean="0">
                          <a:solidFill>
                            <a:schemeClr val="bg2"/>
                          </a:solidFill>
                        </a:rPr>
                        <a:t>Budget Allocation</a:t>
                      </a:r>
                      <a:endParaRPr lang="fil-PH" sz="2000" dirty="0">
                        <a:solidFill>
                          <a:schemeClr val="bg2"/>
                        </a:solidFill>
                      </a:endParaRPr>
                    </a:p>
                  </a:txBody>
                  <a:tcPr/>
                </a:tc>
                <a:tc hMerge="1">
                  <a:txBody>
                    <a:bodyPr/>
                    <a:lstStyle/>
                    <a:p>
                      <a:pPr algn="ctr"/>
                      <a:endParaRPr lang="fil-PH" sz="2800" dirty="0">
                        <a:solidFill>
                          <a:schemeClr val="bg2"/>
                        </a:solidFill>
                      </a:endParaRPr>
                    </a:p>
                  </a:txBody>
                  <a:tcPr/>
                </a:tc>
                <a:tc hMerge="1">
                  <a:txBody>
                    <a:bodyPr/>
                    <a:lstStyle/>
                    <a:p>
                      <a:pPr algn="ctr"/>
                      <a:endParaRPr lang="fil-PH" sz="2800" dirty="0">
                        <a:solidFill>
                          <a:schemeClr val="bg2"/>
                        </a:solidFill>
                      </a:endParaRPr>
                    </a:p>
                  </a:txBody>
                  <a:tcPr/>
                </a:tc>
              </a:tr>
              <a:tr h="298369">
                <a:tc>
                  <a:txBody>
                    <a:bodyPr/>
                    <a:lstStyle/>
                    <a:p>
                      <a:pPr algn="ctr"/>
                      <a:r>
                        <a:rPr lang="fil-PH" sz="2000" b="1" dirty="0" smtClean="0">
                          <a:solidFill>
                            <a:schemeClr val="bg2"/>
                          </a:solidFill>
                        </a:rPr>
                        <a:t>FY</a:t>
                      </a:r>
                      <a:r>
                        <a:rPr lang="fil-PH" sz="2000" b="1" baseline="0" dirty="0" smtClean="0">
                          <a:solidFill>
                            <a:schemeClr val="bg2"/>
                          </a:solidFill>
                        </a:rPr>
                        <a:t> 2011</a:t>
                      </a:r>
                      <a:endParaRPr lang="fil-PH" sz="2000" b="1" dirty="0">
                        <a:solidFill>
                          <a:schemeClr val="bg2"/>
                        </a:solidFill>
                      </a:endParaRPr>
                    </a:p>
                  </a:txBody>
                  <a:tcPr/>
                </a:tc>
                <a:tc>
                  <a:txBody>
                    <a:bodyPr/>
                    <a:lstStyle/>
                    <a:p>
                      <a:pPr algn="ctr"/>
                      <a:r>
                        <a:rPr lang="fil-PH" sz="2000" b="1" dirty="0" smtClean="0">
                          <a:solidFill>
                            <a:schemeClr val="bg2"/>
                          </a:solidFill>
                        </a:rPr>
                        <a:t>FY 2012</a:t>
                      </a:r>
                      <a:endParaRPr lang="fil-PH" sz="2000" b="1" dirty="0">
                        <a:solidFill>
                          <a:schemeClr val="bg2"/>
                        </a:solidFill>
                      </a:endParaRPr>
                    </a:p>
                  </a:txBody>
                  <a:tcPr/>
                </a:tc>
                <a:tc>
                  <a:txBody>
                    <a:bodyPr/>
                    <a:lstStyle/>
                    <a:p>
                      <a:pPr algn="ctr"/>
                      <a:r>
                        <a:rPr lang="fil-PH" sz="2000" b="1" dirty="0" smtClean="0">
                          <a:solidFill>
                            <a:schemeClr val="bg2"/>
                          </a:solidFill>
                        </a:rPr>
                        <a:t>FY 2013</a:t>
                      </a:r>
                      <a:endParaRPr lang="fil-PH" sz="2000" b="1" dirty="0">
                        <a:solidFill>
                          <a:schemeClr val="bg2"/>
                        </a:solidFill>
                      </a:endParaRPr>
                    </a:p>
                  </a:txBody>
                  <a:tcPr/>
                </a:tc>
              </a:tr>
              <a:tr h="409202">
                <a:tc>
                  <a:txBody>
                    <a:bodyPr/>
                    <a:lstStyle/>
                    <a:p>
                      <a:pPr algn="ctr"/>
                      <a:r>
                        <a:rPr lang="en-US" sz="2000" dirty="0" smtClean="0">
                          <a:latin typeface="Candara" pitchFamily="34" charset="0"/>
                          <a:ea typeface="Arial Unicode MS"/>
                          <a:cs typeface="Arial Unicode MS"/>
                        </a:rPr>
                        <a:t>P17,000,000</a:t>
                      </a:r>
                      <a:r>
                        <a:rPr lang="en-US" sz="2000" dirty="0" smtClean="0">
                          <a:solidFill>
                            <a:srgbClr val="FFC000"/>
                          </a:solidFill>
                          <a:latin typeface="Candara" pitchFamily="34" charset="0"/>
                          <a:ea typeface="Arial Unicode MS"/>
                          <a:cs typeface="Arial Unicode MS"/>
                        </a:rPr>
                        <a:t> </a:t>
                      </a:r>
                      <a:endParaRPr lang="fil-PH" sz="2000" dirty="0"/>
                    </a:p>
                  </a:txBody>
                  <a:tcPr/>
                </a:tc>
                <a:tc>
                  <a:txBody>
                    <a:bodyPr/>
                    <a:lstStyle/>
                    <a:p>
                      <a:pPr algn="ctr"/>
                      <a:r>
                        <a:rPr lang="fil-PH" sz="2000" dirty="0" smtClean="0">
                          <a:latin typeface="Candara" pitchFamily="34" charset="0"/>
                        </a:rPr>
                        <a:t>P17,000,000</a:t>
                      </a:r>
                      <a:endParaRPr lang="fil-PH" sz="2000" dirty="0"/>
                    </a:p>
                  </a:txBody>
                  <a:tcPr/>
                </a:tc>
                <a:tc>
                  <a:txBody>
                    <a:bodyPr/>
                    <a:lstStyle/>
                    <a:p>
                      <a:pPr algn="ctr"/>
                      <a:r>
                        <a:rPr lang="fil-PH" sz="2000" dirty="0" smtClean="0">
                          <a:latin typeface="Candara" pitchFamily="34" charset="0"/>
                        </a:rPr>
                        <a:t>P17,000,000</a:t>
                      </a:r>
                      <a:endParaRPr lang="fil-PH" sz="2000" dirty="0"/>
                    </a:p>
                  </a:txBody>
                  <a:tcPr/>
                </a:tc>
              </a:tr>
            </a:tbl>
          </a:graphicData>
        </a:graphic>
      </p:graphicFrame>
    </p:spTree>
    <p:extLst>
      <p:ext uri="{BB962C8B-B14F-4D97-AF65-F5344CB8AC3E}">
        <p14:creationId xmlns:p14="http://schemas.microsoft.com/office/powerpoint/2010/main" val="3538258737"/>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76200"/>
            <a:ext cx="9144000" cy="1219200"/>
          </a:xfrm>
        </p:spPr>
        <p:txBody>
          <a:bodyPr>
            <a:normAutofit fontScale="90000"/>
          </a:bodyPr>
          <a:lstStyle/>
          <a:p>
            <a:pPr lvl="0"/>
            <a:r>
              <a:rPr lang="en-US" sz="3100" dirty="0" smtClean="0">
                <a:solidFill>
                  <a:srgbClr val="FFC000"/>
                </a:solidFill>
                <a:latin typeface="Candara" pitchFamily="34" charset="0"/>
                <a:ea typeface="Arial Unicode MS"/>
                <a:cs typeface="Arial Unicode MS"/>
              </a:rPr>
              <a:t>4. Support to Secondary Schools with Special Program for the Arts and Sports cont…  (3)</a:t>
            </a:r>
            <a:r>
              <a:rPr lang="fil-PH" sz="2800" dirty="0" smtClean="0">
                <a:latin typeface="Candara" pitchFamily="34" charset="0"/>
                <a:ea typeface="Calibri"/>
                <a:cs typeface="Times New Roman"/>
              </a:rPr>
              <a:t/>
            </a:r>
            <a:br>
              <a:rPr lang="fil-PH" sz="2800" dirty="0" smtClean="0">
                <a:latin typeface="Candara" pitchFamily="34" charset="0"/>
                <a:ea typeface="Calibri"/>
                <a:cs typeface="Times New Roman"/>
              </a:rPr>
            </a:br>
            <a:endParaRPr lang="fil-PH" sz="2800" dirty="0"/>
          </a:p>
        </p:txBody>
      </p:sp>
      <p:sp>
        <p:nvSpPr>
          <p:cNvPr id="3" name="Content Placeholder 2"/>
          <p:cNvSpPr>
            <a:spLocks noGrp="1"/>
          </p:cNvSpPr>
          <p:nvPr>
            <p:ph idx="4294967295"/>
          </p:nvPr>
        </p:nvSpPr>
        <p:spPr>
          <a:xfrm>
            <a:off x="316524" y="1085244"/>
            <a:ext cx="8598876" cy="3943956"/>
          </a:xfrm>
        </p:spPr>
        <p:txBody>
          <a:bodyPr>
            <a:noAutofit/>
          </a:bodyPr>
          <a:lstStyle/>
          <a:p>
            <a:pPr marL="0" lvl="1" indent="231775">
              <a:lnSpc>
                <a:spcPct val="100000"/>
              </a:lnSpc>
              <a:spcBef>
                <a:spcPts val="0"/>
              </a:spcBef>
            </a:pPr>
            <a:r>
              <a:rPr lang="en-US" sz="2400" dirty="0" smtClean="0"/>
              <a:t>Sports: 1:45 per class at 2 classes per year level with different no. of students per specialization;</a:t>
            </a:r>
          </a:p>
          <a:p>
            <a:pPr marL="0" lvl="1" indent="231775">
              <a:lnSpc>
                <a:spcPct val="100000"/>
              </a:lnSpc>
              <a:spcBef>
                <a:spcPts val="0"/>
              </a:spcBef>
            </a:pPr>
            <a:r>
              <a:rPr lang="en-US" sz="2400" dirty="0" smtClean="0"/>
              <a:t>Arts: 1:50 per class per class with 7 students minimum per specialization;</a:t>
            </a:r>
          </a:p>
          <a:p>
            <a:pPr marL="0" lvl="1" indent="231775">
              <a:lnSpc>
                <a:spcPct val="100000"/>
              </a:lnSpc>
              <a:spcBef>
                <a:spcPts val="0"/>
              </a:spcBef>
            </a:pPr>
            <a:endParaRPr lang="en-US" sz="2400" dirty="0" smtClean="0"/>
          </a:p>
          <a:p>
            <a:pPr marL="0" indent="0">
              <a:lnSpc>
                <a:spcPct val="100000"/>
              </a:lnSpc>
              <a:spcBef>
                <a:spcPts val="0"/>
              </a:spcBef>
              <a:buNone/>
            </a:pPr>
            <a:r>
              <a:rPr lang="fil-PH" sz="2400" b="1" dirty="0" smtClean="0">
                <a:solidFill>
                  <a:srgbClr val="FFC000"/>
                </a:solidFill>
                <a:ea typeface="Calibri"/>
                <a:cs typeface="Times New Roman"/>
              </a:rPr>
              <a:t>Requirements:</a:t>
            </a:r>
          </a:p>
          <a:p>
            <a:pPr>
              <a:lnSpc>
                <a:spcPct val="100000"/>
              </a:lnSpc>
              <a:spcBef>
                <a:spcPts val="0"/>
              </a:spcBef>
            </a:pPr>
            <a:r>
              <a:rPr lang="en-US" sz="2400" dirty="0" smtClean="0"/>
              <a:t>Recipient schools shall conduct a yearly monitoring training program to schools within the division/region which intend to implement the same  program as well as giving access to other schools on the equipment &amp; facilities;</a:t>
            </a:r>
            <a:endParaRPr lang="en-US" sz="2400" dirty="0"/>
          </a:p>
          <a:p>
            <a:pPr marL="0" lvl="1" indent="231775">
              <a:lnSpc>
                <a:spcPct val="100000"/>
              </a:lnSpc>
              <a:spcBef>
                <a:spcPts val="0"/>
              </a:spcBef>
            </a:pPr>
            <a:r>
              <a:rPr lang="en-US" sz="2400" dirty="0" smtClean="0"/>
              <a:t>Participants on the program must continue to participate in the national/international events/competition ;</a:t>
            </a:r>
            <a:endParaRPr lang="en-US" sz="2400" dirty="0"/>
          </a:p>
          <a:p>
            <a:pPr marL="0" lvl="1" indent="231775">
              <a:lnSpc>
                <a:spcPct val="100000"/>
              </a:lnSpc>
              <a:spcBef>
                <a:spcPts val="0"/>
              </a:spcBef>
            </a:pPr>
            <a:r>
              <a:rPr lang="en-US" sz="2400" dirty="0" smtClean="0"/>
              <a:t>Student-beneficiaries must have achieved the mean percentage score (MPS) above the national average in the National Achievement Test (NAT)</a:t>
            </a:r>
          </a:p>
          <a:p>
            <a:pPr marL="0" lvl="1" indent="231775">
              <a:lnSpc>
                <a:spcPct val="100000"/>
              </a:lnSpc>
              <a:spcBef>
                <a:spcPts val="0"/>
              </a:spcBef>
            </a:pPr>
            <a:endParaRPr lang="en-US" sz="2400" dirty="0" smtClean="0"/>
          </a:p>
        </p:txBody>
      </p:sp>
      <p:sp>
        <p:nvSpPr>
          <p:cNvPr id="4" name="Title 1"/>
          <p:cNvSpPr txBox="1">
            <a:spLocks/>
          </p:cNvSpPr>
          <p:nvPr/>
        </p:nvSpPr>
        <p:spPr>
          <a:xfrm>
            <a:off x="338295" y="4240287"/>
            <a:ext cx="9144000" cy="685800"/>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l-PH" sz="2400" b="0" i="0" u="none" strike="noStrike" kern="1200" cap="none" spc="0" normalizeH="0" baseline="0" noProof="0" dirty="0" smtClean="0">
                <a:ln>
                  <a:noFill/>
                </a:ln>
                <a:solidFill>
                  <a:schemeClr val="accent1"/>
                </a:solidFill>
                <a:effectLst/>
                <a:uLnTx/>
                <a:uFillTx/>
                <a:latin typeface="Candara" pitchFamily="34" charset="0"/>
                <a:ea typeface="Calibri"/>
                <a:cs typeface="Times New Roman"/>
              </a:rPr>
              <a:t>	</a:t>
            </a:r>
            <a:endParaRPr kumimoji="0" lang="fil-PH" sz="2400" b="0" i="0" u="none" strike="noStrike" kern="1200" cap="none" spc="0" normalizeH="0" baseline="0" noProof="0" dirty="0">
              <a:ln>
                <a:noFill/>
              </a:ln>
              <a:solidFill>
                <a:schemeClr val="accent1"/>
              </a:solidFill>
              <a:effectLst/>
              <a:uLnTx/>
              <a:uFillTx/>
              <a:latin typeface="+mj-lt"/>
              <a:ea typeface="+mj-ea"/>
              <a:cs typeface="+mj-cs"/>
            </a:endParaRPr>
          </a:p>
        </p:txBody>
      </p:sp>
    </p:spTree>
    <p:extLst>
      <p:ext uri="{BB962C8B-B14F-4D97-AF65-F5344CB8AC3E}">
        <p14:creationId xmlns:p14="http://schemas.microsoft.com/office/powerpoint/2010/main" val="3538258737"/>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6200" y="0"/>
            <a:ext cx="7543800" cy="677863"/>
          </a:xfrm>
        </p:spPr>
        <p:txBody>
          <a:bodyPr/>
          <a:lstStyle/>
          <a:p>
            <a:r>
              <a:rPr lang="en-US" sz="2800" dirty="0" smtClean="0">
                <a:solidFill>
                  <a:srgbClr val="FFC000"/>
                </a:solidFill>
                <a:latin typeface="Candara" pitchFamily="34" charset="0"/>
                <a:ea typeface="Arial Unicode MS"/>
                <a:cs typeface="Arial Unicode MS"/>
              </a:rPr>
              <a:t>5. Support to SPED Centers/Schools</a:t>
            </a:r>
            <a:endParaRPr lang="fil-PH" sz="2800" dirty="0">
              <a:solidFill>
                <a:srgbClr val="FFC000"/>
              </a:solidFill>
            </a:endParaRPr>
          </a:p>
        </p:txBody>
      </p:sp>
      <p:sp>
        <p:nvSpPr>
          <p:cNvPr id="3" name="Content Placeholder 2"/>
          <p:cNvSpPr>
            <a:spLocks noGrp="1"/>
          </p:cNvSpPr>
          <p:nvPr>
            <p:ph type="subTitle" idx="4294967295"/>
          </p:nvPr>
        </p:nvSpPr>
        <p:spPr>
          <a:xfrm>
            <a:off x="0" y="838200"/>
            <a:ext cx="9144000" cy="3048000"/>
          </a:xfrm>
        </p:spPr>
        <p:txBody>
          <a:bodyPr>
            <a:noAutofit/>
          </a:bodyPr>
          <a:lstStyle/>
          <a:p>
            <a:pPr marL="228600" lvl="1">
              <a:spcBef>
                <a:spcPts val="1800"/>
              </a:spcBef>
            </a:pPr>
            <a:r>
              <a:rPr lang="en-US" sz="2400" dirty="0" smtClean="0">
                <a:latin typeface="Candara" pitchFamily="34" charset="0"/>
              </a:rPr>
              <a:t>SPED is designed to serve students with special needs. Currently covers 385 elementary SPED centers and 190 secondary schools with SPED classes, across the country. Enjoys fund support since 2008: </a:t>
            </a:r>
            <a:r>
              <a:rPr lang="en-US" sz="2400" dirty="0" smtClean="0">
                <a:solidFill>
                  <a:srgbClr val="FFC000"/>
                </a:solidFill>
                <a:latin typeface="Candara" pitchFamily="34" charset="0"/>
              </a:rPr>
              <a:t>@ 500,ooo per </a:t>
            </a:r>
            <a:r>
              <a:rPr lang="en-US" sz="2400" dirty="0" err="1" smtClean="0">
                <a:solidFill>
                  <a:srgbClr val="FFC000"/>
                </a:solidFill>
                <a:latin typeface="Candara" pitchFamily="34" charset="0"/>
              </a:rPr>
              <a:t>elem</a:t>
            </a:r>
            <a:r>
              <a:rPr lang="en-US" sz="2400" dirty="0" smtClean="0">
                <a:solidFill>
                  <a:srgbClr val="FFC000"/>
                </a:solidFill>
                <a:latin typeface="Candara" pitchFamily="34" charset="0"/>
              </a:rPr>
              <a:t> SPED Center; for secondary, a fixed cost &amp; variable allocation depending on enrolment per exceptionality. </a:t>
            </a:r>
            <a:endParaRPr lang="en-US" sz="2400" dirty="0" smtClean="0">
              <a:latin typeface="Candara" pitchFamily="34" charset="0"/>
            </a:endParaRPr>
          </a:p>
          <a:p>
            <a:pPr marL="228600" lvl="1">
              <a:spcBef>
                <a:spcPts val="1800"/>
              </a:spcBef>
            </a:pPr>
            <a:r>
              <a:rPr lang="en-US" sz="2400" dirty="0" smtClean="0">
                <a:latin typeface="Candara" pitchFamily="34" charset="0"/>
              </a:rPr>
              <a:t>caters to 11 exceptionalities, namely: </a:t>
            </a:r>
            <a:r>
              <a:rPr lang="en-US" sz="2400" b="1" i="1" dirty="0" smtClean="0">
                <a:latin typeface="Candara" pitchFamily="34" charset="0"/>
              </a:rPr>
              <a:t>mentally retarded, learning disabled, behavior problems, hearing impairment, visual impairment, speech defective, orthopedically handicapped, multiply handicapped, chronically ill, developmental handicapped</a:t>
            </a:r>
            <a:r>
              <a:rPr lang="en-US" sz="2400" i="1" dirty="0" smtClean="0">
                <a:latin typeface="Candara" pitchFamily="34" charset="0"/>
              </a:rPr>
              <a:t>.</a:t>
            </a:r>
            <a:endParaRPr lang="en-US" sz="2000" dirty="0" smtClean="0"/>
          </a:p>
          <a:p>
            <a:endParaRPr lang="en-US" sz="2400" dirty="0" smtClean="0">
              <a:solidFill>
                <a:srgbClr val="FFC000"/>
              </a:solidFill>
              <a:latin typeface="Candara" pitchFamily="34" charset="0"/>
            </a:endParaRPr>
          </a:p>
          <a:p>
            <a:r>
              <a:rPr lang="en-US" sz="2400" dirty="0" smtClean="0">
                <a:latin typeface="Candara" pitchFamily="34" charset="0"/>
              </a:rPr>
              <a:t> </a:t>
            </a:r>
          </a:p>
        </p:txBody>
      </p:sp>
      <p:sp>
        <p:nvSpPr>
          <p:cNvPr id="4" name="Title 1"/>
          <p:cNvSpPr txBox="1">
            <a:spLocks/>
          </p:cNvSpPr>
          <p:nvPr/>
        </p:nvSpPr>
        <p:spPr>
          <a:xfrm>
            <a:off x="152400" y="4343400"/>
            <a:ext cx="8839200" cy="1143000"/>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rgbClr val="FFC000"/>
                </a:solidFill>
                <a:effectLst/>
                <a:uLnTx/>
                <a:uFillTx/>
                <a:latin typeface="Candara" pitchFamily="34" charset="0"/>
                <a:ea typeface="Arial Unicode MS"/>
                <a:cs typeface="Arial Unicode MS"/>
              </a:rPr>
              <a:t>Program Coverage : </a:t>
            </a:r>
            <a:r>
              <a:rPr kumimoji="0" lang="en-US" sz="2400" b="0" i="0" u="none" strike="noStrike" kern="1200" cap="none" spc="0" normalizeH="0" baseline="0" noProof="0" dirty="0" smtClean="0">
                <a:ln>
                  <a:noFill/>
                </a:ln>
                <a:effectLst/>
                <a:uLnTx/>
                <a:uFillTx/>
                <a:latin typeface="Candara" pitchFamily="34" charset="0"/>
                <a:ea typeface="Arial Unicode MS"/>
                <a:cs typeface="Arial Unicode MS"/>
              </a:rPr>
              <a:t>17 Regions, 174 Divisions,</a:t>
            </a:r>
            <a:r>
              <a:rPr kumimoji="0" lang="en-US" sz="2400" b="0" i="0" u="none" strike="noStrike" kern="1200" cap="none" spc="0" normalizeH="0" noProof="0" dirty="0" smtClean="0">
                <a:ln>
                  <a:noFill/>
                </a:ln>
                <a:effectLst/>
                <a:uLnTx/>
                <a:uFillTx/>
                <a:latin typeface="Candara" pitchFamily="34" charset="0"/>
                <a:ea typeface="Arial Unicode MS"/>
                <a:cs typeface="Arial Unicode MS"/>
              </a:rPr>
              <a:t> and 381 Schools (except ARMM for secondary)</a:t>
            </a:r>
            <a:r>
              <a:rPr kumimoji="0" lang="fil-PH" sz="2400" b="0" i="0" u="none" strike="noStrike" kern="1200" cap="none" spc="0" normalizeH="0" baseline="0" noProof="0" dirty="0" smtClean="0">
                <a:ln>
                  <a:noFill/>
                </a:ln>
                <a:solidFill>
                  <a:srgbClr val="FFC000"/>
                </a:solidFill>
                <a:effectLst/>
                <a:uLnTx/>
                <a:uFillTx/>
                <a:latin typeface="Candara" pitchFamily="34" charset="0"/>
                <a:ea typeface="Calibri"/>
                <a:cs typeface="Times New Roman"/>
              </a:rPr>
              <a:t/>
            </a:r>
            <a:br>
              <a:rPr kumimoji="0" lang="fil-PH" sz="2400" b="0" i="0" u="none" strike="noStrike" kern="1200" cap="none" spc="0" normalizeH="0" baseline="0" noProof="0" dirty="0" smtClean="0">
                <a:ln>
                  <a:noFill/>
                </a:ln>
                <a:solidFill>
                  <a:srgbClr val="FFC000"/>
                </a:solidFill>
                <a:effectLst/>
                <a:uLnTx/>
                <a:uFillTx/>
                <a:latin typeface="Candara" pitchFamily="34" charset="0"/>
                <a:ea typeface="Calibri"/>
                <a:cs typeface="Times New Roman"/>
              </a:rPr>
            </a:br>
            <a:r>
              <a:rPr kumimoji="0" lang="fil-PH" sz="2400" b="0" i="0" u="none" strike="noStrike" kern="1200" cap="none" spc="0" normalizeH="0" baseline="0" noProof="0" dirty="0" smtClean="0">
                <a:ln>
                  <a:noFill/>
                </a:ln>
                <a:solidFill>
                  <a:schemeClr val="accent1"/>
                </a:solidFill>
                <a:effectLst/>
                <a:uLnTx/>
                <a:uFillTx/>
                <a:latin typeface="Candara" pitchFamily="34" charset="0"/>
                <a:ea typeface="Calibri"/>
                <a:cs typeface="Times New Roman"/>
              </a:rPr>
              <a:t>	</a:t>
            </a:r>
            <a:endParaRPr kumimoji="0" lang="fil-PH" sz="2400" b="0" i="0" u="none" strike="noStrike" kern="1200" cap="none" spc="0" normalizeH="0" baseline="0" noProof="0" dirty="0">
              <a:ln>
                <a:noFill/>
              </a:ln>
              <a:solidFill>
                <a:schemeClr val="accent1"/>
              </a:solidFill>
              <a:effectLst/>
              <a:uLnTx/>
              <a:uFillTx/>
              <a:latin typeface="+mj-lt"/>
              <a:ea typeface="+mj-ea"/>
              <a:cs typeface="+mj-cs"/>
            </a:endParaRPr>
          </a:p>
        </p:txBody>
      </p:sp>
      <p:graphicFrame>
        <p:nvGraphicFramePr>
          <p:cNvPr id="11" name="Table 10"/>
          <p:cNvGraphicFramePr>
            <a:graphicFrameLocks noGrp="1"/>
          </p:cNvGraphicFramePr>
          <p:nvPr>
            <p:extLst>
              <p:ext uri="{D42A27DB-BD31-4B8C-83A1-F6EECF244321}">
                <p14:modId xmlns:p14="http://schemas.microsoft.com/office/powerpoint/2010/main" val="491601533"/>
              </p:ext>
            </p:extLst>
          </p:nvPr>
        </p:nvGraphicFramePr>
        <p:xfrm>
          <a:off x="457200" y="5334000"/>
          <a:ext cx="8153401" cy="1371600"/>
        </p:xfrm>
        <a:graphic>
          <a:graphicData uri="http://schemas.openxmlformats.org/drawingml/2006/table">
            <a:tbl>
              <a:tblPr firstRow="1" bandRow="1">
                <a:tableStyleId>{5C22544A-7EE6-4342-B048-85BDC9FD1C3A}</a:tableStyleId>
              </a:tblPr>
              <a:tblGrid>
                <a:gridCol w="2779569"/>
                <a:gridCol w="2686916"/>
                <a:gridCol w="2686916"/>
              </a:tblGrid>
              <a:tr h="298369">
                <a:tc gridSpan="3">
                  <a:txBody>
                    <a:bodyPr/>
                    <a:lstStyle/>
                    <a:p>
                      <a:pPr algn="ctr"/>
                      <a:r>
                        <a:rPr lang="fil-PH" sz="2400" dirty="0" smtClean="0">
                          <a:solidFill>
                            <a:schemeClr val="bg2"/>
                          </a:solidFill>
                          <a:latin typeface="Candara" pitchFamily="34" charset="0"/>
                        </a:rPr>
                        <a:t>Budget Allocation</a:t>
                      </a:r>
                      <a:endParaRPr lang="fil-PH" sz="2400" dirty="0">
                        <a:solidFill>
                          <a:schemeClr val="bg2"/>
                        </a:solidFill>
                        <a:latin typeface="Candara" pitchFamily="34" charset="0"/>
                      </a:endParaRPr>
                    </a:p>
                  </a:txBody>
                  <a:tcPr/>
                </a:tc>
                <a:tc hMerge="1">
                  <a:txBody>
                    <a:bodyPr/>
                    <a:lstStyle/>
                    <a:p>
                      <a:pPr algn="ctr"/>
                      <a:endParaRPr lang="fil-PH" sz="2800" dirty="0">
                        <a:solidFill>
                          <a:schemeClr val="bg2"/>
                        </a:solidFill>
                      </a:endParaRPr>
                    </a:p>
                  </a:txBody>
                  <a:tcPr/>
                </a:tc>
                <a:tc hMerge="1">
                  <a:txBody>
                    <a:bodyPr/>
                    <a:lstStyle/>
                    <a:p>
                      <a:pPr algn="ctr"/>
                      <a:endParaRPr lang="fil-PH" sz="2800" dirty="0">
                        <a:solidFill>
                          <a:schemeClr val="bg2"/>
                        </a:solidFill>
                      </a:endParaRPr>
                    </a:p>
                  </a:txBody>
                  <a:tcPr/>
                </a:tc>
              </a:tr>
              <a:tr h="298369">
                <a:tc>
                  <a:txBody>
                    <a:bodyPr/>
                    <a:lstStyle/>
                    <a:p>
                      <a:pPr algn="ctr"/>
                      <a:r>
                        <a:rPr lang="fil-PH" sz="2400" b="1" dirty="0" smtClean="0">
                          <a:solidFill>
                            <a:schemeClr val="bg2"/>
                          </a:solidFill>
                          <a:latin typeface="Candara" pitchFamily="34" charset="0"/>
                        </a:rPr>
                        <a:t>FY</a:t>
                      </a:r>
                      <a:r>
                        <a:rPr lang="fil-PH" sz="2400" b="1" baseline="0" dirty="0" smtClean="0">
                          <a:solidFill>
                            <a:schemeClr val="bg2"/>
                          </a:solidFill>
                          <a:latin typeface="Candara" pitchFamily="34" charset="0"/>
                        </a:rPr>
                        <a:t> 2011</a:t>
                      </a:r>
                      <a:endParaRPr lang="fil-PH" sz="2400" b="1" dirty="0">
                        <a:solidFill>
                          <a:schemeClr val="bg2"/>
                        </a:solidFill>
                        <a:latin typeface="Candara" pitchFamily="34" charset="0"/>
                      </a:endParaRPr>
                    </a:p>
                  </a:txBody>
                  <a:tcPr/>
                </a:tc>
                <a:tc>
                  <a:txBody>
                    <a:bodyPr/>
                    <a:lstStyle/>
                    <a:p>
                      <a:pPr algn="ctr"/>
                      <a:r>
                        <a:rPr lang="fil-PH" sz="2400" b="1" dirty="0" smtClean="0">
                          <a:solidFill>
                            <a:schemeClr val="bg2"/>
                          </a:solidFill>
                          <a:latin typeface="Candara" pitchFamily="34" charset="0"/>
                        </a:rPr>
                        <a:t>FY 2012</a:t>
                      </a:r>
                      <a:endParaRPr lang="fil-PH" sz="2400" b="1" dirty="0">
                        <a:solidFill>
                          <a:schemeClr val="bg2"/>
                        </a:solidFill>
                        <a:latin typeface="Candara" pitchFamily="34" charset="0"/>
                      </a:endParaRPr>
                    </a:p>
                  </a:txBody>
                  <a:tcPr/>
                </a:tc>
                <a:tc>
                  <a:txBody>
                    <a:bodyPr/>
                    <a:lstStyle/>
                    <a:p>
                      <a:pPr algn="ctr"/>
                      <a:r>
                        <a:rPr lang="fil-PH" sz="2400" b="1" dirty="0" smtClean="0">
                          <a:solidFill>
                            <a:schemeClr val="bg2"/>
                          </a:solidFill>
                          <a:latin typeface="Candara" pitchFamily="34" charset="0"/>
                        </a:rPr>
                        <a:t>FY 2013</a:t>
                      </a:r>
                      <a:endParaRPr lang="fil-PH" sz="2400" b="1" dirty="0">
                        <a:solidFill>
                          <a:schemeClr val="bg2"/>
                        </a:solidFill>
                        <a:latin typeface="Candara" pitchFamily="34" charset="0"/>
                      </a:endParaRPr>
                    </a:p>
                  </a:txBody>
                  <a:tcPr/>
                </a:tc>
              </a:tr>
              <a:tr h="409202">
                <a:tc>
                  <a:txBody>
                    <a:bodyPr/>
                    <a:lstStyle/>
                    <a:p>
                      <a:pPr algn="ctr"/>
                      <a:r>
                        <a:rPr lang="en-US" sz="2400" dirty="0" smtClean="0">
                          <a:latin typeface="Candara" pitchFamily="34" charset="0"/>
                        </a:rPr>
                        <a:t>P188,065,000</a:t>
                      </a:r>
                      <a:endParaRPr lang="fil-PH" sz="2400" dirty="0">
                        <a:latin typeface="Candara"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l-PH" sz="2400" dirty="0" smtClean="0">
                          <a:latin typeface="Candara" pitchFamily="34" charset="0"/>
                        </a:rPr>
                        <a:t>P</a:t>
                      </a:r>
                      <a:r>
                        <a:rPr lang="en-US" sz="2400" dirty="0" smtClean="0">
                          <a:latin typeface="Candara" pitchFamily="34" charset="0"/>
                        </a:rPr>
                        <a:t> 244,440,000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l-PH" sz="2400" dirty="0" smtClean="0">
                          <a:latin typeface="Candara" pitchFamily="34" charset="0"/>
                        </a:rPr>
                        <a:t>P</a:t>
                      </a:r>
                      <a:r>
                        <a:rPr lang="en-US" sz="2400" dirty="0" smtClean="0">
                          <a:latin typeface="Candara" pitchFamily="34" charset="0"/>
                        </a:rPr>
                        <a:t>227,350,000</a:t>
                      </a:r>
                      <a:endParaRPr lang="fil-PH" sz="2400" dirty="0" smtClean="0">
                        <a:latin typeface="Candara" pitchFamily="34" charset="0"/>
                      </a:endParaRPr>
                    </a:p>
                  </a:txBody>
                  <a:tcPr/>
                </a:tc>
              </a:tr>
            </a:tbl>
          </a:graphicData>
        </a:graphic>
      </p:graphicFrame>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52400" y="-76200"/>
            <a:ext cx="9144000" cy="685800"/>
          </a:xfrm>
        </p:spPr>
        <p:txBody>
          <a:bodyPr>
            <a:normAutofit/>
          </a:bodyPr>
          <a:lstStyle/>
          <a:p>
            <a:pPr lvl="0"/>
            <a:r>
              <a:rPr lang="fil-PH" sz="2800" dirty="0" smtClean="0">
                <a:solidFill>
                  <a:srgbClr val="FFC000"/>
                </a:solidFill>
                <a:latin typeface="Candara" pitchFamily="34" charset="0"/>
                <a:ea typeface="Arial Unicode MS"/>
                <a:cs typeface="Arial Unicode MS"/>
              </a:rPr>
              <a:t>Continuation:  Support to SPED Centers</a:t>
            </a:r>
            <a:endParaRPr lang="fil-PH" dirty="0"/>
          </a:p>
        </p:txBody>
      </p:sp>
      <p:sp>
        <p:nvSpPr>
          <p:cNvPr id="3" name="Content Placeholder 2"/>
          <p:cNvSpPr>
            <a:spLocks noGrp="1"/>
          </p:cNvSpPr>
          <p:nvPr>
            <p:ph type="subTitle" idx="4294967295"/>
          </p:nvPr>
        </p:nvSpPr>
        <p:spPr>
          <a:xfrm>
            <a:off x="381000" y="533400"/>
            <a:ext cx="8458200" cy="6019800"/>
          </a:xfrm>
        </p:spPr>
        <p:txBody>
          <a:bodyPr>
            <a:noAutofit/>
          </a:bodyPr>
          <a:lstStyle/>
          <a:p>
            <a:pPr marL="457200">
              <a:buNone/>
            </a:pPr>
            <a:r>
              <a:rPr lang="en-US" sz="2400" b="1" dirty="0" smtClean="0"/>
              <a:t>Eligible Expenses:</a:t>
            </a:r>
          </a:p>
          <a:p>
            <a:pPr marL="685800" indent="-457200">
              <a:buAutoNum type="alphaLcPeriod"/>
            </a:pPr>
            <a:r>
              <a:rPr lang="en-US" sz="2400" dirty="0" smtClean="0"/>
              <a:t>ROs &amp; DOs allocation for monitoring the implementation of programs &amp; projects for children with special needs;</a:t>
            </a:r>
          </a:p>
          <a:p>
            <a:pPr marL="685800" indent="-457200">
              <a:buAutoNum type="alphaLcPeriod"/>
            </a:pPr>
            <a:r>
              <a:rPr lang="en-US" sz="2400" dirty="0" smtClean="0"/>
              <a:t>Pupil development activities, i.e. training, educational visits, camp activities, sports and pupil participation in SPED related activities;</a:t>
            </a:r>
          </a:p>
          <a:p>
            <a:pPr marL="685800" indent="-457200">
              <a:buAutoNum type="alphaLcPeriod"/>
            </a:pPr>
            <a:r>
              <a:rPr lang="en-US" sz="2400" dirty="0" smtClean="0"/>
              <a:t>Procurement of instructional and reference materials, psychological and other assessment tests, early intervention materials, supplies for the Transition Program, manipulative materials for the gifted and talented, and other disabilities;</a:t>
            </a:r>
          </a:p>
          <a:p>
            <a:pPr marL="685800" indent="-457200">
              <a:buAutoNum type="alphaLcPeriod"/>
            </a:pPr>
            <a:r>
              <a:rPr lang="en-US" sz="2400" dirty="0" smtClean="0"/>
              <a:t>Professional upgrading of teachers and school heads/super-visors and travel expenses relative to their participation and attendance to activities relevant to the implementation of the program; and</a:t>
            </a:r>
          </a:p>
          <a:p>
            <a:pPr marL="685800" indent="-457200">
              <a:buAutoNum type="alphaLcPeriod"/>
            </a:pPr>
            <a:r>
              <a:rPr lang="en-US" sz="2400" dirty="0" smtClean="0"/>
              <a:t>Standard in procuring IMs for the gifted children.</a:t>
            </a: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8600" y="381000"/>
            <a:ext cx="8229600" cy="914400"/>
          </a:xfrm>
        </p:spPr>
        <p:txBody>
          <a:bodyPr/>
          <a:lstStyle/>
          <a:p>
            <a:pPr lvl="0"/>
            <a:r>
              <a:rPr lang="en-US" sz="2800" dirty="0" smtClean="0">
                <a:solidFill>
                  <a:srgbClr val="FFC000"/>
                </a:solidFill>
                <a:latin typeface="Candara" pitchFamily="34" charset="0"/>
                <a:ea typeface="Arial Unicode MS"/>
                <a:cs typeface="Arial Unicode MS"/>
              </a:rPr>
              <a:t>6. Every Child A Reader Program (ECARP)</a:t>
            </a:r>
            <a:r>
              <a:rPr lang="fil-PH" sz="2800" dirty="0" smtClean="0">
                <a:solidFill>
                  <a:srgbClr val="FFC000"/>
                </a:solidFill>
                <a:latin typeface="Candara" pitchFamily="34" charset="0"/>
                <a:ea typeface="Calibri"/>
                <a:cs typeface="Times New Roman"/>
              </a:rPr>
              <a:t/>
            </a:r>
            <a:br>
              <a:rPr lang="fil-PH" sz="2800" dirty="0" smtClean="0">
                <a:solidFill>
                  <a:srgbClr val="FFC000"/>
                </a:solidFill>
                <a:latin typeface="Candara" pitchFamily="34" charset="0"/>
                <a:ea typeface="Calibri"/>
                <a:cs typeface="Times New Roman"/>
              </a:rPr>
            </a:br>
            <a:endParaRPr lang="fil-PH" sz="2800" dirty="0">
              <a:solidFill>
                <a:srgbClr val="FFC000"/>
              </a:solidFill>
            </a:endParaRPr>
          </a:p>
        </p:txBody>
      </p:sp>
      <p:sp>
        <p:nvSpPr>
          <p:cNvPr id="3" name="Content Placeholder 2"/>
          <p:cNvSpPr>
            <a:spLocks noGrp="1"/>
          </p:cNvSpPr>
          <p:nvPr>
            <p:ph type="subTitle" idx="4294967295"/>
          </p:nvPr>
        </p:nvSpPr>
        <p:spPr>
          <a:xfrm>
            <a:off x="381000" y="990600"/>
            <a:ext cx="8229600" cy="2667000"/>
          </a:xfrm>
        </p:spPr>
        <p:txBody>
          <a:bodyPr>
            <a:noAutofit/>
          </a:bodyPr>
          <a:lstStyle/>
          <a:p>
            <a:pPr>
              <a:buNone/>
            </a:pPr>
            <a:r>
              <a:rPr lang="en-US" sz="2400" dirty="0" smtClean="0"/>
              <a:t>   The ECARP is a national program that addresses the thrust of </a:t>
            </a:r>
            <a:r>
              <a:rPr lang="en-US" sz="2400" dirty="0" err="1" smtClean="0"/>
              <a:t>DepED</a:t>
            </a:r>
            <a:r>
              <a:rPr lang="en-US" sz="2400" dirty="0" smtClean="0"/>
              <a:t> to make every Filipino child a reader at his/her  own level. It is designed to equip elementary pupils with strategic reading and writing skills to make them independent young readers and writers.  It also provides a year-long training for teachers to make them multi-literate and independent problem solvers.</a:t>
            </a:r>
          </a:p>
        </p:txBody>
      </p:sp>
      <p:sp>
        <p:nvSpPr>
          <p:cNvPr id="4" name="Title 1"/>
          <p:cNvSpPr txBox="1">
            <a:spLocks/>
          </p:cNvSpPr>
          <p:nvPr/>
        </p:nvSpPr>
        <p:spPr>
          <a:xfrm>
            <a:off x="228600" y="3733800"/>
            <a:ext cx="9144000" cy="685800"/>
          </a:xfrm>
          <a:prstGeom prst="rect">
            <a:avLst/>
          </a:prstGeom>
        </p:spPr>
        <p:txBody>
          <a:bodyPr vert="horz" lIns="91440" tIns="45720" rIns="91440" bIns="45720" rtlCol="0" anchor="b">
            <a:normAutofit fontScale="85000" lnSpcReduction="200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300" b="0" i="0" u="none" strike="noStrike" kern="1200" cap="none" spc="0" normalizeH="0" baseline="0" noProof="0" dirty="0" smtClean="0">
                <a:ln>
                  <a:noFill/>
                </a:ln>
                <a:solidFill>
                  <a:srgbClr val="FFC000"/>
                </a:solidFill>
                <a:effectLst/>
                <a:uLnTx/>
                <a:uFillTx/>
                <a:latin typeface="Candara" pitchFamily="34" charset="0"/>
                <a:ea typeface="Arial Unicode MS"/>
                <a:cs typeface="Arial Unicode MS"/>
              </a:rPr>
              <a:t>Program Coverage </a:t>
            </a:r>
            <a:r>
              <a:rPr kumimoji="0" lang="en-US" sz="3000" b="0" i="0" u="none" strike="noStrike" kern="1200" cap="none" spc="0" normalizeH="0" baseline="0" noProof="0" dirty="0" smtClean="0">
                <a:ln>
                  <a:noFill/>
                </a:ln>
                <a:solidFill>
                  <a:srgbClr val="FFC000"/>
                </a:solidFill>
                <a:effectLst/>
                <a:uLnTx/>
                <a:uFillTx/>
                <a:latin typeface="Candara" pitchFamily="34" charset="0"/>
                <a:ea typeface="Arial Unicode MS"/>
                <a:cs typeface="Arial Unicode MS"/>
              </a:rPr>
              <a:t>: </a:t>
            </a:r>
            <a:r>
              <a:rPr kumimoji="0" lang="en-US" sz="2800" b="0" i="0" u="none" strike="noStrike" kern="1200" cap="none" spc="0" normalizeH="0" baseline="0" noProof="0" dirty="0" smtClean="0">
                <a:ln>
                  <a:noFill/>
                </a:ln>
                <a:effectLst/>
                <a:uLnTx/>
                <a:uFillTx/>
                <a:latin typeface="Candara" pitchFamily="34" charset="0"/>
                <a:ea typeface="Arial Unicode MS"/>
                <a:cs typeface="Arial Unicode MS"/>
              </a:rPr>
              <a:t>17 Regions, 79 Divisions, and 170 Schools</a:t>
            </a:r>
            <a:r>
              <a:rPr kumimoji="0" lang="fil-PH" sz="2800" b="0" i="0" u="none" strike="noStrike" kern="1200" cap="none" spc="0" normalizeH="0" baseline="0" noProof="0" dirty="0" smtClean="0">
                <a:ln>
                  <a:noFill/>
                </a:ln>
                <a:solidFill>
                  <a:srgbClr val="FFC000"/>
                </a:solidFill>
                <a:effectLst/>
                <a:uLnTx/>
                <a:uFillTx/>
                <a:latin typeface="Candara" pitchFamily="34" charset="0"/>
                <a:ea typeface="Calibri"/>
                <a:cs typeface="Times New Roman"/>
              </a:rPr>
              <a:t/>
            </a:r>
            <a:br>
              <a:rPr kumimoji="0" lang="fil-PH" sz="2800" b="0" i="0" u="none" strike="noStrike" kern="1200" cap="none" spc="0" normalizeH="0" baseline="0" noProof="0" dirty="0" smtClean="0">
                <a:ln>
                  <a:noFill/>
                </a:ln>
                <a:solidFill>
                  <a:srgbClr val="FFC000"/>
                </a:solidFill>
                <a:effectLst/>
                <a:uLnTx/>
                <a:uFillTx/>
                <a:latin typeface="Candara" pitchFamily="34" charset="0"/>
                <a:ea typeface="Calibri"/>
                <a:cs typeface="Times New Roman"/>
              </a:rPr>
            </a:br>
            <a:r>
              <a:rPr kumimoji="0" lang="fil-PH" sz="2800" b="0" i="0" u="none" strike="noStrike" kern="1200" cap="none" spc="0" normalizeH="0" baseline="0" noProof="0" dirty="0" smtClean="0">
                <a:ln>
                  <a:noFill/>
                </a:ln>
                <a:solidFill>
                  <a:schemeClr val="accent1"/>
                </a:solidFill>
                <a:effectLst/>
                <a:uLnTx/>
                <a:uFillTx/>
                <a:latin typeface="Candara" pitchFamily="34" charset="0"/>
                <a:ea typeface="Calibri"/>
                <a:cs typeface="Times New Roman"/>
              </a:rPr>
              <a:t>	</a:t>
            </a:r>
            <a:endParaRPr kumimoji="0" lang="fil-PH" sz="2800" b="0" i="0" u="none" strike="noStrike" kern="1200" cap="none" spc="0" normalizeH="0" baseline="0" noProof="0" dirty="0">
              <a:ln>
                <a:noFill/>
              </a:ln>
              <a:solidFill>
                <a:schemeClr val="accent1"/>
              </a:solidFill>
              <a:effectLst/>
              <a:uLnTx/>
              <a:uFillTx/>
              <a:latin typeface="+mj-lt"/>
              <a:ea typeface="+mj-ea"/>
              <a:cs typeface="+mj-cs"/>
            </a:endParaRPr>
          </a:p>
        </p:txBody>
      </p:sp>
      <p:graphicFrame>
        <p:nvGraphicFramePr>
          <p:cNvPr id="7" name="Table 6"/>
          <p:cNvGraphicFramePr>
            <a:graphicFrameLocks noGrp="1"/>
          </p:cNvGraphicFramePr>
          <p:nvPr/>
        </p:nvGraphicFramePr>
        <p:xfrm>
          <a:off x="228600" y="4572000"/>
          <a:ext cx="8610600" cy="1611222"/>
        </p:xfrm>
        <a:graphic>
          <a:graphicData uri="http://schemas.openxmlformats.org/drawingml/2006/table">
            <a:tbl>
              <a:tblPr firstRow="1" bandRow="1">
                <a:tableStyleId>{5C22544A-7EE6-4342-B048-85BDC9FD1C3A}</a:tableStyleId>
              </a:tblPr>
              <a:tblGrid>
                <a:gridCol w="2408049"/>
                <a:gridCol w="2918848"/>
                <a:gridCol w="3283703"/>
              </a:tblGrid>
              <a:tr h="605382">
                <a:tc gridSpan="3">
                  <a:txBody>
                    <a:bodyPr/>
                    <a:lstStyle/>
                    <a:p>
                      <a:pPr algn="ctr"/>
                      <a:r>
                        <a:rPr lang="fil-PH" sz="2400" dirty="0" smtClean="0">
                          <a:solidFill>
                            <a:schemeClr val="bg2"/>
                          </a:solidFill>
                        </a:rPr>
                        <a:t>Budget Allocation</a:t>
                      </a:r>
                      <a:endParaRPr lang="fil-PH" sz="2400" dirty="0">
                        <a:solidFill>
                          <a:schemeClr val="bg2"/>
                        </a:solidFill>
                      </a:endParaRPr>
                    </a:p>
                  </a:txBody>
                  <a:tcPr anchor="ctr"/>
                </a:tc>
                <a:tc hMerge="1">
                  <a:txBody>
                    <a:bodyPr/>
                    <a:lstStyle/>
                    <a:p>
                      <a:pPr algn="ctr"/>
                      <a:endParaRPr lang="fil-PH" dirty="0">
                        <a:solidFill>
                          <a:schemeClr val="bg2"/>
                        </a:solidFill>
                      </a:endParaRPr>
                    </a:p>
                  </a:txBody>
                  <a:tcPr anchor="ctr"/>
                </a:tc>
                <a:tc hMerge="1">
                  <a:txBody>
                    <a:bodyPr/>
                    <a:lstStyle/>
                    <a:p>
                      <a:pPr algn="ctr"/>
                      <a:endParaRPr lang="fil-PH" dirty="0">
                        <a:solidFill>
                          <a:schemeClr val="bg2"/>
                        </a:solidFill>
                      </a:endParaRPr>
                    </a:p>
                  </a:txBody>
                  <a:tcPr anchor="ctr"/>
                </a:tc>
              </a:tr>
              <a:tr h="357006">
                <a:tc>
                  <a:txBody>
                    <a:bodyPr/>
                    <a:lstStyle/>
                    <a:p>
                      <a:pPr algn="ctr"/>
                      <a:r>
                        <a:rPr lang="fil-PH" b="1" dirty="0" smtClean="0"/>
                        <a:t>FY 2011</a:t>
                      </a:r>
                      <a:endParaRPr lang="fil-PH"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il-PH" b="1" dirty="0" smtClean="0"/>
                        <a:t>FY 2012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il-PH" b="1" dirty="0" smtClean="0"/>
                        <a:t>FY 2013</a:t>
                      </a:r>
                    </a:p>
                  </a:txBody>
                  <a:tcPr/>
                </a:tc>
              </a:tr>
              <a:tr h="357006">
                <a:tc>
                  <a:txBody>
                    <a:bodyPr/>
                    <a:lstStyle/>
                    <a:p>
                      <a:pPr algn="ctr"/>
                      <a:r>
                        <a:rPr lang="fil-PH" dirty="0" smtClean="0"/>
                        <a:t>P</a:t>
                      </a:r>
                      <a:r>
                        <a:rPr lang="en-US" sz="1800" dirty="0" smtClean="0"/>
                        <a:t>21,034,000</a:t>
                      </a:r>
                      <a:endParaRPr lang="fil-PH" dirty="0">
                        <a:solidFill>
                          <a:schemeClr val="bg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il-PH" dirty="0" smtClean="0"/>
                        <a:t>P</a:t>
                      </a:r>
                      <a:r>
                        <a:rPr kumimoji="0" lang="en-US" sz="1800" b="0" i="0" u="none" strike="noStrike" kern="1200" cap="none" spc="0" normalizeH="0" noProof="0" dirty="0" smtClean="0">
                          <a:ln>
                            <a:noFill/>
                          </a:ln>
                          <a:solidFill>
                            <a:schemeClr val="bg1"/>
                          </a:solidFill>
                          <a:effectLst/>
                          <a:uLnTx/>
                          <a:uFillTx/>
                          <a:latin typeface="+mn-lt"/>
                          <a:ea typeface="+mn-ea"/>
                          <a:cs typeface="+mn-cs"/>
                        </a:rPr>
                        <a:t>21,034,000</a:t>
                      </a:r>
                      <a:endParaRPr lang="fil-PH" dirty="0" smtClean="0">
                        <a:solidFill>
                          <a:schemeClr val="bg1"/>
                        </a:solidFill>
                      </a:endParaRPr>
                    </a:p>
                    <a:p>
                      <a:pPr algn="ctr"/>
                      <a:endParaRPr lang="fil-PH" dirty="0">
                        <a:solidFill>
                          <a:srgbClr val="FF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il-PH" dirty="0" smtClean="0"/>
                        <a:t>P</a:t>
                      </a:r>
                      <a:r>
                        <a:rPr lang="en-US" sz="1800" dirty="0" smtClean="0"/>
                        <a:t>21,034,000</a:t>
                      </a:r>
                      <a:endParaRPr lang="fil-PH" dirty="0" smtClean="0"/>
                    </a:p>
                    <a:p>
                      <a:pPr algn="ctr"/>
                      <a:endParaRPr lang="fil-PH" dirty="0">
                        <a:solidFill>
                          <a:srgbClr val="FF0000"/>
                        </a:solidFill>
                      </a:endParaRPr>
                    </a:p>
                  </a:txBody>
                  <a:tcPr/>
                </a:tc>
              </a:tr>
            </a:tbl>
          </a:graphicData>
        </a:graphic>
      </p:graphicFrame>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52400" y="-76200"/>
            <a:ext cx="9144000" cy="685800"/>
          </a:xfrm>
        </p:spPr>
        <p:txBody>
          <a:bodyPr>
            <a:normAutofit/>
          </a:bodyPr>
          <a:lstStyle/>
          <a:p>
            <a:pPr lvl="0"/>
            <a:r>
              <a:rPr lang="fil-PH" sz="2800" dirty="0" smtClean="0">
                <a:solidFill>
                  <a:srgbClr val="FFC000"/>
                </a:solidFill>
                <a:latin typeface="Candara" pitchFamily="34" charset="0"/>
                <a:ea typeface="Arial Unicode MS"/>
                <a:cs typeface="Arial Unicode MS"/>
              </a:rPr>
              <a:t>Continuation:  ECARP</a:t>
            </a:r>
            <a:endParaRPr lang="fil-PH" dirty="0"/>
          </a:p>
        </p:txBody>
      </p:sp>
      <p:sp>
        <p:nvSpPr>
          <p:cNvPr id="3" name="Content Placeholder 2"/>
          <p:cNvSpPr>
            <a:spLocks noGrp="1"/>
          </p:cNvSpPr>
          <p:nvPr>
            <p:ph type="subTitle" idx="4294967295"/>
          </p:nvPr>
        </p:nvSpPr>
        <p:spPr>
          <a:xfrm>
            <a:off x="381000" y="533400"/>
            <a:ext cx="8458200" cy="6019800"/>
          </a:xfrm>
        </p:spPr>
        <p:txBody>
          <a:bodyPr>
            <a:noAutofit/>
          </a:bodyPr>
          <a:lstStyle/>
          <a:p>
            <a:pPr marL="457200">
              <a:buNone/>
            </a:pPr>
            <a:r>
              <a:rPr lang="en-US" sz="2400" b="1" dirty="0" smtClean="0"/>
              <a:t>Eligible Expenses:</a:t>
            </a:r>
          </a:p>
          <a:p>
            <a:pPr marL="731520" lvl="1" indent="-457200">
              <a:buFont typeface="+mj-lt"/>
              <a:buAutoNum type="alphaLcPeriod"/>
            </a:pPr>
            <a:r>
              <a:rPr lang="en-PH" sz="2400" dirty="0" smtClean="0"/>
              <a:t>Development of Early Grade Math Assessment (EGMA) Tool Kit</a:t>
            </a:r>
            <a:endParaRPr lang="en-US" sz="2400" dirty="0" smtClean="0"/>
          </a:p>
          <a:p>
            <a:pPr marL="731520" lvl="1" indent="-457200">
              <a:buFont typeface="+mj-lt"/>
              <a:buAutoNum type="alphaLcPeriod"/>
            </a:pPr>
            <a:r>
              <a:rPr lang="en-PH" sz="2400" dirty="0" smtClean="0"/>
              <a:t>Capacity Building on Early Grade Reading and Math (EGRA and EGMA) Administration and  Assessment Results Associated Teaching Activities (ARATA)</a:t>
            </a:r>
            <a:endParaRPr lang="en-US" sz="2400" dirty="0" smtClean="0"/>
          </a:p>
          <a:p>
            <a:pPr marL="731520" lvl="1" indent="-457200">
              <a:buFont typeface="+mj-lt"/>
              <a:buAutoNum type="alphaLcPeriod"/>
            </a:pPr>
            <a:r>
              <a:rPr lang="en-PH" sz="2400" dirty="0" smtClean="0"/>
              <a:t>Levelling and reproduction of Existing Reading Materials and Development of Early Math Teaching – Learning Materials</a:t>
            </a:r>
            <a:endParaRPr lang="en-US" sz="2400" dirty="0" smtClean="0"/>
          </a:p>
          <a:p>
            <a:pPr marL="731520" lvl="1" indent="-457200">
              <a:buFont typeface="+mj-lt"/>
              <a:buAutoNum type="alphaLcPeriod"/>
            </a:pPr>
            <a:r>
              <a:rPr lang="en-PH" sz="2400" dirty="0" smtClean="0"/>
              <a:t>Capacity Building on Early Grade Reading and Math Assessment and Basic Intervention Strategies (Training of Trainers)</a:t>
            </a:r>
            <a:endParaRPr lang="en-US" sz="2400" dirty="0" smtClean="0"/>
          </a:p>
          <a:p>
            <a:pPr marL="731520" lvl="1" indent="-457200">
              <a:buFont typeface="+mj-lt"/>
              <a:buAutoNum type="alphaLcPeriod"/>
            </a:pPr>
            <a:r>
              <a:rPr lang="en-PH" sz="2400" dirty="0" smtClean="0"/>
              <a:t>Monitoring and Technical Assistance</a:t>
            </a:r>
            <a:endParaRPr lang="en-US" sz="2400" dirty="0" smtClean="0"/>
          </a:p>
          <a:p>
            <a:pPr marL="457200">
              <a:buNone/>
            </a:pPr>
            <a:endParaRPr lang="en-US" sz="2400" b="1" dirty="0" smtClean="0"/>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8600" y="0"/>
            <a:ext cx="8915400" cy="1371600"/>
          </a:xfrm>
        </p:spPr>
        <p:txBody>
          <a:bodyPr>
            <a:normAutofit fontScale="90000"/>
          </a:bodyPr>
          <a:lstStyle/>
          <a:p>
            <a:pPr lvl="0"/>
            <a:r>
              <a:rPr lang="en-US" sz="3100" dirty="0" smtClean="0">
                <a:solidFill>
                  <a:srgbClr val="FFC000"/>
                </a:solidFill>
                <a:latin typeface="Candara" pitchFamily="34" charset="0"/>
                <a:ea typeface="Arial Unicode MS"/>
                <a:cs typeface="Arial Unicode MS"/>
              </a:rPr>
              <a:t>7. Implementation of the Alternative Delivery Mode Program (Project e-IMPACT)</a:t>
            </a:r>
            <a:r>
              <a:rPr lang="fil-PH" dirty="0" smtClean="0">
                <a:latin typeface="Candara" pitchFamily="34" charset="0"/>
                <a:ea typeface="Calibri"/>
                <a:cs typeface="Times New Roman"/>
              </a:rPr>
              <a:t/>
            </a:r>
            <a:br>
              <a:rPr lang="fil-PH" dirty="0" smtClean="0">
                <a:latin typeface="Candara" pitchFamily="34" charset="0"/>
                <a:ea typeface="Calibri"/>
                <a:cs typeface="Times New Roman"/>
              </a:rPr>
            </a:br>
            <a:endParaRPr lang="fil-PH" dirty="0"/>
          </a:p>
        </p:txBody>
      </p:sp>
      <p:sp>
        <p:nvSpPr>
          <p:cNvPr id="3" name="Content Placeholder 2"/>
          <p:cNvSpPr>
            <a:spLocks noGrp="1"/>
          </p:cNvSpPr>
          <p:nvPr>
            <p:ph type="subTitle" idx="4294967295"/>
          </p:nvPr>
        </p:nvSpPr>
        <p:spPr>
          <a:xfrm>
            <a:off x="0" y="990600"/>
            <a:ext cx="9144000" cy="5867400"/>
          </a:xfrm>
        </p:spPr>
        <p:txBody>
          <a:bodyPr>
            <a:noAutofit/>
          </a:bodyPr>
          <a:lstStyle/>
          <a:p>
            <a:pPr lvl="0"/>
            <a:r>
              <a:rPr lang="en-US" sz="2800" b="1" dirty="0" smtClean="0">
                <a:solidFill>
                  <a:srgbClr val="FFC000"/>
                </a:solidFill>
                <a:latin typeface="Candara" pitchFamily="34" charset="0"/>
              </a:rPr>
              <a:t>TRADITIONAL DEFINITION: </a:t>
            </a:r>
            <a:r>
              <a:rPr lang="fil-PH" sz="2800" dirty="0" smtClean="0"/>
              <a:t>ADMs are tried and tested alternative modalities of education delivery within the formal system that allow schools to deliver quality education to marginalized students and those at risk of dropping out by helping them overcome personal, social, and economic constraints in schooling;</a:t>
            </a:r>
          </a:p>
          <a:p>
            <a:pPr lvl="0">
              <a:defRPr/>
            </a:pPr>
            <a:r>
              <a:rPr lang="en-US" sz="2800" b="1" dirty="0" smtClean="0">
                <a:solidFill>
                  <a:srgbClr val="FFC000"/>
                </a:solidFill>
                <a:latin typeface="Candara" pitchFamily="34" charset="0"/>
              </a:rPr>
              <a:t>NEW DEFINITION: </a:t>
            </a:r>
            <a:r>
              <a:rPr lang="en-US" sz="2800" dirty="0" smtClean="0">
                <a:latin typeface="Candara" pitchFamily="34" charset="0"/>
              </a:rPr>
              <a:t>Same with </a:t>
            </a:r>
            <a:r>
              <a:rPr lang="en-US" sz="2800" dirty="0" err="1" smtClean="0">
                <a:latin typeface="Candara" pitchFamily="34" charset="0"/>
              </a:rPr>
              <a:t>multigrade</a:t>
            </a:r>
            <a:r>
              <a:rPr lang="en-US" sz="2800" dirty="0" smtClean="0">
                <a:latin typeface="Candara" pitchFamily="34" charset="0"/>
              </a:rPr>
              <a:t>, acceptable alternative modality in basic education delivery, not as a stop-gap measure</a:t>
            </a:r>
          </a:p>
          <a:p>
            <a:r>
              <a:rPr lang="en-US" sz="2800" b="1" dirty="0" smtClean="0">
                <a:solidFill>
                  <a:srgbClr val="FFC000"/>
                </a:solidFill>
              </a:rPr>
              <a:t>PROPOSED DEFINITION FROM DRAFT CONCEPT NOTE:</a:t>
            </a:r>
            <a:r>
              <a:rPr lang="en-US" sz="2800" dirty="0" smtClean="0"/>
              <a:t> A program which aims to provide independent, self-pacing and flexible options of study within the formal basic education system with equal opportunities for learners from </a:t>
            </a:r>
            <a:r>
              <a:rPr lang="en-US" sz="2800" b="1" dirty="0" smtClean="0"/>
              <a:t>Grade IV </a:t>
            </a:r>
            <a:r>
              <a:rPr lang="en-US" sz="2800" b="1" i="1" dirty="0" smtClean="0"/>
              <a:t>anytime, anywhere.</a:t>
            </a:r>
            <a:endParaRPr lang="en-US" sz="2800" dirty="0" smtClean="0"/>
          </a:p>
          <a:p>
            <a:pPr lvl="0"/>
            <a:endParaRPr lang="en-US" sz="2800" dirty="0"/>
          </a:p>
        </p:txBody>
      </p:sp>
      <p:sp>
        <p:nvSpPr>
          <p:cNvPr id="13" name="Content Placeholder 2"/>
          <p:cNvSpPr txBox="1">
            <a:spLocks/>
          </p:cNvSpPr>
          <p:nvPr/>
        </p:nvSpPr>
        <p:spPr>
          <a:xfrm>
            <a:off x="1371600" y="5867400"/>
            <a:ext cx="7239000" cy="990600"/>
          </a:xfrm>
          <a:prstGeom prst="rect">
            <a:avLst/>
          </a:prstGeom>
        </p:spPr>
        <p:txBody>
          <a:bodyPr vert="horz" lIns="91440" tIns="45720" rIns="91440" bIns="45720" rtlCol="0">
            <a:noAutofit/>
          </a:bodyPr>
          <a:lstStyle/>
          <a:p>
            <a:pPr marL="228600" marR="0" lvl="0" indent="-228600" algn="l" defTabSz="914400" rtl="0" eaLnBrk="1" fontAlgn="auto" latinLnBrk="0" hangingPunct="1">
              <a:lnSpc>
                <a:spcPct val="90000"/>
              </a:lnSpc>
              <a:spcBef>
                <a:spcPts val="1800"/>
              </a:spcBef>
              <a:spcAft>
                <a:spcPts val="0"/>
              </a:spcAft>
              <a:buClr>
                <a:schemeClr val="accent1"/>
              </a:buClr>
              <a:buSzTx/>
              <a:buFont typeface="Wingdings" pitchFamily="2" charset="2"/>
              <a:buChar char="Ø"/>
              <a:tabLst/>
              <a:defRPr/>
            </a:pPr>
            <a:endParaRPr kumimoji="0" lang="fil-PH" sz="2400" b="0" i="1" u="none" strike="noStrike" kern="1200" cap="none" spc="0" normalizeH="0" baseline="0" noProof="0" dirty="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152400" y="3581400"/>
            <a:ext cx="8763000" cy="3276600"/>
          </a:xfrm>
          <a:prstGeom prst="rect">
            <a:avLst/>
          </a:prstGeom>
        </p:spPr>
        <p:txBody>
          <a:bodyPr vert="horz" lIns="91440" tIns="45720" rIns="91440" bIns="45720" rtlCol="0">
            <a:noAutofit/>
          </a:bodyPr>
          <a:lstStyle/>
          <a:p>
            <a:pPr marL="228600" marR="0" lvl="0" indent="-228600" algn="l" defTabSz="914400" rtl="0" eaLnBrk="1" fontAlgn="auto" latinLnBrk="0" hangingPunct="1">
              <a:lnSpc>
                <a:spcPct val="90000"/>
              </a:lnSpc>
              <a:spcBef>
                <a:spcPts val="1800"/>
              </a:spcBef>
              <a:spcAft>
                <a:spcPts val="0"/>
              </a:spcAft>
              <a:buClr>
                <a:schemeClr val="accent1"/>
              </a:buClr>
              <a:buSzTx/>
              <a:buFont typeface="Arial" pitchFamily="34" charset="0"/>
              <a:buChar char="•"/>
              <a:tabLst/>
              <a:defRPr/>
            </a:pPr>
            <a:endParaRPr kumimoji="0" lang="fil-PH" sz="2800" b="0" i="0" u="none" strike="noStrike" kern="1200" cap="none" spc="0" normalizeH="0" baseline="0" noProof="0" dirty="0">
              <a:ln>
                <a:noFill/>
              </a:ln>
              <a:solidFill>
                <a:schemeClr val="tx1"/>
              </a:solidFill>
              <a:effectLst/>
              <a:uLnTx/>
              <a:uFillTx/>
              <a:latin typeface="Candara" pitchFamily="34" charset="0"/>
              <a:ea typeface="+mn-ea"/>
              <a:cs typeface="+mn-cs"/>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have so far?</a:t>
            </a:r>
            <a:endParaRPr lang="en-US" dirty="0"/>
          </a:p>
        </p:txBody>
      </p:sp>
      <p:sp>
        <p:nvSpPr>
          <p:cNvPr id="5" name="Oval 4"/>
          <p:cNvSpPr/>
          <p:nvPr/>
        </p:nvSpPr>
        <p:spPr>
          <a:xfrm>
            <a:off x="609600" y="1981200"/>
            <a:ext cx="2286000" cy="3276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bg1"/>
                </a:solidFill>
              </a:rPr>
              <a:t>Indicative Regional Situation</a:t>
            </a:r>
            <a:endParaRPr lang="en-US" sz="2800" dirty="0">
              <a:solidFill>
                <a:schemeClr val="bg1"/>
              </a:solidFill>
            </a:endParaRPr>
          </a:p>
        </p:txBody>
      </p:sp>
      <p:sp>
        <p:nvSpPr>
          <p:cNvPr id="6" name="Oval 5"/>
          <p:cNvSpPr/>
          <p:nvPr/>
        </p:nvSpPr>
        <p:spPr>
          <a:xfrm>
            <a:off x="6248400" y="1981200"/>
            <a:ext cx="2286000" cy="3276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rPr>
              <a:t>Indicative Regional Targets</a:t>
            </a:r>
            <a:endParaRPr lang="en-US" sz="2800" dirty="0">
              <a:solidFill>
                <a:srgbClr val="000000"/>
              </a:solidFill>
            </a:endParaRPr>
          </a:p>
        </p:txBody>
      </p:sp>
      <p:sp>
        <p:nvSpPr>
          <p:cNvPr id="7" name="Pentagon 6"/>
          <p:cNvSpPr/>
          <p:nvPr/>
        </p:nvSpPr>
        <p:spPr>
          <a:xfrm>
            <a:off x="3200400" y="2209800"/>
            <a:ext cx="2895600" cy="3048000"/>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rgbClr val="000000"/>
                </a:solidFill>
              </a:rPr>
              <a:t>Strategies</a:t>
            </a:r>
            <a:endParaRPr lang="en-US" sz="3600" dirty="0">
              <a:solidFill>
                <a:srgbClr val="000000"/>
              </a:solidFill>
            </a:endParaRPr>
          </a:p>
        </p:txBody>
      </p:sp>
    </p:spTree>
    <p:extLst>
      <p:ext uri="{BB962C8B-B14F-4D97-AF65-F5344CB8AC3E}">
        <p14:creationId xmlns:p14="http://schemas.microsoft.com/office/powerpoint/2010/main" val="135883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495800" y="1143000"/>
            <a:ext cx="3962400" cy="609600"/>
          </a:xfrm>
          <a:prstGeom prst="rect">
            <a:avLst/>
          </a:prstGeom>
        </p:spPr>
        <p:txBody>
          <a:bodyPr vert="horz" lIns="91440" tIns="45720" rIns="91440" bIns="45720" rtlCol="0">
            <a:noAutofit/>
          </a:bodyPr>
          <a:lstStyle/>
          <a:p>
            <a:pPr marL="228600" lvl="0" indent="-228600">
              <a:lnSpc>
                <a:spcPct val="90000"/>
              </a:lnSpc>
              <a:spcBef>
                <a:spcPts val="1800"/>
              </a:spcBef>
              <a:buClr>
                <a:schemeClr val="accent1"/>
              </a:buClr>
              <a:buFont typeface="Arial" pitchFamily="34" charset="0"/>
              <a:buChar char="•"/>
              <a:defRPr/>
            </a:pPr>
            <a:endParaRPr lang="fil-PH" sz="2800" dirty="0"/>
          </a:p>
        </p:txBody>
      </p:sp>
      <p:sp>
        <p:nvSpPr>
          <p:cNvPr id="5" name="Title 1"/>
          <p:cNvSpPr txBox="1">
            <a:spLocks/>
          </p:cNvSpPr>
          <p:nvPr/>
        </p:nvSpPr>
        <p:spPr>
          <a:xfrm>
            <a:off x="228600" y="152400"/>
            <a:ext cx="8915400" cy="1371600"/>
          </a:xfrm>
          <a:prstGeom prst="rect">
            <a:avLst/>
          </a:prstGeom>
        </p:spPr>
        <p:txBody>
          <a:bodyPr vert="horz" lIns="91440" tIns="45720" rIns="91440" bIns="45720" rtlCol="0" anchor="b">
            <a:normAutofit fontScale="975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100" b="0" i="0" u="none" strike="noStrike" kern="1200" cap="none" spc="0" normalizeH="0" baseline="0" noProof="0" dirty="0" smtClean="0">
                <a:ln>
                  <a:noFill/>
                </a:ln>
                <a:solidFill>
                  <a:srgbClr val="FFC000"/>
                </a:solidFill>
                <a:effectLst/>
                <a:uLnTx/>
                <a:uFillTx/>
                <a:latin typeface="Candara" pitchFamily="34" charset="0"/>
                <a:ea typeface="Arial Unicode MS"/>
                <a:cs typeface="Arial Unicode MS"/>
              </a:rPr>
              <a:t>7. Implementation of the Alternative Delivery Mode Program (Project e-IMPACT) cont</a:t>
            </a:r>
            <a:r>
              <a:rPr kumimoji="0" lang="en-US" sz="3100" b="0" i="0" u="none" strike="noStrike" kern="1200" cap="none" spc="0" normalizeH="0" noProof="0" dirty="0" smtClean="0">
                <a:ln>
                  <a:noFill/>
                </a:ln>
                <a:solidFill>
                  <a:srgbClr val="FFC000"/>
                </a:solidFill>
                <a:effectLst/>
                <a:uLnTx/>
                <a:uFillTx/>
                <a:latin typeface="Candara" pitchFamily="34" charset="0"/>
                <a:ea typeface="Arial Unicode MS"/>
                <a:cs typeface="Arial Unicode MS"/>
              </a:rPr>
              <a:t> . . . </a:t>
            </a:r>
            <a:r>
              <a:rPr kumimoji="0" lang="fil-PH" sz="3200" b="0" i="0" u="none" strike="noStrike" kern="1200" cap="none" spc="0" normalizeH="0" baseline="0" noProof="0" dirty="0" smtClean="0">
                <a:ln>
                  <a:noFill/>
                </a:ln>
                <a:solidFill>
                  <a:schemeClr val="accent1"/>
                </a:solidFill>
                <a:effectLst/>
                <a:uLnTx/>
                <a:uFillTx/>
                <a:latin typeface="Candara" pitchFamily="34" charset="0"/>
                <a:ea typeface="Calibri"/>
                <a:cs typeface="Times New Roman"/>
              </a:rPr>
              <a:t/>
            </a:r>
            <a:br>
              <a:rPr kumimoji="0" lang="fil-PH" sz="3200" b="0" i="0" u="none" strike="noStrike" kern="1200" cap="none" spc="0" normalizeH="0" baseline="0" noProof="0" dirty="0" smtClean="0">
                <a:ln>
                  <a:noFill/>
                </a:ln>
                <a:solidFill>
                  <a:schemeClr val="accent1"/>
                </a:solidFill>
                <a:effectLst/>
                <a:uLnTx/>
                <a:uFillTx/>
                <a:latin typeface="Candara" pitchFamily="34" charset="0"/>
                <a:ea typeface="Calibri"/>
                <a:cs typeface="Times New Roman"/>
              </a:rPr>
            </a:br>
            <a:endParaRPr kumimoji="0" lang="fil-PH" sz="3200" b="0" i="0" u="none" strike="noStrike" kern="1200" cap="none" spc="0" normalizeH="0" baseline="0" noProof="0" dirty="0">
              <a:ln>
                <a:noFill/>
              </a:ln>
              <a:solidFill>
                <a:schemeClr val="accent1"/>
              </a:solidFill>
              <a:effectLst/>
              <a:uLnTx/>
              <a:uFillTx/>
              <a:latin typeface="+mj-lt"/>
              <a:ea typeface="+mj-ea"/>
              <a:cs typeface="+mj-cs"/>
            </a:endParaRPr>
          </a:p>
        </p:txBody>
      </p:sp>
      <p:graphicFrame>
        <p:nvGraphicFramePr>
          <p:cNvPr id="7" name="Table 6"/>
          <p:cNvGraphicFramePr>
            <a:graphicFrameLocks noGrp="1"/>
          </p:cNvGraphicFramePr>
          <p:nvPr>
            <p:extLst>
              <p:ext uri="{D42A27DB-BD31-4B8C-83A1-F6EECF244321}">
                <p14:modId xmlns:p14="http://schemas.microsoft.com/office/powerpoint/2010/main" val="491601533"/>
              </p:ext>
            </p:extLst>
          </p:nvPr>
        </p:nvGraphicFramePr>
        <p:xfrm>
          <a:off x="304800" y="4876800"/>
          <a:ext cx="8153401" cy="1371600"/>
        </p:xfrm>
        <a:graphic>
          <a:graphicData uri="http://schemas.openxmlformats.org/drawingml/2006/table">
            <a:tbl>
              <a:tblPr firstRow="1" bandRow="1">
                <a:tableStyleId>{5C22544A-7EE6-4342-B048-85BDC9FD1C3A}</a:tableStyleId>
              </a:tblPr>
              <a:tblGrid>
                <a:gridCol w="2779569"/>
                <a:gridCol w="2686916"/>
                <a:gridCol w="2686916"/>
              </a:tblGrid>
              <a:tr h="298369">
                <a:tc gridSpan="3">
                  <a:txBody>
                    <a:bodyPr/>
                    <a:lstStyle/>
                    <a:p>
                      <a:pPr algn="ctr"/>
                      <a:r>
                        <a:rPr lang="fil-PH" sz="2400" dirty="0" smtClean="0">
                          <a:solidFill>
                            <a:schemeClr val="bg2"/>
                          </a:solidFill>
                          <a:latin typeface="Candara" pitchFamily="34" charset="0"/>
                        </a:rPr>
                        <a:t>Budget Allocation</a:t>
                      </a:r>
                      <a:endParaRPr lang="fil-PH" sz="2400" dirty="0">
                        <a:solidFill>
                          <a:schemeClr val="bg2"/>
                        </a:solidFill>
                        <a:latin typeface="Candara" pitchFamily="34" charset="0"/>
                      </a:endParaRPr>
                    </a:p>
                  </a:txBody>
                  <a:tcPr/>
                </a:tc>
                <a:tc hMerge="1">
                  <a:txBody>
                    <a:bodyPr/>
                    <a:lstStyle/>
                    <a:p>
                      <a:pPr algn="ctr"/>
                      <a:endParaRPr lang="fil-PH" sz="2800" dirty="0">
                        <a:solidFill>
                          <a:schemeClr val="bg2"/>
                        </a:solidFill>
                      </a:endParaRPr>
                    </a:p>
                  </a:txBody>
                  <a:tcPr/>
                </a:tc>
                <a:tc hMerge="1">
                  <a:txBody>
                    <a:bodyPr/>
                    <a:lstStyle/>
                    <a:p>
                      <a:pPr algn="ctr"/>
                      <a:endParaRPr lang="fil-PH" sz="2800" dirty="0">
                        <a:solidFill>
                          <a:schemeClr val="bg2"/>
                        </a:solidFill>
                      </a:endParaRPr>
                    </a:p>
                  </a:txBody>
                  <a:tcPr/>
                </a:tc>
              </a:tr>
              <a:tr h="298369">
                <a:tc>
                  <a:txBody>
                    <a:bodyPr/>
                    <a:lstStyle/>
                    <a:p>
                      <a:pPr algn="ctr"/>
                      <a:r>
                        <a:rPr lang="fil-PH" sz="2400" b="1" dirty="0" smtClean="0">
                          <a:solidFill>
                            <a:schemeClr val="bg2"/>
                          </a:solidFill>
                          <a:latin typeface="Candara" pitchFamily="34" charset="0"/>
                        </a:rPr>
                        <a:t>FY</a:t>
                      </a:r>
                      <a:r>
                        <a:rPr lang="fil-PH" sz="2400" b="1" baseline="0" dirty="0" smtClean="0">
                          <a:solidFill>
                            <a:schemeClr val="bg2"/>
                          </a:solidFill>
                          <a:latin typeface="Candara" pitchFamily="34" charset="0"/>
                        </a:rPr>
                        <a:t> 2011</a:t>
                      </a:r>
                      <a:endParaRPr lang="fil-PH" sz="2400" b="1" dirty="0">
                        <a:solidFill>
                          <a:schemeClr val="bg2"/>
                        </a:solidFill>
                        <a:latin typeface="Candara" pitchFamily="34" charset="0"/>
                      </a:endParaRPr>
                    </a:p>
                  </a:txBody>
                  <a:tcPr/>
                </a:tc>
                <a:tc>
                  <a:txBody>
                    <a:bodyPr/>
                    <a:lstStyle/>
                    <a:p>
                      <a:pPr algn="ctr"/>
                      <a:r>
                        <a:rPr lang="fil-PH" sz="2400" b="1" dirty="0" smtClean="0">
                          <a:solidFill>
                            <a:schemeClr val="bg2"/>
                          </a:solidFill>
                          <a:latin typeface="Candara" pitchFamily="34" charset="0"/>
                        </a:rPr>
                        <a:t>FY 2012</a:t>
                      </a:r>
                      <a:endParaRPr lang="fil-PH" sz="2400" b="1" dirty="0">
                        <a:solidFill>
                          <a:schemeClr val="bg2"/>
                        </a:solidFill>
                        <a:latin typeface="Candara" pitchFamily="34" charset="0"/>
                      </a:endParaRPr>
                    </a:p>
                  </a:txBody>
                  <a:tcPr/>
                </a:tc>
                <a:tc>
                  <a:txBody>
                    <a:bodyPr/>
                    <a:lstStyle/>
                    <a:p>
                      <a:pPr algn="ctr"/>
                      <a:r>
                        <a:rPr lang="fil-PH" sz="2400" b="1" dirty="0" smtClean="0">
                          <a:solidFill>
                            <a:schemeClr val="bg2"/>
                          </a:solidFill>
                          <a:latin typeface="Candara" pitchFamily="34" charset="0"/>
                        </a:rPr>
                        <a:t>FY 2013</a:t>
                      </a:r>
                      <a:endParaRPr lang="fil-PH" sz="2400" b="1" dirty="0">
                        <a:solidFill>
                          <a:schemeClr val="bg2"/>
                        </a:solidFill>
                        <a:latin typeface="Candara" pitchFamily="34" charset="0"/>
                      </a:endParaRPr>
                    </a:p>
                  </a:txBody>
                  <a:tcPr/>
                </a:tc>
              </a:tr>
              <a:tr h="409202">
                <a:tc>
                  <a:txBody>
                    <a:bodyPr/>
                    <a:lstStyle/>
                    <a:p>
                      <a:pPr algn="ctr"/>
                      <a:r>
                        <a:rPr lang="en-US" sz="2400" dirty="0" smtClean="0">
                          <a:latin typeface="Candara" pitchFamily="34" charset="0"/>
                        </a:rPr>
                        <a:t>P200,000,000</a:t>
                      </a:r>
                      <a:endParaRPr lang="fil-PH" sz="2400" dirty="0">
                        <a:latin typeface="Candara"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l-PH" sz="2400" dirty="0" smtClean="0">
                          <a:latin typeface="Candara" pitchFamily="34" charset="0"/>
                        </a:rPr>
                        <a:t>P</a:t>
                      </a:r>
                      <a:r>
                        <a:rPr lang="en-US" sz="2400" dirty="0" smtClean="0">
                          <a:latin typeface="Candara" pitchFamily="34" charset="0"/>
                        </a:rPr>
                        <a:t>200,000,000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l-PH" sz="2400" dirty="0" smtClean="0">
                          <a:latin typeface="Candara" pitchFamily="34" charset="0"/>
                        </a:rPr>
                        <a:t>P</a:t>
                      </a:r>
                      <a:r>
                        <a:rPr lang="en-US" sz="2400" dirty="0" smtClean="0">
                          <a:latin typeface="Candara" pitchFamily="34" charset="0"/>
                        </a:rPr>
                        <a:t>215,143,000</a:t>
                      </a:r>
                      <a:endParaRPr lang="fil-PH" sz="2400" dirty="0" smtClean="0">
                        <a:latin typeface="Candara" pitchFamily="34" charset="0"/>
                      </a:endParaRPr>
                    </a:p>
                  </a:txBody>
                  <a:tcPr/>
                </a:tc>
              </a:tr>
            </a:tbl>
          </a:graphicData>
        </a:graphic>
      </p:graphicFrame>
      <p:sp>
        <p:nvSpPr>
          <p:cNvPr id="6" name="Content Placeholder 2"/>
          <p:cNvSpPr txBox="1">
            <a:spLocks/>
          </p:cNvSpPr>
          <p:nvPr/>
        </p:nvSpPr>
        <p:spPr>
          <a:xfrm>
            <a:off x="152400" y="1447801"/>
            <a:ext cx="8686800" cy="3530197"/>
          </a:xfrm>
          <a:prstGeom prst="rect">
            <a:avLst/>
          </a:prstGeom>
        </p:spPr>
        <p:txBody>
          <a:bodyPr vert="horz" wrap="square" lIns="0" tIns="0" rIns="0" bIns="0" rtlCol="0">
            <a:spAutoFit/>
          </a:bodyPr>
          <a:lstStyle/>
          <a:p>
            <a:pPr marL="457200" marR="0" lvl="0" indent="-228600" algn="l" defTabSz="914400" rtl="0" eaLnBrk="1" fontAlgn="auto" latinLnBrk="0" hangingPunct="1">
              <a:lnSpc>
                <a:spcPct val="90000"/>
              </a:lnSpc>
              <a:spcBef>
                <a:spcPts val="600"/>
              </a:spcBef>
              <a:spcAft>
                <a:spcPts val="0"/>
              </a:spcAft>
              <a:buClr>
                <a:schemeClr val="accent1"/>
              </a:buClr>
              <a:buSzTx/>
              <a:tabLst/>
              <a:defRPr/>
            </a:pPr>
            <a:r>
              <a:rPr lang="en-US" sz="2400" b="1" dirty="0" smtClean="0">
                <a:solidFill>
                  <a:srgbClr val="FFC000"/>
                </a:solidFill>
                <a:latin typeface="Candara" pitchFamily="34" charset="0"/>
              </a:rPr>
              <a:t>Current Program Coverage:</a:t>
            </a:r>
          </a:p>
          <a:p>
            <a:pPr marL="457200" marR="0" lvl="0" indent="-228600" algn="l" defTabSz="914400" rtl="0" eaLnBrk="1" fontAlgn="auto" latinLnBrk="0" hangingPunct="1">
              <a:lnSpc>
                <a:spcPct val="90000"/>
              </a:lnSpc>
              <a:spcBef>
                <a:spcPts val="600"/>
              </a:spcBef>
              <a:spcAft>
                <a:spcPts val="0"/>
              </a:spcAft>
              <a:buClr>
                <a:schemeClr val="accent1"/>
              </a:buClr>
              <a:buSzTx/>
              <a:buFont typeface="Arial" pitchFamily="34" charset="0"/>
              <a:buChar char="•"/>
              <a:tabLst/>
              <a:defRPr/>
            </a:pPr>
            <a:r>
              <a:rPr lang="en-US" sz="2400" dirty="0" smtClean="0">
                <a:latin typeface="Candara" pitchFamily="34" charset="0"/>
              </a:rPr>
              <a:t>e-IMPACT – 10 Regions, 20 Divisions and 40 Elem. Schools </a:t>
            </a:r>
            <a:endParaRPr kumimoji="0" lang="en-US" sz="2400" b="0" i="0" u="none" strike="noStrike" kern="1200" cap="none" spc="0" normalizeH="0" baseline="0" noProof="0" dirty="0" smtClean="0">
              <a:ln>
                <a:noFill/>
              </a:ln>
              <a:solidFill>
                <a:schemeClr val="tx1"/>
              </a:solidFill>
              <a:effectLst/>
              <a:uLnTx/>
              <a:uFillTx/>
              <a:latin typeface="Candara" pitchFamily="34" charset="0"/>
              <a:ea typeface="+mn-ea"/>
              <a:cs typeface="+mn-cs"/>
            </a:endParaRPr>
          </a:p>
          <a:p>
            <a:pPr marL="457200" marR="0" lvl="0" indent="-228600" algn="l" defTabSz="914400" rtl="0" eaLnBrk="1" fontAlgn="auto" latinLnBrk="0" hangingPunct="1">
              <a:lnSpc>
                <a:spcPct val="90000"/>
              </a:lnSpc>
              <a:spcBef>
                <a:spcPts val="600"/>
              </a:spcBef>
              <a:spcAft>
                <a:spcPts val="0"/>
              </a:spcAft>
              <a:buClr>
                <a:schemeClr val="accent1"/>
              </a:buClr>
              <a:buSzTx/>
              <a:buFont typeface="Arial" pitchFamily="34" charset="0"/>
              <a:buChar char="•"/>
              <a:tabLst/>
              <a:defRPr/>
            </a:pPr>
            <a:r>
              <a:rPr lang="en-US" sz="2400" dirty="0" smtClean="0">
                <a:latin typeface="Candara" pitchFamily="34" charset="0"/>
              </a:rPr>
              <a:t>MISOSA – 8 Regions, 14 Divisions and 40 Elem. Schools</a:t>
            </a:r>
          </a:p>
          <a:p>
            <a:pPr marL="457200" indent="-228600">
              <a:lnSpc>
                <a:spcPct val="90000"/>
              </a:lnSpc>
              <a:spcBef>
                <a:spcPts val="600"/>
              </a:spcBef>
              <a:buClr>
                <a:schemeClr val="accent1"/>
              </a:buClr>
              <a:buFont typeface="Arial" pitchFamily="34" charset="0"/>
              <a:buChar char="•"/>
              <a:defRPr/>
            </a:pPr>
            <a:r>
              <a:rPr lang="en-US" sz="2400" dirty="0" smtClean="0">
                <a:latin typeface="Candara" pitchFamily="34" charset="0"/>
              </a:rPr>
              <a:t>Open High Schools -159 secondary schools </a:t>
            </a:r>
          </a:p>
          <a:p>
            <a:pPr marL="457200" indent="-228600">
              <a:lnSpc>
                <a:spcPct val="90000"/>
              </a:lnSpc>
              <a:spcBef>
                <a:spcPts val="600"/>
              </a:spcBef>
              <a:buClr>
                <a:schemeClr val="accent1"/>
              </a:buClr>
              <a:buFont typeface="Arial" pitchFamily="34" charset="0"/>
              <a:buChar char="•"/>
              <a:defRPr/>
            </a:pPr>
            <a:r>
              <a:rPr lang="en-US" sz="2400" dirty="0" smtClean="0">
                <a:latin typeface="Candara" pitchFamily="34" charset="0"/>
              </a:rPr>
              <a:t>Other local initiatives </a:t>
            </a:r>
          </a:p>
          <a:p>
            <a:pPr marL="457200" indent="-228600">
              <a:lnSpc>
                <a:spcPct val="90000"/>
              </a:lnSpc>
              <a:spcBef>
                <a:spcPts val="600"/>
              </a:spcBef>
              <a:buClr>
                <a:schemeClr val="accent1"/>
              </a:buClr>
              <a:defRPr/>
            </a:pPr>
            <a:endParaRPr lang="en-US" sz="2400" dirty="0" smtClean="0">
              <a:latin typeface="Candara" pitchFamily="34" charset="0"/>
            </a:endParaRPr>
          </a:p>
          <a:p>
            <a:pPr marL="457200" indent="-228600">
              <a:lnSpc>
                <a:spcPct val="90000"/>
              </a:lnSpc>
              <a:spcBef>
                <a:spcPts val="600"/>
              </a:spcBef>
              <a:buClr>
                <a:schemeClr val="accent1"/>
              </a:buClr>
              <a:defRPr/>
            </a:pPr>
            <a:r>
              <a:rPr lang="en-US" sz="2400" b="1" dirty="0" smtClean="0">
                <a:solidFill>
                  <a:srgbClr val="FFC000"/>
                </a:solidFill>
                <a:latin typeface="Candara" pitchFamily="34" charset="0"/>
              </a:rPr>
              <a:t>Components: </a:t>
            </a:r>
            <a:r>
              <a:rPr lang="en-US" sz="2400" dirty="0" smtClean="0">
                <a:latin typeface="Candara" pitchFamily="34" charset="0"/>
              </a:rPr>
              <a:t>Learner Identification, School Selection, Program Delivery, Monitoring and Evaluation, Fund Management</a:t>
            </a:r>
          </a:p>
          <a:p>
            <a:pPr marL="457200" marR="0" lvl="0" indent="-228600" algn="l" defTabSz="914400" rtl="0" eaLnBrk="1" fontAlgn="auto" latinLnBrk="0" hangingPunct="1">
              <a:lnSpc>
                <a:spcPct val="90000"/>
              </a:lnSpc>
              <a:spcBef>
                <a:spcPts val="600"/>
              </a:spcBef>
              <a:spcAft>
                <a:spcPts val="0"/>
              </a:spcAft>
              <a:buClr>
                <a:schemeClr val="accent1"/>
              </a:buClr>
              <a:buSzTx/>
              <a:buFont typeface="Arial" pitchFamily="34" charset="0"/>
              <a:buChar char="•"/>
              <a:tabLst/>
              <a:defRPr/>
            </a:pPr>
            <a:endParaRPr lang="en-US" sz="2400" dirty="0" smtClean="0">
              <a:latin typeface="Candara"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8600" y="228600"/>
            <a:ext cx="8610600" cy="76200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FFC000"/>
                </a:solidFill>
                <a:effectLst/>
                <a:uLnTx/>
                <a:uFillTx/>
                <a:latin typeface="Candara" pitchFamily="34" charset="0"/>
                <a:ea typeface="Arial Unicode MS"/>
                <a:cs typeface="Arial Unicode MS"/>
              </a:rPr>
              <a:t>8.   Alternative Learning Systems (ALS)</a:t>
            </a:r>
            <a:r>
              <a:rPr kumimoji="0" lang="en-US" sz="2800" b="0" i="0" u="none" strike="noStrike" kern="1200" cap="none" spc="0" normalizeH="0" noProof="0" dirty="0" smtClean="0">
                <a:ln>
                  <a:noFill/>
                </a:ln>
                <a:solidFill>
                  <a:srgbClr val="FFC000"/>
                </a:solidFill>
                <a:effectLst/>
                <a:uLnTx/>
                <a:uFillTx/>
                <a:latin typeface="Candara" pitchFamily="34" charset="0"/>
                <a:ea typeface="Arial Unicode MS"/>
                <a:cs typeface="Arial Unicode MS"/>
              </a:rPr>
              <a:t> </a:t>
            </a:r>
            <a:r>
              <a:rPr kumimoji="0" lang="en-US" sz="2800" b="0" i="0" u="none" strike="noStrike" kern="1200" cap="none" spc="0" normalizeH="0" baseline="0" noProof="0" dirty="0" smtClean="0">
                <a:ln>
                  <a:noFill/>
                </a:ln>
                <a:solidFill>
                  <a:srgbClr val="FFC000"/>
                </a:solidFill>
                <a:effectLst/>
                <a:uLnTx/>
                <a:uFillTx/>
                <a:latin typeface="Candara" pitchFamily="34" charset="0"/>
                <a:ea typeface="Arial Unicode MS"/>
                <a:cs typeface="Arial Unicode MS"/>
              </a:rPr>
              <a:t> </a:t>
            </a:r>
            <a:endParaRPr kumimoji="0" lang="fil-PH" sz="3200" b="0" i="0" u="none" strike="noStrike" kern="1200" cap="none" spc="0" normalizeH="0" baseline="0" noProof="0" dirty="0">
              <a:ln>
                <a:noFill/>
              </a:ln>
              <a:solidFill>
                <a:srgbClr val="FFC000"/>
              </a:solidFill>
              <a:effectLst/>
              <a:uLnTx/>
              <a:uFillTx/>
              <a:latin typeface="+mj-lt"/>
              <a:ea typeface="+mj-ea"/>
              <a:cs typeface="+mj-cs"/>
            </a:endParaRPr>
          </a:p>
        </p:txBody>
      </p:sp>
      <p:sp>
        <p:nvSpPr>
          <p:cNvPr id="16" name="Content Placeholder 2"/>
          <p:cNvSpPr txBox="1">
            <a:spLocks/>
          </p:cNvSpPr>
          <p:nvPr/>
        </p:nvSpPr>
        <p:spPr>
          <a:xfrm>
            <a:off x="762000" y="1219200"/>
            <a:ext cx="6934200" cy="533400"/>
          </a:xfrm>
          <a:prstGeom prst="rect">
            <a:avLst/>
          </a:prstGeom>
        </p:spPr>
        <p:txBody>
          <a:bodyPr vert="horz" lIns="91440" tIns="45720" rIns="91440" bIns="45720" rtlCol="0">
            <a:noAutofit/>
          </a:bodyPr>
          <a:lstStyle/>
          <a:p>
            <a:pPr marL="228600" lvl="0" indent="-228600">
              <a:lnSpc>
                <a:spcPct val="90000"/>
              </a:lnSpc>
              <a:spcBef>
                <a:spcPts val="1800"/>
              </a:spcBef>
              <a:buClr>
                <a:schemeClr val="accent1"/>
              </a:buClr>
              <a:defRPr/>
            </a:pPr>
            <a:r>
              <a:rPr lang="fil-PH" sz="2400" dirty="0" smtClean="0">
                <a:solidFill>
                  <a:srgbClr val="FFC000"/>
                </a:solidFill>
              </a:rPr>
              <a:t>* </a:t>
            </a:r>
            <a:r>
              <a:rPr kumimoji="0" lang="fil-PH" sz="2400" b="0" i="0" u="none" strike="noStrike" kern="1200" cap="none" spc="0" normalizeH="0" baseline="0" noProof="0" dirty="0" smtClean="0">
                <a:ln>
                  <a:noFill/>
                </a:ln>
                <a:solidFill>
                  <a:srgbClr val="FFC000"/>
                </a:solidFill>
                <a:effectLst/>
                <a:uLnTx/>
                <a:uFillTx/>
                <a:latin typeface="+mn-lt"/>
                <a:ea typeface="+mn-ea"/>
                <a:cs typeface="+mn-cs"/>
              </a:rPr>
              <a:t>Two Major Nonformal education (NFE) programs:</a:t>
            </a:r>
            <a:endParaRPr kumimoji="0" lang="fil-PH" sz="2400" b="0" i="0" u="none" strike="noStrike" kern="1200" cap="none" spc="0" normalizeH="0" baseline="0" noProof="0" dirty="0">
              <a:ln>
                <a:noFill/>
              </a:ln>
              <a:solidFill>
                <a:srgbClr val="FFC000"/>
              </a:solidFill>
              <a:effectLst/>
              <a:uLnTx/>
              <a:uFillTx/>
              <a:latin typeface="+mn-lt"/>
              <a:ea typeface="+mn-ea"/>
              <a:cs typeface="+mn-cs"/>
            </a:endParaRPr>
          </a:p>
        </p:txBody>
      </p:sp>
      <p:sp>
        <p:nvSpPr>
          <p:cNvPr id="18" name="Content Placeholder 2"/>
          <p:cNvSpPr txBox="1">
            <a:spLocks/>
          </p:cNvSpPr>
          <p:nvPr/>
        </p:nvSpPr>
        <p:spPr>
          <a:xfrm>
            <a:off x="762000" y="1828800"/>
            <a:ext cx="7924800" cy="4343400"/>
          </a:xfrm>
          <a:prstGeom prst="rect">
            <a:avLst/>
          </a:prstGeom>
        </p:spPr>
        <p:txBody>
          <a:bodyPr vert="horz" lIns="91440" tIns="45720" rIns="91440" bIns="45720" rtlCol="0">
            <a:noAutofit/>
          </a:bodyPr>
          <a:lstStyle/>
          <a:p>
            <a:pPr marL="457200" lvl="0" indent="-457200">
              <a:lnSpc>
                <a:spcPct val="90000"/>
              </a:lnSpc>
              <a:spcBef>
                <a:spcPts val="1800"/>
              </a:spcBef>
              <a:buClr>
                <a:schemeClr val="accent1"/>
              </a:buClr>
              <a:buFont typeface="+mj-lt"/>
              <a:buAutoNum type="alphaLcPeriod"/>
              <a:defRPr/>
            </a:pPr>
            <a:r>
              <a:rPr lang="fil-PH" sz="2200" dirty="0" smtClean="0">
                <a:solidFill>
                  <a:srgbClr val="FFC000"/>
                </a:solidFill>
              </a:rPr>
              <a:t>Basic Literacy Program (BLP) - </a:t>
            </a:r>
            <a:r>
              <a:rPr lang="en-US" sz="2200" dirty="0" smtClean="0"/>
              <a:t>A program aimed at eradicating illiteracy among out-of-school youth (OSY) and adults (in extreme cases, school-aged children) by developing basic literacy skills of reading, writing, and numeracy.</a:t>
            </a:r>
          </a:p>
          <a:p>
            <a:pPr marL="457200" lvl="0" indent="-457200">
              <a:lnSpc>
                <a:spcPct val="90000"/>
              </a:lnSpc>
              <a:spcBef>
                <a:spcPts val="1800"/>
              </a:spcBef>
              <a:buClr>
                <a:schemeClr val="accent1"/>
              </a:buClr>
              <a:buFont typeface="+mj-lt"/>
              <a:buAutoNum type="alphaLcPeriod"/>
              <a:defRPr/>
            </a:pPr>
            <a:r>
              <a:rPr lang="fil-PH" sz="2200" dirty="0" smtClean="0">
                <a:solidFill>
                  <a:srgbClr val="FFC000"/>
                </a:solidFill>
              </a:rPr>
              <a:t>Accreditation and Equivalency  (A&amp;E) Program - </a:t>
            </a:r>
            <a:r>
              <a:rPr lang="en-US" sz="2200" dirty="0" smtClean="0"/>
              <a:t>A program aimed at providing an alternative pathway of learning for out-of-school youth and adults who are basically literate but have not completed the 10 years of basic education mandated by the Philippine Constitution.  Through this program, school dropouts are able to complete elementary and secondary education outside the formal system.</a:t>
            </a:r>
          </a:p>
          <a:p>
            <a:pPr marL="457200" indent="-457200">
              <a:lnSpc>
                <a:spcPct val="90000"/>
              </a:lnSpc>
              <a:spcBef>
                <a:spcPts val="1800"/>
              </a:spcBef>
              <a:buClr>
                <a:schemeClr val="accent1"/>
              </a:buClr>
              <a:defRPr/>
            </a:pPr>
            <a:r>
              <a:rPr lang="en-US" sz="2200" dirty="0" smtClean="0">
                <a:solidFill>
                  <a:srgbClr val="FFC000"/>
                </a:solidFill>
                <a:latin typeface="Candara" pitchFamily="34" charset="0"/>
                <a:ea typeface="Arial Unicode MS"/>
                <a:cs typeface="Arial Unicode MS"/>
              </a:rPr>
              <a:t>         BLP and A&amp;E Program Coverage: </a:t>
            </a:r>
            <a:r>
              <a:rPr lang="fil-PH" sz="2200" u="sng" dirty="0" smtClean="0"/>
              <a:t>17 Regions and 206 Divisions</a:t>
            </a:r>
            <a:endParaRPr lang="fil-PH" sz="2200" u="sng" dirty="0" smtClean="0">
              <a:solidFill>
                <a:schemeClr val="accent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304800" y="990600"/>
            <a:ext cx="8534400" cy="5562600"/>
          </a:xfrm>
          <a:prstGeom prst="rect">
            <a:avLst/>
          </a:prstGeom>
        </p:spPr>
        <p:txBody>
          <a:bodyPr vert="horz" lIns="91440" tIns="45720" rIns="91440" bIns="45720" rtlCol="0">
            <a:noAutofit/>
          </a:bodyPr>
          <a:lstStyle/>
          <a:p>
            <a:pPr marL="228600" indent="-228600">
              <a:spcBef>
                <a:spcPts val="600"/>
              </a:spcBef>
              <a:buClr>
                <a:schemeClr val="accent1"/>
              </a:buClr>
              <a:defRPr/>
            </a:pPr>
            <a:r>
              <a:rPr lang="fil-PH" sz="2000" dirty="0" smtClean="0">
                <a:solidFill>
                  <a:srgbClr val="FFC000"/>
                </a:solidFill>
              </a:rPr>
              <a:t>*  </a:t>
            </a:r>
            <a:r>
              <a:rPr lang="fil-PH" sz="2400" dirty="0" smtClean="0">
                <a:solidFill>
                  <a:srgbClr val="FFC000"/>
                </a:solidFill>
              </a:rPr>
              <a:t>Balik-Paaralan para sa Out-of School Adults (BP-OSA) Program – </a:t>
            </a:r>
            <a:r>
              <a:rPr lang="fil-PH" sz="2400" dirty="0" smtClean="0"/>
              <a:t>a </a:t>
            </a:r>
            <a:r>
              <a:rPr lang="fil-PH" sz="2400" u="sng" dirty="0" smtClean="0"/>
              <a:t>school-based</a:t>
            </a:r>
            <a:r>
              <a:rPr lang="fil-PH" sz="2400" dirty="0" smtClean="0"/>
              <a:t> Accreditation and Equivalency Program for elementary and secondary levels.  Its main features are:</a:t>
            </a:r>
          </a:p>
          <a:p>
            <a:pPr marL="228600" indent="-228600">
              <a:spcBef>
                <a:spcPts val="600"/>
              </a:spcBef>
              <a:buClr>
                <a:schemeClr val="accent1"/>
              </a:buClr>
              <a:defRPr/>
            </a:pPr>
            <a:endParaRPr lang="fil-PH" sz="800" dirty="0" smtClean="0"/>
          </a:p>
          <a:p>
            <a:pPr marL="457200" indent="-228600">
              <a:spcBef>
                <a:spcPts val="600"/>
              </a:spcBef>
              <a:buClr>
                <a:schemeClr val="accent1"/>
              </a:buClr>
              <a:buFont typeface="Courier New" pitchFamily="49" charset="0"/>
              <a:buChar char="o"/>
              <a:defRPr/>
            </a:pPr>
            <a:r>
              <a:rPr lang="en-US" sz="2000" dirty="0" smtClean="0"/>
              <a:t>The Instructional Managers (IMs) are the teachers of the school - the Service Provider is the school represented by the school principal. Each Instructional Manager has a learning group made up of not less than fifty (50) learners; </a:t>
            </a:r>
          </a:p>
          <a:p>
            <a:pPr marL="457200" indent="-228600">
              <a:spcBef>
                <a:spcPts val="600"/>
              </a:spcBef>
              <a:buClr>
                <a:schemeClr val="accent1"/>
              </a:buClr>
              <a:buFont typeface="Courier New" pitchFamily="49" charset="0"/>
              <a:buChar char="o"/>
              <a:defRPr/>
            </a:pPr>
            <a:r>
              <a:rPr lang="en-US" sz="2000" dirty="0" smtClean="0"/>
              <a:t>The School principals of those schools serving as Principal-Coordinators (PCs) supervise the conduct of the learning sessions;</a:t>
            </a:r>
          </a:p>
          <a:p>
            <a:pPr marL="457200" lvl="0" indent="-228600">
              <a:spcBef>
                <a:spcPts val="600"/>
              </a:spcBef>
              <a:buClr>
                <a:schemeClr val="accent1"/>
              </a:buClr>
              <a:buFont typeface="Courier New" pitchFamily="49" charset="0"/>
              <a:buChar char="o"/>
              <a:defRPr/>
            </a:pPr>
            <a:r>
              <a:rPr lang="en-US" sz="2000" dirty="0" smtClean="0"/>
              <a:t>The learning sessions are conducted outside the regular class schedule (after class periods or during weekends);</a:t>
            </a:r>
          </a:p>
          <a:p>
            <a:pPr marL="457200" indent="-228600">
              <a:spcBef>
                <a:spcPts val="600"/>
              </a:spcBef>
              <a:buClr>
                <a:schemeClr val="accent1"/>
              </a:buClr>
              <a:buFont typeface="Courier New" pitchFamily="49" charset="0"/>
              <a:buChar char="o"/>
              <a:defRPr/>
            </a:pPr>
            <a:r>
              <a:rPr lang="en-US" sz="2000" dirty="0" smtClean="0"/>
              <a:t>The program uses the ALS Curriculum and learning materials; and</a:t>
            </a:r>
          </a:p>
          <a:p>
            <a:pPr marL="457200" indent="-228600">
              <a:spcBef>
                <a:spcPts val="600"/>
              </a:spcBef>
              <a:buClr>
                <a:schemeClr val="accent1"/>
              </a:buClr>
              <a:buFont typeface="Courier New" pitchFamily="49" charset="0"/>
              <a:buChar char="o"/>
              <a:defRPr/>
            </a:pPr>
            <a:r>
              <a:rPr lang="en-US" sz="2000" dirty="0" smtClean="0"/>
              <a:t>Entry of learners in the program at any time is allowed as a matter of policy.  </a:t>
            </a:r>
          </a:p>
          <a:p>
            <a:pPr marL="228600" indent="-228600">
              <a:spcBef>
                <a:spcPts val="600"/>
              </a:spcBef>
              <a:buClr>
                <a:schemeClr val="accent1"/>
              </a:buClr>
              <a:defRPr/>
            </a:pPr>
            <a:endParaRPr lang="en-US" sz="1000" dirty="0" smtClean="0"/>
          </a:p>
          <a:p>
            <a:pPr marL="228600" indent="-228600">
              <a:spcBef>
                <a:spcPts val="600"/>
              </a:spcBef>
              <a:buClr>
                <a:schemeClr val="accent1"/>
              </a:buClr>
              <a:defRPr/>
            </a:pPr>
            <a:r>
              <a:rPr lang="en-US" sz="2000" dirty="0" smtClean="0">
                <a:solidFill>
                  <a:srgbClr val="FFC000"/>
                </a:solidFill>
                <a:latin typeface="Candara" pitchFamily="34" charset="0"/>
                <a:ea typeface="Arial Unicode MS"/>
                <a:cs typeface="Arial Unicode MS"/>
              </a:rPr>
              <a:t>BP-OSA Program Coverage: </a:t>
            </a:r>
            <a:r>
              <a:rPr lang="fil-PH" sz="2000" dirty="0" smtClean="0"/>
              <a:t>16 Regions and 114 BP-OSA schools</a:t>
            </a:r>
            <a:endParaRPr lang="en-US" sz="2000" dirty="0" smtClean="0"/>
          </a:p>
          <a:p>
            <a:pPr marL="228600" indent="-228600">
              <a:lnSpc>
                <a:spcPct val="90000"/>
              </a:lnSpc>
              <a:spcBef>
                <a:spcPts val="1800"/>
              </a:spcBef>
              <a:buClr>
                <a:schemeClr val="accent1"/>
              </a:buClr>
              <a:buFont typeface="Arial" charset="0"/>
              <a:buChar char="•"/>
              <a:defRPr/>
            </a:pPr>
            <a:endParaRPr kumimoji="0" lang="fil-PH" sz="2000" b="0" i="0" u="none" strike="noStrike" kern="1200" cap="none" spc="0" normalizeH="0" baseline="0" noProof="0" dirty="0">
              <a:ln>
                <a:noFill/>
              </a:ln>
              <a:solidFill>
                <a:srgbClr val="FFC000"/>
              </a:solidFill>
              <a:effectLst/>
              <a:uLnTx/>
              <a:uFillTx/>
              <a:latin typeface="+mn-lt"/>
              <a:ea typeface="+mn-ea"/>
              <a:cs typeface="+mn-cs"/>
            </a:endParaRPr>
          </a:p>
        </p:txBody>
      </p:sp>
      <p:sp>
        <p:nvSpPr>
          <p:cNvPr id="11" name="Title 1"/>
          <p:cNvSpPr txBox="1">
            <a:spLocks/>
          </p:cNvSpPr>
          <p:nvPr/>
        </p:nvSpPr>
        <p:spPr>
          <a:xfrm>
            <a:off x="228600" y="76200"/>
            <a:ext cx="8610600" cy="99060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FFC000"/>
                </a:solidFill>
                <a:effectLst/>
                <a:uLnTx/>
                <a:uFillTx/>
                <a:latin typeface="Candara" pitchFamily="34" charset="0"/>
                <a:ea typeface="Arial Unicode MS"/>
                <a:cs typeface="Arial Unicode MS"/>
              </a:rPr>
              <a:t>Alternative Learning Systems (ALS) </a:t>
            </a:r>
            <a:r>
              <a:rPr kumimoji="0" lang="en-US" sz="2800" b="0" i="1" u="none" strike="noStrike" kern="1200" cap="none" spc="0" normalizeH="0" baseline="0" noProof="0" dirty="0" smtClean="0">
                <a:ln>
                  <a:noFill/>
                </a:ln>
                <a:solidFill>
                  <a:srgbClr val="FFC000"/>
                </a:solidFill>
                <a:effectLst/>
                <a:uLnTx/>
                <a:uFillTx/>
                <a:latin typeface="Candara" pitchFamily="34" charset="0"/>
                <a:ea typeface="Arial Unicode MS"/>
                <a:cs typeface="Arial Unicode MS"/>
              </a:rPr>
              <a:t>cont. . . . .</a:t>
            </a:r>
            <a:r>
              <a:rPr kumimoji="0" lang="en-US" sz="2800" b="0" i="0" u="none" strike="noStrike" kern="1200" cap="none" spc="0" normalizeH="0" noProof="0" dirty="0" smtClean="0">
                <a:ln>
                  <a:noFill/>
                </a:ln>
                <a:solidFill>
                  <a:srgbClr val="FFC000"/>
                </a:solidFill>
                <a:effectLst/>
                <a:uLnTx/>
                <a:uFillTx/>
                <a:latin typeface="Candara" pitchFamily="34" charset="0"/>
                <a:ea typeface="Arial Unicode MS"/>
                <a:cs typeface="Arial Unicode MS"/>
              </a:rPr>
              <a:t> </a:t>
            </a:r>
            <a:r>
              <a:rPr kumimoji="0" lang="en-US" sz="2800" b="0" i="0" u="none" strike="noStrike" kern="1200" cap="none" spc="0" normalizeH="0" baseline="0" noProof="0" dirty="0" smtClean="0">
                <a:ln>
                  <a:noFill/>
                </a:ln>
                <a:solidFill>
                  <a:srgbClr val="FFC000"/>
                </a:solidFill>
                <a:effectLst/>
                <a:uLnTx/>
                <a:uFillTx/>
                <a:latin typeface="Candara" pitchFamily="34" charset="0"/>
                <a:ea typeface="Arial Unicode MS"/>
                <a:cs typeface="Arial Unicode MS"/>
              </a:rPr>
              <a:t> </a:t>
            </a:r>
            <a:r>
              <a:rPr kumimoji="0" lang="fil-PH" sz="3200" b="0" i="0" u="none" strike="noStrike" kern="1200" cap="none" spc="0" normalizeH="0" baseline="0" noProof="0" dirty="0" smtClean="0">
                <a:ln>
                  <a:noFill/>
                </a:ln>
                <a:solidFill>
                  <a:srgbClr val="FFC000"/>
                </a:solidFill>
                <a:effectLst/>
                <a:uLnTx/>
                <a:uFillTx/>
                <a:latin typeface="Candara" pitchFamily="34" charset="0"/>
                <a:ea typeface="Calibri"/>
                <a:cs typeface="Times New Roman"/>
              </a:rPr>
              <a:t/>
            </a:r>
            <a:br>
              <a:rPr kumimoji="0" lang="fil-PH" sz="3200" b="0" i="0" u="none" strike="noStrike" kern="1200" cap="none" spc="0" normalizeH="0" baseline="0" noProof="0" dirty="0" smtClean="0">
                <a:ln>
                  <a:noFill/>
                </a:ln>
                <a:solidFill>
                  <a:srgbClr val="FFC000"/>
                </a:solidFill>
                <a:effectLst/>
                <a:uLnTx/>
                <a:uFillTx/>
                <a:latin typeface="Candara" pitchFamily="34" charset="0"/>
                <a:ea typeface="Calibri"/>
                <a:cs typeface="Times New Roman"/>
              </a:rPr>
            </a:br>
            <a:endParaRPr kumimoji="0" lang="fil-PH" sz="3200" b="0" i="0" u="none" strike="noStrike" kern="1200" cap="none" spc="0" normalizeH="0" baseline="0" noProof="0" dirty="0">
              <a:ln>
                <a:noFill/>
              </a:ln>
              <a:solidFill>
                <a:srgbClr val="FFC000"/>
              </a:solidFill>
              <a:effectLst/>
              <a:uLnTx/>
              <a:uFillTx/>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28600" y="609600"/>
            <a:ext cx="8763000" cy="6019800"/>
          </a:xfrm>
          <a:prstGeom prst="rect">
            <a:avLst/>
          </a:prstGeom>
        </p:spPr>
        <p:txBody>
          <a:bodyPr vert="horz" lIns="91440" tIns="45720" rIns="91440" bIns="45720" rtlCol="0">
            <a:noAutofit/>
          </a:bodyPr>
          <a:lstStyle/>
          <a:p>
            <a:pPr marL="228600" lvl="0" indent="-228600">
              <a:lnSpc>
                <a:spcPct val="90000"/>
              </a:lnSpc>
              <a:spcBef>
                <a:spcPts val="1800"/>
              </a:spcBef>
              <a:buClr>
                <a:schemeClr val="accent1"/>
              </a:buClr>
              <a:defRPr/>
            </a:pPr>
            <a:r>
              <a:rPr lang="fil-PH" sz="2400" dirty="0" smtClean="0">
                <a:solidFill>
                  <a:srgbClr val="FFC000"/>
                </a:solidFill>
              </a:rPr>
              <a:t>* ALS Program Implementation</a:t>
            </a:r>
          </a:p>
          <a:p>
            <a:pPr marL="511175" indent="-282575">
              <a:spcBef>
                <a:spcPts val="600"/>
              </a:spcBef>
              <a:buClr>
                <a:schemeClr val="accent1"/>
              </a:buClr>
              <a:buFont typeface="+mj-lt"/>
              <a:buAutoNum type="alphaLcPeriod"/>
              <a:defRPr/>
            </a:pPr>
            <a:r>
              <a:rPr kumimoji="0" lang="fil-PH" sz="2400" b="0" i="0" u="none" strike="noStrike" kern="1200" cap="none" spc="0" normalizeH="0" baseline="0" noProof="0" dirty="0" smtClean="0">
                <a:ln>
                  <a:noFill/>
                </a:ln>
                <a:solidFill>
                  <a:srgbClr val="FFC000"/>
                </a:solidFill>
                <a:effectLst/>
                <a:uLnTx/>
                <a:uFillTx/>
                <a:latin typeface="+mn-lt"/>
                <a:ea typeface="+mn-ea"/>
                <a:cs typeface="+mn-cs"/>
              </a:rPr>
              <a:t>DepEd Delivered by Mobile</a:t>
            </a:r>
            <a:r>
              <a:rPr kumimoji="0" lang="fil-PH" sz="2400" b="0" i="0" u="none" strike="noStrike" kern="1200" cap="none" spc="0" normalizeH="0" noProof="0" dirty="0" smtClean="0">
                <a:ln>
                  <a:noFill/>
                </a:ln>
                <a:solidFill>
                  <a:srgbClr val="FFC000"/>
                </a:solidFill>
                <a:effectLst/>
                <a:uLnTx/>
                <a:uFillTx/>
                <a:latin typeface="+mn-lt"/>
                <a:ea typeface="+mn-ea"/>
                <a:cs typeface="+mn-cs"/>
              </a:rPr>
              <a:t> Teachers &amp; District ALS Coordinators - </a:t>
            </a:r>
            <a:r>
              <a:rPr lang="en-US" sz="2400" dirty="0" smtClean="0"/>
              <a:t>An ALS program implementation lodged primarily with the Mobile Teachers and District ALS Coordinators who are assigned to conduct intensive community-based learning intervention in Basic Literacy (BL) and Accreditation and Equivalency (A&amp;E) programs for out-of-school children, youth, and adults in far-flung communities in all divisions nationwide.</a:t>
            </a:r>
          </a:p>
          <a:p>
            <a:pPr marL="511175" indent="-282575">
              <a:spcBef>
                <a:spcPts val="600"/>
              </a:spcBef>
              <a:buClr>
                <a:schemeClr val="accent1"/>
              </a:buClr>
              <a:buFont typeface="+mj-lt"/>
              <a:buAutoNum type="alphaLcPeriod"/>
              <a:defRPr/>
            </a:pPr>
            <a:r>
              <a:rPr lang="fil-PH" sz="2400" dirty="0" smtClean="0">
                <a:solidFill>
                  <a:srgbClr val="FFC000"/>
                </a:solidFill>
              </a:rPr>
              <a:t>DepEd Procured - </a:t>
            </a:r>
            <a:r>
              <a:rPr lang="en-US" sz="2400" dirty="0" smtClean="0"/>
              <a:t>An ALS program implementation namely, Basic Literacy (BL), Accreditation and Equivalency (A&amp;E), Indigenous Peoples Program, and </a:t>
            </a:r>
            <a:r>
              <a:rPr lang="en-US" sz="2400" dirty="0" err="1" smtClean="0"/>
              <a:t>Balik-Paaralan</a:t>
            </a:r>
            <a:r>
              <a:rPr lang="en-US" sz="2400" dirty="0" smtClean="0"/>
              <a:t> </a:t>
            </a:r>
            <a:r>
              <a:rPr lang="en-US" sz="2400" dirty="0" err="1" smtClean="0"/>
              <a:t>para</a:t>
            </a:r>
            <a:r>
              <a:rPr lang="en-US" sz="2400" dirty="0" smtClean="0"/>
              <a:t> </a:t>
            </a:r>
            <a:r>
              <a:rPr lang="en-US" sz="2400" dirty="0" err="1" smtClean="0"/>
              <a:t>sa</a:t>
            </a:r>
            <a:r>
              <a:rPr lang="en-US" sz="2400" dirty="0" smtClean="0"/>
              <a:t> </a:t>
            </a:r>
            <a:r>
              <a:rPr lang="fil-PH" sz="2400" dirty="0" smtClean="0"/>
              <a:t>Out-of School Adults (BP-OSA) programs, which are delivered through ALS Unified Contracting Scheme, which includes hiring of ALS Literacy Volunteers.</a:t>
            </a:r>
          </a:p>
          <a:p>
            <a:pPr marL="631825" indent="-457200">
              <a:spcBef>
                <a:spcPts val="600"/>
              </a:spcBef>
              <a:buClr>
                <a:schemeClr val="accent1"/>
              </a:buClr>
              <a:defRPr/>
            </a:pPr>
            <a:r>
              <a:rPr lang="fil-PH" sz="2400" dirty="0" smtClean="0">
                <a:solidFill>
                  <a:srgbClr val="FFC000"/>
                </a:solidFill>
              </a:rPr>
              <a:t>Coverage:</a:t>
            </a:r>
            <a:r>
              <a:rPr lang="fil-PH" sz="2400" dirty="0" smtClean="0"/>
              <a:t>  17 regions</a:t>
            </a:r>
          </a:p>
          <a:p>
            <a:pPr marL="631825" indent="-457200">
              <a:spcBef>
                <a:spcPts val="600"/>
              </a:spcBef>
              <a:buClr>
                <a:schemeClr val="accent1"/>
              </a:buClr>
              <a:defRPr/>
            </a:pPr>
            <a:endParaRPr lang="fil-PH" sz="2400" dirty="0" smtClean="0"/>
          </a:p>
          <a:p>
            <a:pPr marL="631825" indent="-457200">
              <a:lnSpc>
                <a:spcPct val="90000"/>
              </a:lnSpc>
              <a:spcBef>
                <a:spcPts val="1800"/>
              </a:spcBef>
              <a:buClr>
                <a:schemeClr val="accent1"/>
              </a:buClr>
              <a:buFont typeface="+mj-lt"/>
              <a:buAutoNum type="alphaLcPeriod"/>
              <a:defRPr/>
            </a:pPr>
            <a:endParaRPr lang="en-US" sz="2400" dirty="0" smtClean="0"/>
          </a:p>
          <a:p>
            <a:pPr marL="631825" indent="-457200">
              <a:lnSpc>
                <a:spcPct val="90000"/>
              </a:lnSpc>
              <a:spcBef>
                <a:spcPts val="1800"/>
              </a:spcBef>
              <a:buClr>
                <a:schemeClr val="accent1"/>
              </a:buClr>
              <a:defRPr/>
            </a:pPr>
            <a:endParaRPr lang="en-US" sz="2400" dirty="0" smtClean="0"/>
          </a:p>
          <a:p>
            <a:pPr marL="228600" lvl="0" indent="-228600">
              <a:lnSpc>
                <a:spcPct val="90000"/>
              </a:lnSpc>
              <a:spcBef>
                <a:spcPts val="1800"/>
              </a:spcBef>
              <a:buClr>
                <a:schemeClr val="accent1"/>
              </a:buClr>
              <a:defRPr/>
            </a:pPr>
            <a:endParaRPr kumimoji="0" lang="fil-PH" sz="2400" b="0" i="0" u="none" strike="noStrike" kern="1200" cap="none" spc="0" normalizeH="0" baseline="0" noProof="0" dirty="0">
              <a:ln>
                <a:noFill/>
              </a:ln>
              <a:solidFill>
                <a:srgbClr val="FFC000"/>
              </a:solidFill>
              <a:effectLst/>
              <a:uLnTx/>
              <a:uFillTx/>
              <a:latin typeface="+mn-lt"/>
              <a:ea typeface="+mn-ea"/>
              <a:cs typeface="+mn-cs"/>
            </a:endParaRPr>
          </a:p>
        </p:txBody>
      </p:sp>
      <p:sp>
        <p:nvSpPr>
          <p:cNvPr id="8" name="Title 1"/>
          <p:cNvSpPr txBox="1">
            <a:spLocks/>
          </p:cNvSpPr>
          <p:nvPr/>
        </p:nvSpPr>
        <p:spPr>
          <a:xfrm>
            <a:off x="228600" y="-76200"/>
            <a:ext cx="8610600" cy="68580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FFC000"/>
                </a:solidFill>
                <a:effectLst/>
                <a:uLnTx/>
                <a:uFillTx/>
                <a:latin typeface="Candara" pitchFamily="34" charset="0"/>
                <a:ea typeface="Arial Unicode MS"/>
                <a:cs typeface="Arial Unicode MS"/>
              </a:rPr>
              <a:t>Alternative Learning Systems (ALS) </a:t>
            </a:r>
            <a:r>
              <a:rPr kumimoji="0" lang="en-US" sz="2800" b="0" i="1" u="none" strike="noStrike" kern="1200" cap="none" spc="0" normalizeH="0" baseline="0" noProof="0" dirty="0" smtClean="0">
                <a:ln>
                  <a:noFill/>
                </a:ln>
                <a:solidFill>
                  <a:srgbClr val="FFC000"/>
                </a:solidFill>
                <a:effectLst/>
                <a:uLnTx/>
                <a:uFillTx/>
                <a:latin typeface="Candara" pitchFamily="34" charset="0"/>
                <a:ea typeface="Arial Unicode MS"/>
                <a:cs typeface="Arial Unicode MS"/>
              </a:rPr>
              <a:t>cont</a:t>
            </a:r>
            <a:r>
              <a:rPr lang="en-US" sz="2800" i="1" dirty="0" smtClean="0">
                <a:solidFill>
                  <a:srgbClr val="FFC000"/>
                </a:solidFill>
                <a:latin typeface="Candara" pitchFamily="34" charset="0"/>
                <a:ea typeface="Arial Unicode MS"/>
                <a:cs typeface="Arial Unicode MS"/>
              </a:rPr>
              <a:t> </a:t>
            </a:r>
            <a:r>
              <a:rPr kumimoji="0" lang="en-US" sz="2800" b="0" i="1" u="none" strike="noStrike" kern="1200" cap="none" spc="0" normalizeH="0" baseline="0" noProof="0" dirty="0" smtClean="0">
                <a:ln>
                  <a:noFill/>
                </a:ln>
                <a:solidFill>
                  <a:srgbClr val="FFC000"/>
                </a:solidFill>
                <a:effectLst/>
                <a:uLnTx/>
                <a:uFillTx/>
                <a:latin typeface="Candara" pitchFamily="34" charset="0"/>
                <a:ea typeface="Arial Unicode MS"/>
                <a:cs typeface="Arial Unicode MS"/>
              </a:rPr>
              <a:t>. . . </a:t>
            </a:r>
            <a:r>
              <a:rPr kumimoji="0" lang="en-US" sz="2800" b="0" i="0" u="none" strike="noStrike" kern="1200" cap="none" spc="0" normalizeH="0" noProof="0" dirty="0" smtClean="0">
                <a:ln>
                  <a:noFill/>
                </a:ln>
                <a:solidFill>
                  <a:srgbClr val="FFC000"/>
                </a:solidFill>
                <a:effectLst/>
                <a:uLnTx/>
                <a:uFillTx/>
                <a:latin typeface="Candara" pitchFamily="34" charset="0"/>
                <a:ea typeface="Arial Unicode MS"/>
                <a:cs typeface="Arial Unicode MS"/>
              </a:rPr>
              <a:t> </a:t>
            </a:r>
            <a:r>
              <a:rPr kumimoji="0" lang="en-US" sz="2800" b="0" i="0" u="none" strike="noStrike" kern="1200" cap="none" spc="0" normalizeH="0" baseline="0" noProof="0" dirty="0" smtClean="0">
                <a:ln>
                  <a:noFill/>
                </a:ln>
                <a:solidFill>
                  <a:srgbClr val="FFC000"/>
                </a:solidFill>
                <a:effectLst/>
                <a:uLnTx/>
                <a:uFillTx/>
                <a:latin typeface="Candara" pitchFamily="34" charset="0"/>
                <a:ea typeface="Arial Unicode MS"/>
                <a:cs typeface="Arial Unicode MS"/>
              </a:rPr>
              <a:t> </a:t>
            </a:r>
            <a:endParaRPr kumimoji="0" lang="fil-PH" sz="3200" b="0" i="0" u="none" strike="noStrike" kern="1200" cap="none" spc="0" normalizeH="0" baseline="0" noProof="0" dirty="0">
              <a:ln>
                <a:noFill/>
              </a:ln>
              <a:solidFill>
                <a:srgbClr val="FFC000"/>
              </a:solidFill>
              <a:effectLst/>
              <a:uLnTx/>
              <a:uFillTx/>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28600" y="609600"/>
            <a:ext cx="8763000" cy="6019800"/>
          </a:xfrm>
          <a:prstGeom prst="rect">
            <a:avLst/>
          </a:prstGeom>
        </p:spPr>
        <p:txBody>
          <a:bodyPr vert="horz" lIns="91440" tIns="45720" rIns="91440" bIns="45720" rtlCol="0">
            <a:noAutofit/>
          </a:bodyPr>
          <a:lstStyle/>
          <a:p>
            <a:pPr marL="228600" lvl="0" indent="-228600">
              <a:lnSpc>
                <a:spcPct val="90000"/>
              </a:lnSpc>
              <a:spcBef>
                <a:spcPts val="1800"/>
              </a:spcBef>
              <a:buClr>
                <a:schemeClr val="accent1"/>
              </a:buClr>
              <a:defRPr/>
            </a:pPr>
            <a:endParaRPr lang="fil-PH" sz="600" dirty="0" smtClean="0"/>
          </a:p>
          <a:p>
            <a:pPr marL="228600" indent="-228600">
              <a:spcBef>
                <a:spcPts val="600"/>
              </a:spcBef>
              <a:buClr>
                <a:schemeClr val="accent1"/>
              </a:buClr>
              <a:defRPr/>
            </a:pPr>
            <a:r>
              <a:rPr lang="fil-PH" sz="2400" dirty="0" smtClean="0">
                <a:solidFill>
                  <a:srgbClr val="FFC000"/>
                </a:solidFill>
              </a:rPr>
              <a:t>* Literacy Volunteers </a:t>
            </a:r>
            <a:r>
              <a:rPr lang="en-US" sz="2400" dirty="0" smtClean="0"/>
              <a:t>- Formerly known as ALS </a:t>
            </a:r>
            <a:r>
              <a:rPr lang="en-US" sz="2400" dirty="0" err="1" smtClean="0"/>
              <a:t>Gabay</a:t>
            </a:r>
            <a:r>
              <a:rPr lang="en-US" sz="2400" dirty="0" smtClean="0"/>
              <a:t> </a:t>
            </a:r>
            <a:r>
              <a:rPr lang="en-US" sz="2400" dirty="0" err="1" smtClean="0"/>
              <a:t>sa</a:t>
            </a:r>
            <a:r>
              <a:rPr lang="en-US" sz="2400" dirty="0" smtClean="0"/>
              <a:t> </a:t>
            </a:r>
            <a:r>
              <a:rPr lang="en-US" sz="2400" dirty="0" err="1" smtClean="0"/>
              <a:t>Pamayanan</a:t>
            </a:r>
            <a:r>
              <a:rPr lang="en-US" sz="2400" dirty="0" smtClean="0"/>
              <a:t> or AGAP Volunteers, serve as volunteer learning facilitators delivering ALS programs to Out-of-School children, youth, and adults in their assigned communities.  These are private individuals who handle ALS programs within their community.  A minimal allowance is provided by </a:t>
            </a:r>
            <a:r>
              <a:rPr lang="en-US" sz="2400" dirty="0" err="1" smtClean="0"/>
              <a:t>DepED</a:t>
            </a:r>
            <a:r>
              <a:rPr lang="en-US" sz="2400" dirty="0" smtClean="0"/>
              <a:t> for their service.</a:t>
            </a:r>
          </a:p>
          <a:p>
            <a:pPr marL="228600" lvl="0" indent="-228600">
              <a:spcBef>
                <a:spcPts val="600"/>
              </a:spcBef>
              <a:buClr>
                <a:schemeClr val="accent1"/>
              </a:buClr>
              <a:defRPr/>
            </a:pPr>
            <a:endParaRPr lang="en-US" sz="2400" dirty="0" smtClean="0"/>
          </a:p>
          <a:p>
            <a:pPr marL="228600" indent="-228600">
              <a:spcBef>
                <a:spcPts val="600"/>
              </a:spcBef>
              <a:buClr>
                <a:schemeClr val="accent1"/>
              </a:buClr>
              <a:defRPr/>
            </a:pPr>
            <a:r>
              <a:rPr lang="en-US" sz="2400" dirty="0" smtClean="0">
                <a:solidFill>
                  <a:srgbClr val="FFC000"/>
                </a:solidFill>
                <a:latin typeface="Candara" pitchFamily="34" charset="0"/>
                <a:ea typeface="Arial Unicode MS"/>
                <a:cs typeface="Arial Unicode MS"/>
              </a:rPr>
              <a:t>     Literacy Volunteers Program Coverage: </a:t>
            </a:r>
            <a:r>
              <a:rPr lang="fil-PH" sz="2400" dirty="0" smtClean="0"/>
              <a:t>17 Regions &amp; 760 Literacy volunteers </a:t>
            </a:r>
            <a:r>
              <a:rPr lang="fil-PH" sz="2400" dirty="0" smtClean="0">
                <a:solidFill>
                  <a:schemeClr val="accent1"/>
                </a:solidFill>
                <a:latin typeface="Candara" pitchFamily="34" charset="0"/>
                <a:ea typeface="Calibri"/>
                <a:cs typeface="Times New Roman"/>
              </a:rPr>
              <a:t>	</a:t>
            </a:r>
            <a:endParaRPr lang="fil-PH" sz="2400" dirty="0" smtClean="0">
              <a:solidFill>
                <a:schemeClr val="accent1"/>
              </a:solidFill>
            </a:endParaRPr>
          </a:p>
          <a:p>
            <a:pPr marL="631825" indent="-457200">
              <a:lnSpc>
                <a:spcPct val="90000"/>
              </a:lnSpc>
              <a:spcBef>
                <a:spcPts val="1800"/>
              </a:spcBef>
              <a:buClr>
                <a:schemeClr val="accent1"/>
              </a:buClr>
              <a:buFont typeface="+mj-lt"/>
              <a:buAutoNum type="alphaLcPeriod"/>
              <a:defRPr/>
            </a:pPr>
            <a:endParaRPr lang="en-US" dirty="0" smtClean="0"/>
          </a:p>
          <a:p>
            <a:pPr marL="631825" indent="-457200">
              <a:lnSpc>
                <a:spcPct val="90000"/>
              </a:lnSpc>
              <a:spcBef>
                <a:spcPts val="1800"/>
              </a:spcBef>
              <a:buClr>
                <a:schemeClr val="accent1"/>
              </a:buClr>
              <a:defRPr/>
            </a:pPr>
            <a:endParaRPr lang="en-US" sz="2000" dirty="0" smtClean="0"/>
          </a:p>
          <a:p>
            <a:pPr marL="228600" lvl="0" indent="-228600">
              <a:lnSpc>
                <a:spcPct val="90000"/>
              </a:lnSpc>
              <a:spcBef>
                <a:spcPts val="1800"/>
              </a:spcBef>
              <a:buClr>
                <a:schemeClr val="accent1"/>
              </a:buClr>
              <a:defRPr/>
            </a:pPr>
            <a:endParaRPr kumimoji="0" lang="fil-PH" sz="2200" b="0" i="0" u="none" strike="noStrike" kern="1200" cap="none" spc="0" normalizeH="0" baseline="0" noProof="0" dirty="0">
              <a:ln>
                <a:noFill/>
              </a:ln>
              <a:solidFill>
                <a:srgbClr val="FFC000"/>
              </a:solidFill>
              <a:effectLst/>
              <a:uLnTx/>
              <a:uFillTx/>
              <a:latin typeface="+mn-lt"/>
              <a:ea typeface="+mn-ea"/>
              <a:cs typeface="+mn-cs"/>
            </a:endParaRPr>
          </a:p>
        </p:txBody>
      </p:sp>
      <p:sp>
        <p:nvSpPr>
          <p:cNvPr id="8" name="Title 1"/>
          <p:cNvSpPr txBox="1">
            <a:spLocks/>
          </p:cNvSpPr>
          <p:nvPr/>
        </p:nvSpPr>
        <p:spPr>
          <a:xfrm>
            <a:off x="228600" y="-76200"/>
            <a:ext cx="8610600" cy="68580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FFC000"/>
                </a:solidFill>
                <a:effectLst/>
                <a:uLnTx/>
                <a:uFillTx/>
                <a:latin typeface="Candara" pitchFamily="34" charset="0"/>
                <a:ea typeface="Arial Unicode MS"/>
                <a:cs typeface="Arial Unicode MS"/>
              </a:rPr>
              <a:t>Alternative Learning Systems (ALS) </a:t>
            </a:r>
            <a:r>
              <a:rPr kumimoji="0" lang="en-US" sz="2800" b="0" i="1" u="none" strike="noStrike" kern="1200" cap="none" spc="0" normalizeH="0" baseline="0" noProof="0" dirty="0" smtClean="0">
                <a:ln>
                  <a:noFill/>
                </a:ln>
                <a:solidFill>
                  <a:srgbClr val="FFC000"/>
                </a:solidFill>
                <a:effectLst/>
                <a:uLnTx/>
                <a:uFillTx/>
                <a:latin typeface="Candara" pitchFamily="34" charset="0"/>
                <a:ea typeface="Arial Unicode MS"/>
                <a:cs typeface="Arial Unicode MS"/>
              </a:rPr>
              <a:t>cont</a:t>
            </a:r>
            <a:r>
              <a:rPr lang="en-US" sz="2800" i="1" dirty="0" smtClean="0">
                <a:solidFill>
                  <a:srgbClr val="FFC000"/>
                </a:solidFill>
                <a:latin typeface="Candara" pitchFamily="34" charset="0"/>
                <a:ea typeface="Arial Unicode MS"/>
                <a:cs typeface="Arial Unicode MS"/>
              </a:rPr>
              <a:t> </a:t>
            </a:r>
            <a:r>
              <a:rPr kumimoji="0" lang="en-US" sz="2800" b="0" i="1" u="none" strike="noStrike" kern="1200" cap="none" spc="0" normalizeH="0" baseline="0" noProof="0" dirty="0" smtClean="0">
                <a:ln>
                  <a:noFill/>
                </a:ln>
                <a:solidFill>
                  <a:srgbClr val="FFC000"/>
                </a:solidFill>
                <a:effectLst/>
                <a:uLnTx/>
                <a:uFillTx/>
                <a:latin typeface="Candara" pitchFamily="34" charset="0"/>
                <a:ea typeface="Arial Unicode MS"/>
                <a:cs typeface="Arial Unicode MS"/>
              </a:rPr>
              <a:t>. . . </a:t>
            </a:r>
            <a:r>
              <a:rPr kumimoji="0" lang="en-US" sz="2800" b="0" i="0" u="none" strike="noStrike" kern="1200" cap="none" spc="0" normalizeH="0" noProof="0" dirty="0" smtClean="0">
                <a:ln>
                  <a:noFill/>
                </a:ln>
                <a:solidFill>
                  <a:srgbClr val="FFC000"/>
                </a:solidFill>
                <a:effectLst/>
                <a:uLnTx/>
                <a:uFillTx/>
                <a:latin typeface="Candara" pitchFamily="34" charset="0"/>
                <a:ea typeface="Arial Unicode MS"/>
                <a:cs typeface="Arial Unicode MS"/>
              </a:rPr>
              <a:t> </a:t>
            </a:r>
            <a:r>
              <a:rPr kumimoji="0" lang="en-US" sz="2800" b="0" i="0" u="none" strike="noStrike" kern="1200" cap="none" spc="0" normalizeH="0" baseline="0" noProof="0" dirty="0" smtClean="0">
                <a:ln>
                  <a:noFill/>
                </a:ln>
                <a:solidFill>
                  <a:srgbClr val="FFC000"/>
                </a:solidFill>
                <a:effectLst/>
                <a:uLnTx/>
                <a:uFillTx/>
                <a:latin typeface="Candara" pitchFamily="34" charset="0"/>
                <a:ea typeface="Arial Unicode MS"/>
                <a:cs typeface="Arial Unicode MS"/>
              </a:rPr>
              <a:t> </a:t>
            </a:r>
            <a:endParaRPr kumimoji="0" lang="fil-PH" sz="3200" b="0" i="0" u="none" strike="noStrike" kern="1200" cap="none" spc="0" normalizeH="0" baseline="0" noProof="0" dirty="0">
              <a:ln>
                <a:noFill/>
              </a:ln>
              <a:solidFill>
                <a:srgbClr val="FFC000"/>
              </a:solidFill>
              <a:effectLst/>
              <a:uLnTx/>
              <a:uFillTx/>
              <a:latin typeface="+mj-lt"/>
              <a:ea typeface="+mj-ea"/>
              <a:cs typeface="+mj-cs"/>
            </a:endParaRPr>
          </a:p>
        </p:txBody>
      </p:sp>
      <p:graphicFrame>
        <p:nvGraphicFramePr>
          <p:cNvPr id="4" name="Table 3"/>
          <p:cNvGraphicFramePr>
            <a:graphicFrameLocks noGrp="1"/>
          </p:cNvGraphicFramePr>
          <p:nvPr>
            <p:extLst>
              <p:ext uri="{D42A27DB-BD31-4B8C-83A1-F6EECF244321}">
                <p14:modId xmlns:p14="http://schemas.microsoft.com/office/powerpoint/2010/main" val="491601533"/>
              </p:ext>
            </p:extLst>
          </p:nvPr>
        </p:nvGraphicFramePr>
        <p:xfrm>
          <a:off x="457200" y="4800600"/>
          <a:ext cx="8153401" cy="1371600"/>
        </p:xfrm>
        <a:graphic>
          <a:graphicData uri="http://schemas.openxmlformats.org/drawingml/2006/table">
            <a:tbl>
              <a:tblPr firstRow="1" bandRow="1">
                <a:tableStyleId>{5C22544A-7EE6-4342-B048-85BDC9FD1C3A}</a:tableStyleId>
              </a:tblPr>
              <a:tblGrid>
                <a:gridCol w="2779569"/>
                <a:gridCol w="2686916"/>
                <a:gridCol w="2686916"/>
              </a:tblGrid>
              <a:tr h="298369">
                <a:tc gridSpan="3">
                  <a:txBody>
                    <a:bodyPr/>
                    <a:lstStyle/>
                    <a:p>
                      <a:pPr algn="ctr"/>
                      <a:r>
                        <a:rPr lang="fil-PH" sz="2400" dirty="0" smtClean="0">
                          <a:solidFill>
                            <a:schemeClr val="bg2"/>
                          </a:solidFill>
                          <a:latin typeface="Candara" pitchFamily="34" charset="0"/>
                        </a:rPr>
                        <a:t>Budget Allocation</a:t>
                      </a:r>
                      <a:endParaRPr lang="fil-PH" sz="2400" dirty="0">
                        <a:solidFill>
                          <a:schemeClr val="bg2"/>
                        </a:solidFill>
                        <a:latin typeface="Candara" pitchFamily="34" charset="0"/>
                      </a:endParaRPr>
                    </a:p>
                  </a:txBody>
                  <a:tcPr/>
                </a:tc>
                <a:tc hMerge="1">
                  <a:txBody>
                    <a:bodyPr/>
                    <a:lstStyle/>
                    <a:p>
                      <a:pPr algn="ctr"/>
                      <a:endParaRPr lang="fil-PH" sz="2800" dirty="0">
                        <a:solidFill>
                          <a:schemeClr val="bg2"/>
                        </a:solidFill>
                      </a:endParaRPr>
                    </a:p>
                  </a:txBody>
                  <a:tcPr/>
                </a:tc>
                <a:tc hMerge="1">
                  <a:txBody>
                    <a:bodyPr/>
                    <a:lstStyle/>
                    <a:p>
                      <a:pPr algn="ctr"/>
                      <a:endParaRPr lang="fil-PH" sz="2800" dirty="0">
                        <a:solidFill>
                          <a:schemeClr val="bg2"/>
                        </a:solidFill>
                      </a:endParaRPr>
                    </a:p>
                  </a:txBody>
                  <a:tcPr/>
                </a:tc>
              </a:tr>
              <a:tr h="298369">
                <a:tc>
                  <a:txBody>
                    <a:bodyPr/>
                    <a:lstStyle/>
                    <a:p>
                      <a:pPr algn="ctr"/>
                      <a:r>
                        <a:rPr lang="fil-PH" sz="2400" b="1" dirty="0" smtClean="0">
                          <a:solidFill>
                            <a:schemeClr val="bg2"/>
                          </a:solidFill>
                          <a:latin typeface="Candara" pitchFamily="34" charset="0"/>
                        </a:rPr>
                        <a:t>FY</a:t>
                      </a:r>
                      <a:r>
                        <a:rPr lang="fil-PH" sz="2400" b="1" baseline="0" dirty="0" smtClean="0">
                          <a:solidFill>
                            <a:schemeClr val="bg2"/>
                          </a:solidFill>
                          <a:latin typeface="Candara" pitchFamily="34" charset="0"/>
                        </a:rPr>
                        <a:t> 2011</a:t>
                      </a:r>
                      <a:endParaRPr lang="fil-PH" sz="2400" b="1" dirty="0">
                        <a:solidFill>
                          <a:schemeClr val="bg2"/>
                        </a:solidFill>
                        <a:latin typeface="Candara" pitchFamily="34" charset="0"/>
                      </a:endParaRPr>
                    </a:p>
                  </a:txBody>
                  <a:tcPr/>
                </a:tc>
                <a:tc>
                  <a:txBody>
                    <a:bodyPr/>
                    <a:lstStyle/>
                    <a:p>
                      <a:pPr algn="ctr"/>
                      <a:r>
                        <a:rPr lang="fil-PH" sz="2400" b="1" dirty="0" smtClean="0">
                          <a:solidFill>
                            <a:schemeClr val="bg2"/>
                          </a:solidFill>
                          <a:latin typeface="Candara" pitchFamily="34" charset="0"/>
                        </a:rPr>
                        <a:t>FY 2012</a:t>
                      </a:r>
                      <a:endParaRPr lang="fil-PH" sz="2400" b="1" dirty="0">
                        <a:solidFill>
                          <a:schemeClr val="bg2"/>
                        </a:solidFill>
                        <a:latin typeface="Candara" pitchFamily="34" charset="0"/>
                      </a:endParaRPr>
                    </a:p>
                  </a:txBody>
                  <a:tcPr/>
                </a:tc>
                <a:tc>
                  <a:txBody>
                    <a:bodyPr/>
                    <a:lstStyle/>
                    <a:p>
                      <a:pPr algn="ctr"/>
                      <a:r>
                        <a:rPr lang="fil-PH" sz="2400" b="1" dirty="0" smtClean="0">
                          <a:solidFill>
                            <a:schemeClr val="bg2"/>
                          </a:solidFill>
                          <a:latin typeface="Candara" pitchFamily="34" charset="0"/>
                        </a:rPr>
                        <a:t>FY 2013</a:t>
                      </a:r>
                      <a:endParaRPr lang="fil-PH" sz="2400" b="1" dirty="0">
                        <a:solidFill>
                          <a:schemeClr val="bg2"/>
                        </a:solidFill>
                        <a:latin typeface="Candara" pitchFamily="34" charset="0"/>
                      </a:endParaRPr>
                    </a:p>
                  </a:txBody>
                  <a:tcPr/>
                </a:tc>
              </a:tr>
              <a:tr h="409202">
                <a:tc>
                  <a:txBody>
                    <a:bodyPr/>
                    <a:lstStyle/>
                    <a:p>
                      <a:pPr algn="ctr"/>
                      <a:r>
                        <a:rPr lang="en-US" sz="2400" dirty="0" smtClean="0">
                          <a:latin typeface="Candara" pitchFamily="34" charset="0"/>
                        </a:rPr>
                        <a:t>P240,648,000</a:t>
                      </a:r>
                      <a:endParaRPr lang="fil-PH" sz="2400" dirty="0">
                        <a:latin typeface="Candara"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l-PH" sz="2400" dirty="0" smtClean="0">
                          <a:latin typeface="Candara" pitchFamily="34" charset="0"/>
                        </a:rPr>
                        <a:t>P</a:t>
                      </a:r>
                      <a:r>
                        <a:rPr lang="en-US" sz="2400" dirty="0" smtClean="0">
                          <a:latin typeface="Candara" pitchFamily="34" charset="0"/>
                        </a:rPr>
                        <a:t>250,039,000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l-PH" sz="2400" dirty="0" smtClean="0">
                          <a:latin typeface="Candara" pitchFamily="34" charset="0"/>
                        </a:rPr>
                        <a:t>P</a:t>
                      </a:r>
                      <a:r>
                        <a:rPr lang="en-US" sz="2400" dirty="0" smtClean="0">
                          <a:latin typeface="Candara" pitchFamily="34" charset="0"/>
                        </a:rPr>
                        <a:t>262,192,000</a:t>
                      </a:r>
                      <a:endParaRPr lang="fil-PH" sz="2400" dirty="0" smtClean="0">
                        <a:latin typeface="Candara" pitchFamily="34" charset="0"/>
                      </a:endParaRPr>
                    </a:p>
                  </a:txBody>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31775" y="152400"/>
            <a:ext cx="6169025" cy="990600"/>
          </a:xfrm>
        </p:spPr>
        <p:txBody>
          <a:bodyPr/>
          <a:lstStyle/>
          <a:p>
            <a:pPr lvl="0"/>
            <a:r>
              <a:rPr lang="en-US" sz="2800" dirty="0" smtClean="0">
                <a:solidFill>
                  <a:srgbClr val="FFC000"/>
                </a:solidFill>
                <a:latin typeface="Candara" pitchFamily="34" charset="0"/>
                <a:ea typeface="Arial Unicode MS"/>
                <a:cs typeface="Arial Unicode MS"/>
              </a:rPr>
              <a:t>9. Indigenous People (IP) Education</a:t>
            </a:r>
            <a:r>
              <a:rPr lang="fil-PH" sz="2800" dirty="0" smtClean="0">
                <a:solidFill>
                  <a:srgbClr val="FFC000"/>
                </a:solidFill>
                <a:latin typeface="Candara" pitchFamily="34" charset="0"/>
                <a:ea typeface="Calibri"/>
                <a:cs typeface="Times New Roman"/>
              </a:rPr>
              <a:t/>
            </a:r>
            <a:br>
              <a:rPr lang="fil-PH" sz="2800" dirty="0" smtClean="0">
                <a:solidFill>
                  <a:srgbClr val="FFC000"/>
                </a:solidFill>
                <a:latin typeface="Candara" pitchFamily="34" charset="0"/>
                <a:ea typeface="Calibri"/>
                <a:cs typeface="Times New Roman"/>
              </a:rPr>
            </a:br>
            <a:endParaRPr lang="fil-PH" sz="2800" dirty="0">
              <a:solidFill>
                <a:srgbClr val="FFC000"/>
              </a:solidFill>
            </a:endParaRPr>
          </a:p>
        </p:txBody>
      </p:sp>
      <p:sp>
        <p:nvSpPr>
          <p:cNvPr id="3" name="Content Placeholder 2"/>
          <p:cNvSpPr>
            <a:spLocks noGrp="1"/>
          </p:cNvSpPr>
          <p:nvPr>
            <p:ph type="subTitle" idx="4294967295"/>
          </p:nvPr>
        </p:nvSpPr>
        <p:spPr>
          <a:xfrm>
            <a:off x="457200" y="685800"/>
            <a:ext cx="8458200" cy="3352800"/>
          </a:xfrm>
        </p:spPr>
        <p:txBody>
          <a:bodyPr>
            <a:noAutofit/>
          </a:bodyPr>
          <a:lstStyle/>
          <a:p>
            <a:r>
              <a:rPr lang="en-US" sz="2400" dirty="0" smtClean="0"/>
              <a:t>This program is the </a:t>
            </a:r>
            <a:r>
              <a:rPr lang="en-US" sz="2400" dirty="0" err="1" smtClean="0"/>
              <a:t>DepEd</a:t>
            </a:r>
            <a:r>
              <a:rPr lang="en-US" sz="2400" dirty="0" smtClean="0"/>
              <a:t> response to the desire of IP communities for an education that is responsive to their context, respects their identities, and promotes the value of their traditional knowledge, skills, and other aspects of their cultural heritage. Specifically, it aims to improve the appropriateness and responsiveness of the IP curriculum, capacity building for teachers, managers, and personnel and development of culturally appropriate learning resources in public schools with IP enrollees as well as to address the learning needs of those IP learners who are outside the formal education system.</a:t>
            </a:r>
            <a:endParaRPr lang="fil-PH" sz="2400" dirty="0">
              <a:solidFill>
                <a:srgbClr val="FF0000"/>
              </a:solidFill>
            </a:endParaRPr>
          </a:p>
        </p:txBody>
      </p:sp>
      <p:sp>
        <p:nvSpPr>
          <p:cNvPr id="4" name="Content Placeholder 2"/>
          <p:cNvSpPr txBox="1">
            <a:spLocks/>
          </p:cNvSpPr>
          <p:nvPr/>
        </p:nvSpPr>
        <p:spPr>
          <a:xfrm>
            <a:off x="457200" y="4495800"/>
            <a:ext cx="3276600" cy="914400"/>
          </a:xfrm>
          <a:prstGeom prst="rect">
            <a:avLst/>
          </a:prstGeom>
        </p:spPr>
        <p:txBody>
          <a:bodyPr vert="horz" lIns="91440" tIns="45720" rIns="91440" bIns="45720" rtlCol="0">
            <a:noAutofit/>
          </a:bodyPr>
          <a:lstStyle/>
          <a:p>
            <a:pPr marL="228600" marR="0" lvl="0" indent="-228600" algn="l" defTabSz="914400" rtl="0" eaLnBrk="1" fontAlgn="auto" latinLnBrk="0" hangingPunct="1">
              <a:lnSpc>
                <a:spcPct val="90000"/>
              </a:lnSpc>
              <a:spcBef>
                <a:spcPts val="1800"/>
              </a:spcBef>
              <a:spcAft>
                <a:spcPts val="0"/>
              </a:spcAft>
              <a:buClr>
                <a:schemeClr val="accent1"/>
              </a:buClr>
              <a:buSzTx/>
              <a:buFont typeface="Arial" pitchFamily="34" charset="0"/>
              <a:buChar char="•"/>
              <a:tabLst/>
              <a:defRPr/>
            </a:pPr>
            <a:r>
              <a:rPr lang="en-US" sz="2400" dirty="0" smtClean="0"/>
              <a:t>15 Regions </a:t>
            </a:r>
          </a:p>
          <a:p>
            <a:pPr marL="228600" marR="0" lvl="0" indent="-228600" algn="l" defTabSz="914400" rtl="0" eaLnBrk="1" fontAlgn="auto" latinLnBrk="0" hangingPunct="1">
              <a:lnSpc>
                <a:spcPct val="90000"/>
              </a:lnSpc>
              <a:spcBef>
                <a:spcPts val="1800"/>
              </a:spcBef>
              <a:spcAft>
                <a:spcPts val="0"/>
              </a:spcAft>
              <a:buClr>
                <a:schemeClr val="accent1"/>
              </a:buClr>
              <a:buSzTx/>
              <a:buFont typeface="Arial" pitchFamily="34" charset="0"/>
              <a:buChar char="•"/>
              <a:tabLst/>
              <a:defRPr/>
            </a:pPr>
            <a:r>
              <a:rPr lang="en-US" sz="2400" dirty="0" smtClean="0"/>
              <a:t>100 Divisions </a:t>
            </a:r>
            <a:endParaRPr kumimoji="0" lang="fil-PH"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itle 1"/>
          <p:cNvSpPr txBox="1">
            <a:spLocks/>
          </p:cNvSpPr>
          <p:nvPr/>
        </p:nvSpPr>
        <p:spPr>
          <a:xfrm>
            <a:off x="228600" y="4114800"/>
            <a:ext cx="7772400" cy="685800"/>
          </a:xfrm>
          <a:prstGeom prst="rect">
            <a:avLst/>
          </a:prstGeom>
        </p:spPr>
        <p:txBody>
          <a:bodyPr vert="horz" lIns="91440" tIns="45720" rIns="91440" bIns="45720" rtlCol="0" anchor="b">
            <a:normAutofit fontScale="92500" lnSpcReduction="200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000" b="0" i="0" u="none" strike="noStrike" kern="1200" cap="none" spc="0" normalizeH="0" baseline="0" noProof="0" dirty="0" smtClean="0">
                <a:ln>
                  <a:noFill/>
                </a:ln>
                <a:solidFill>
                  <a:srgbClr val="FFC000"/>
                </a:solidFill>
                <a:effectLst/>
                <a:uLnTx/>
                <a:uFillTx/>
                <a:latin typeface="Candara" pitchFamily="34" charset="0"/>
                <a:ea typeface="Arial Unicode MS"/>
                <a:cs typeface="Arial Unicode MS"/>
              </a:rPr>
              <a:t>Program Coverage</a:t>
            </a:r>
            <a:r>
              <a:rPr kumimoji="0" lang="fil-PH" sz="2800" b="0" i="0" u="none" strike="noStrike" kern="1200" cap="none" spc="0" normalizeH="0" baseline="0" noProof="0" dirty="0" smtClean="0">
                <a:ln>
                  <a:noFill/>
                </a:ln>
                <a:solidFill>
                  <a:srgbClr val="FFC000"/>
                </a:solidFill>
                <a:effectLst/>
                <a:uLnTx/>
                <a:uFillTx/>
                <a:latin typeface="Candara" pitchFamily="34" charset="0"/>
                <a:ea typeface="Calibri"/>
                <a:cs typeface="Times New Roman"/>
              </a:rPr>
              <a:t/>
            </a:r>
            <a:br>
              <a:rPr kumimoji="0" lang="fil-PH" sz="2800" b="0" i="0" u="none" strike="noStrike" kern="1200" cap="none" spc="0" normalizeH="0" baseline="0" noProof="0" dirty="0" smtClean="0">
                <a:ln>
                  <a:noFill/>
                </a:ln>
                <a:solidFill>
                  <a:srgbClr val="FFC000"/>
                </a:solidFill>
                <a:effectLst/>
                <a:uLnTx/>
                <a:uFillTx/>
                <a:latin typeface="Candara" pitchFamily="34" charset="0"/>
                <a:ea typeface="Calibri"/>
                <a:cs typeface="Times New Roman"/>
              </a:rPr>
            </a:br>
            <a:r>
              <a:rPr kumimoji="0" lang="fil-PH" sz="2800" b="0" i="0" u="none" strike="noStrike" kern="1200" cap="none" spc="0" normalizeH="0" baseline="0" noProof="0" dirty="0" smtClean="0">
                <a:ln>
                  <a:noFill/>
                </a:ln>
                <a:solidFill>
                  <a:schemeClr val="accent1"/>
                </a:solidFill>
                <a:effectLst/>
                <a:uLnTx/>
                <a:uFillTx/>
                <a:latin typeface="Candara" pitchFamily="34" charset="0"/>
                <a:ea typeface="Calibri"/>
                <a:cs typeface="Times New Roman"/>
              </a:rPr>
              <a:t>	</a:t>
            </a:r>
            <a:endParaRPr kumimoji="0" lang="fil-PH" sz="2800" b="0" i="0" u="none" strike="noStrike" kern="1200" cap="none" spc="0" normalizeH="0" baseline="0" noProof="0" dirty="0">
              <a:ln>
                <a:noFill/>
              </a:ln>
              <a:solidFill>
                <a:schemeClr val="accent1"/>
              </a:solidFill>
              <a:effectLst/>
              <a:uLnTx/>
              <a:uFillTx/>
              <a:latin typeface="+mj-lt"/>
              <a:ea typeface="+mj-ea"/>
              <a:cs typeface="+mj-cs"/>
            </a:endParaRPr>
          </a:p>
        </p:txBody>
      </p:sp>
      <p:graphicFrame>
        <p:nvGraphicFramePr>
          <p:cNvPr id="10" name="Table 9"/>
          <p:cNvGraphicFramePr>
            <a:graphicFrameLocks noGrp="1"/>
          </p:cNvGraphicFramePr>
          <p:nvPr>
            <p:extLst>
              <p:ext uri="{D42A27DB-BD31-4B8C-83A1-F6EECF244321}">
                <p14:modId xmlns:p14="http://schemas.microsoft.com/office/powerpoint/2010/main" val="491601533"/>
              </p:ext>
            </p:extLst>
          </p:nvPr>
        </p:nvGraphicFramePr>
        <p:xfrm>
          <a:off x="381000" y="5486400"/>
          <a:ext cx="8153401" cy="1164771"/>
        </p:xfrm>
        <a:graphic>
          <a:graphicData uri="http://schemas.openxmlformats.org/drawingml/2006/table">
            <a:tbl>
              <a:tblPr firstRow="1" bandRow="1">
                <a:tableStyleId>{5C22544A-7EE6-4342-B048-85BDC9FD1C3A}</a:tableStyleId>
              </a:tblPr>
              <a:tblGrid>
                <a:gridCol w="3962400"/>
                <a:gridCol w="4191001"/>
              </a:tblGrid>
              <a:tr h="298369">
                <a:tc gridSpan="2">
                  <a:txBody>
                    <a:bodyPr/>
                    <a:lstStyle/>
                    <a:p>
                      <a:pPr algn="ctr"/>
                      <a:r>
                        <a:rPr lang="fil-PH" sz="2400" dirty="0" smtClean="0">
                          <a:solidFill>
                            <a:schemeClr val="bg2"/>
                          </a:solidFill>
                          <a:latin typeface="Candara" pitchFamily="34" charset="0"/>
                        </a:rPr>
                        <a:t>Budget Allocation for</a:t>
                      </a:r>
                      <a:r>
                        <a:rPr lang="fil-PH" sz="2400" baseline="0" dirty="0" smtClean="0">
                          <a:solidFill>
                            <a:schemeClr val="bg2"/>
                          </a:solidFill>
                          <a:latin typeface="Candara" pitchFamily="34" charset="0"/>
                        </a:rPr>
                        <a:t> the Year 1 Implementation</a:t>
                      </a:r>
                      <a:endParaRPr lang="fil-PH" sz="2400" dirty="0">
                        <a:solidFill>
                          <a:schemeClr val="bg2"/>
                        </a:solidFill>
                        <a:latin typeface="Candara" pitchFamily="34" charset="0"/>
                      </a:endParaRPr>
                    </a:p>
                  </a:txBody>
                  <a:tcPr/>
                </a:tc>
                <a:tc hMerge="1">
                  <a:txBody>
                    <a:bodyPr/>
                    <a:lstStyle/>
                    <a:p>
                      <a:pPr algn="ctr"/>
                      <a:endParaRPr lang="fil-PH" sz="2800" dirty="0">
                        <a:solidFill>
                          <a:schemeClr val="bg2"/>
                        </a:solidFill>
                      </a:endParaRPr>
                    </a:p>
                  </a:txBody>
                  <a:tcPr/>
                </a:tc>
              </a:tr>
              <a:tr h="707571">
                <a:tc>
                  <a:txBody>
                    <a:bodyPr/>
                    <a:lstStyle/>
                    <a:p>
                      <a:pPr algn="ctr"/>
                      <a:r>
                        <a:rPr lang="fil-PH" sz="2400" b="1" dirty="0" smtClean="0">
                          <a:solidFill>
                            <a:schemeClr val="bg2"/>
                          </a:solidFill>
                          <a:latin typeface="Candara" pitchFamily="34" charset="0"/>
                        </a:rPr>
                        <a:t>FY 2013</a:t>
                      </a:r>
                      <a:endParaRPr lang="fil-PH" sz="2400" dirty="0">
                        <a:latin typeface="Candara" pitchFamily="34" charset="0"/>
                      </a:endParaRPr>
                    </a:p>
                  </a:txBody>
                  <a:tcPr/>
                </a:tc>
                <a:tc>
                  <a:txBody>
                    <a:bodyPr/>
                    <a:lstStyle/>
                    <a:p>
                      <a:pPr marL="228600" lvl="0" indent="-228600" algn="ctr">
                        <a:lnSpc>
                          <a:spcPct val="90000"/>
                        </a:lnSpc>
                        <a:spcBef>
                          <a:spcPts val="1800"/>
                        </a:spcBef>
                        <a:buClr>
                          <a:schemeClr val="accent1"/>
                        </a:buClr>
                        <a:buFont typeface="Arial" pitchFamily="34" charset="0"/>
                        <a:buNone/>
                      </a:pPr>
                      <a:r>
                        <a:rPr lang="en-US" sz="2400" dirty="0" smtClean="0"/>
                        <a:t>100,000,000</a:t>
                      </a:r>
                      <a:endParaRPr kumimoji="0" lang="fil-PH" sz="2400" b="0" i="0" u="none" strike="noStrike" kern="1200" cap="none" spc="0" normalizeH="0" baseline="0" noProof="0" dirty="0">
                        <a:ln>
                          <a:noFill/>
                        </a:ln>
                        <a:solidFill>
                          <a:schemeClr val="tx1"/>
                        </a:solidFill>
                        <a:effectLst/>
                        <a:uLnTx/>
                        <a:uFillTx/>
                        <a:latin typeface="+mn-lt"/>
                        <a:ea typeface="+mn-ea"/>
                        <a:cs typeface="+mn-cs"/>
                      </a:endParaRPr>
                    </a:p>
                  </a:txBody>
                  <a:tcPr/>
                </a:tc>
              </a:tr>
            </a:tbl>
          </a:graphicData>
        </a:graphic>
      </p:graphicFrame>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8600" y="228600"/>
            <a:ext cx="9144000" cy="906463"/>
          </a:xfrm>
        </p:spPr>
        <p:txBody>
          <a:bodyPr/>
          <a:lstStyle/>
          <a:p>
            <a:pPr lvl="0"/>
            <a:r>
              <a:rPr lang="en-US" sz="2800" dirty="0" smtClean="0">
                <a:solidFill>
                  <a:srgbClr val="FFC000"/>
                </a:solidFill>
                <a:latin typeface="Candara" pitchFamily="34" charset="0"/>
                <a:ea typeface="Arial Unicode MS"/>
                <a:cs typeface="Arial Unicode MS"/>
              </a:rPr>
              <a:t>10. Basic Education </a:t>
            </a:r>
            <a:r>
              <a:rPr lang="en-US" sz="2800" dirty="0" err="1" smtClean="0">
                <a:solidFill>
                  <a:srgbClr val="FFC000"/>
                </a:solidFill>
                <a:latin typeface="Candara" pitchFamily="34" charset="0"/>
                <a:ea typeface="Arial Unicode MS"/>
                <a:cs typeface="Arial Unicode MS"/>
              </a:rPr>
              <a:t>Madrasah</a:t>
            </a:r>
            <a:r>
              <a:rPr lang="fil-PH" sz="2800" dirty="0" smtClean="0">
                <a:latin typeface="Candara" pitchFamily="34" charset="0"/>
                <a:ea typeface="Calibri"/>
                <a:cs typeface="Times New Roman"/>
              </a:rPr>
              <a:t/>
            </a:r>
            <a:br>
              <a:rPr lang="fil-PH" sz="2800" dirty="0" smtClean="0">
                <a:latin typeface="Candara" pitchFamily="34" charset="0"/>
                <a:ea typeface="Calibri"/>
                <a:cs typeface="Times New Roman"/>
              </a:rPr>
            </a:br>
            <a:endParaRPr lang="fil-PH" sz="2800" dirty="0"/>
          </a:p>
        </p:txBody>
      </p:sp>
      <p:sp>
        <p:nvSpPr>
          <p:cNvPr id="3" name="Content Placeholder 2"/>
          <p:cNvSpPr>
            <a:spLocks noGrp="1"/>
          </p:cNvSpPr>
          <p:nvPr>
            <p:ph type="subTitle" idx="4294967295"/>
          </p:nvPr>
        </p:nvSpPr>
        <p:spPr>
          <a:xfrm>
            <a:off x="457200" y="838200"/>
            <a:ext cx="8458200" cy="2133600"/>
          </a:xfrm>
        </p:spPr>
        <p:txBody>
          <a:bodyPr>
            <a:noAutofit/>
          </a:bodyPr>
          <a:lstStyle/>
          <a:p>
            <a:r>
              <a:rPr lang="en-US" sz="2400" dirty="0" smtClean="0">
                <a:latin typeface="Candara" pitchFamily="34" charset="0"/>
              </a:rPr>
              <a:t>The program was created to provide quality education to Muslim learners in the public schools and private </a:t>
            </a:r>
            <a:r>
              <a:rPr lang="en-US" sz="2400" dirty="0" err="1" smtClean="0">
                <a:latin typeface="Candara" pitchFamily="34" charset="0"/>
              </a:rPr>
              <a:t>Madaris</a:t>
            </a:r>
            <a:r>
              <a:rPr lang="en-US" sz="2400" dirty="0" smtClean="0">
                <a:latin typeface="Candara" pitchFamily="34" charset="0"/>
              </a:rPr>
              <a:t> and to Muslim out of school youths and adults. This  is to ensure that all Muslim school children and OSYs have access to an Islamic-friendly educational curriculum and quality basic education.</a:t>
            </a:r>
            <a:endParaRPr lang="fil-PH" sz="2400" dirty="0">
              <a:latin typeface="Candara" pitchFamily="34" charset="0"/>
            </a:endParaRPr>
          </a:p>
        </p:txBody>
      </p:sp>
      <p:sp>
        <p:nvSpPr>
          <p:cNvPr id="4" name="Title 1"/>
          <p:cNvSpPr txBox="1">
            <a:spLocks/>
          </p:cNvSpPr>
          <p:nvPr/>
        </p:nvSpPr>
        <p:spPr>
          <a:xfrm>
            <a:off x="0" y="3276600"/>
            <a:ext cx="9144000" cy="1135063"/>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l-PH" sz="2800" b="0" i="0" u="none" strike="noStrike" kern="1200" cap="none" spc="0" normalizeH="0" baseline="0" noProof="0" dirty="0" smtClean="0">
                <a:ln>
                  <a:noFill/>
                </a:ln>
                <a:solidFill>
                  <a:schemeClr val="accent1"/>
                </a:solidFill>
                <a:effectLst/>
                <a:uLnTx/>
                <a:uFillTx/>
                <a:latin typeface="Candara" pitchFamily="34" charset="0"/>
                <a:ea typeface="Calibri"/>
                <a:cs typeface="Times New Roman"/>
              </a:rPr>
              <a:t/>
            </a:r>
            <a:br>
              <a:rPr kumimoji="0" lang="fil-PH" sz="2800" b="0" i="0" u="none" strike="noStrike" kern="1200" cap="none" spc="0" normalizeH="0" baseline="0" noProof="0" dirty="0" smtClean="0">
                <a:ln>
                  <a:noFill/>
                </a:ln>
                <a:solidFill>
                  <a:schemeClr val="accent1"/>
                </a:solidFill>
                <a:effectLst/>
                <a:uLnTx/>
                <a:uFillTx/>
                <a:latin typeface="Candara" pitchFamily="34" charset="0"/>
                <a:ea typeface="Calibri"/>
                <a:cs typeface="Times New Roman"/>
              </a:rPr>
            </a:br>
            <a:endParaRPr kumimoji="0" lang="fil-PH" sz="2800" b="0" i="0" u="none" strike="noStrike" kern="1200" cap="none" spc="0" normalizeH="0" baseline="0" noProof="0" dirty="0">
              <a:ln>
                <a:noFill/>
              </a:ln>
              <a:solidFill>
                <a:schemeClr val="accent1"/>
              </a:solidFill>
              <a:effectLst/>
              <a:uLnTx/>
              <a:uFillTx/>
              <a:latin typeface="+mj-lt"/>
              <a:ea typeface="+mj-ea"/>
              <a:cs typeface="+mj-cs"/>
            </a:endParaRPr>
          </a:p>
        </p:txBody>
      </p:sp>
      <p:sp>
        <p:nvSpPr>
          <p:cNvPr id="5" name="Title 1"/>
          <p:cNvSpPr txBox="1">
            <a:spLocks/>
          </p:cNvSpPr>
          <p:nvPr/>
        </p:nvSpPr>
        <p:spPr>
          <a:xfrm>
            <a:off x="228600" y="3124200"/>
            <a:ext cx="9144000" cy="685800"/>
          </a:xfrm>
          <a:prstGeom prst="rect">
            <a:avLst/>
          </a:prstGeom>
        </p:spPr>
        <p:txBody>
          <a:bodyPr vert="horz" lIns="91440" tIns="45720" rIns="91440" bIns="45720" rtlCol="0" anchor="b">
            <a:normAutofit fontScale="85000" lnSpcReduction="200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300" b="0" i="0" u="none" strike="noStrike" kern="1200" cap="none" spc="0" normalizeH="0" baseline="0" noProof="0" dirty="0" smtClean="0">
                <a:ln>
                  <a:noFill/>
                </a:ln>
                <a:solidFill>
                  <a:srgbClr val="FFC000"/>
                </a:solidFill>
                <a:effectLst/>
                <a:uLnTx/>
                <a:uFillTx/>
                <a:latin typeface="Candara" pitchFamily="34" charset="0"/>
                <a:ea typeface="Arial Unicode MS"/>
                <a:cs typeface="Arial Unicode MS"/>
              </a:rPr>
              <a:t>Program Coverage </a:t>
            </a:r>
            <a:r>
              <a:rPr kumimoji="0" lang="en-US" sz="3000" b="0" i="0" u="none" strike="noStrike" kern="1200" cap="none" spc="0" normalizeH="0" baseline="0" noProof="0" dirty="0" smtClean="0">
                <a:ln>
                  <a:noFill/>
                </a:ln>
                <a:solidFill>
                  <a:srgbClr val="FFC000"/>
                </a:solidFill>
                <a:effectLst/>
                <a:uLnTx/>
                <a:uFillTx/>
                <a:latin typeface="Candara" pitchFamily="34" charset="0"/>
                <a:ea typeface="Arial Unicode MS"/>
                <a:cs typeface="Arial Unicode MS"/>
              </a:rPr>
              <a:t>: </a:t>
            </a:r>
            <a:r>
              <a:rPr kumimoji="0" lang="en-US" sz="2800" b="0" i="0" u="none" strike="noStrike" kern="1200" cap="none" spc="0" normalizeH="0" baseline="0" noProof="0" dirty="0" smtClean="0">
                <a:ln>
                  <a:noFill/>
                </a:ln>
                <a:effectLst/>
                <a:uLnTx/>
                <a:uFillTx/>
                <a:latin typeface="Candara" pitchFamily="34" charset="0"/>
                <a:ea typeface="Arial Unicode MS"/>
                <a:cs typeface="Arial Unicode MS"/>
              </a:rPr>
              <a:t>17 Regions, 137 Divisions, and 139 Schools</a:t>
            </a:r>
            <a:r>
              <a:rPr kumimoji="0" lang="fil-PH" sz="2800" b="0" i="0" u="none" strike="noStrike" kern="1200" cap="none" spc="0" normalizeH="0" baseline="0" noProof="0" dirty="0" smtClean="0">
                <a:ln>
                  <a:noFill/>
                </a:ln>
                <a:solidFill>
                  <a:srgbClr val="FFC000"/>
                </a:solidFill>
                <a:effectLst/>
                <a:uLnTx/>
                <a:uFillTx/>
                <a:latin typeface="Candara" pitchFamily="34" charset="0"/>
                <a:ea typeface="Calibri"/>
                <a:cs typeface="Times New Roman"/>
              </a:rPr>
              <a:t/>
            </a:r>
            <a:br>
              <a:rPr kumimoji="0" lang="fil-PH" sz="2800" b="0" i="0" u="none" strike="noStrike" kern="1200" cap="none" spc="0" normalizeH="0" baseline="0" noProof="0" dirty="0" smtClean="0">
                <a:ln>
                  <a:noFill/>
                </a:ln>
                <a:solidFill>
                  <a:srgbClr val="FFC000"/>
                </a:solidFill>
                <a:effectLst/>
                <a:uLnTx/>
                <a:uFillTx/>
                <a:latin typeface="Candara" pitchFamily="34" charset="0"/>
                <a:ea typeface="Calibri"/>
                <a:cs typeface="Times New Roman"/>
              </a:rPr>
            </a:br>
            <a:r>
              <a:rPr kumimoji="0" lang="fil-PH" sz="2800" b="0" i="0" u="none" strike="noStrike" kern="1200" cap="none" spc="0" normalizeH="0" baseline="0" noProof="0" dirty="0" smtClean="0">
                <a:ln>
                  <a:noFill/>
                </a:ln>
                <a:solidFill>
                  <a:schemeClr val="accent1"/>
                </a:solidFill>
                <a:effectLst/>
                <a:uLnTx/>
                <a:uFillTx/>
                <a:latin typeface="Candara" pitchFamily="34" charset="0"/>
                <a:ea typeface="Calibri"/>
                <a:cs typeface="Times New Roman"/>
              </a:rPr>
              <a:t>	</a:t>
            </a:r>
            <a:endParaRPr kumimoji="0" lang="fil-PH" sz="2800" b="0" i="0" u="none" strike="noStrike" kern="1200" cap="none" spc="0" normalizeH="0" baseline="0" noProof="0" dirty="0">
              <a:ln>
                <a:noFill/>
              </a:ln>
              <a:solidFill>
                <a:schemeClr val="accent1"/>
              </a:solidFill>
              <a:effectLst/>
              <a:uLnTx/>
              <a:uFillTx/>
              <a:latin typeface="+mj-lt"/>
              <a:ea typeface="+mj-ea"/>
              <a:cs typeface="+mj-cs"/>
            </a:endParaRPr>
          </a:p>
        </p:txBody>
      </p:sp>
      <p:graphicFrame>
        <p:nvGraphicFramePr>
          <p:cNvPr id="12" name="Table 11"/>
          <p:cNvGraphicFramePr>
            <a:graphicFrameLocks noGrp="1"/>
          </p:cNvGraphicFramePr>
          <p:nvPr>
            <p:extLst>
              <p:ext uri="{D42A27DB-BD31-4B8C-83A1-F6EECF244321}">
                <p14:modId xmlns:p14="http://schemas.microsoft.com/office/powerpoint/2010/main" val="491601533"/>
              </p:ext>
            </p:extLst>
          </p:nvPr>
        </p:nvGraphicFramePr>
        <p:xfrm>
          <a:off x="533399" y="3962400"/>
          <a:ext cx="8153401" cy="1371600"/>
        </p:xfrm>
        <a:graphic>
          <a:graphicData uri="http://schemas.openxmlformats.org/drawingml/2006/table">
            <a:tbl>
              <a:tblPr firstRow="1" bandRow="1">
                <a:tableStyleId>{5C22544A-7EE6-4342-B048-85BDC9FD1C3A}</a:tableStyleId>
              </a:tblPr>
              <a:tblGrid>
                <a:gridCol w="2779569"/>
                <a:gridCol w="2686916"/>
                <a:gridCol w="2686916"/>
              </a:tblGrid>
              <a:tr h="298369">
                <a:tc gridSpan="3">
                  <a:txBody>
                    <a:bodyPr/>
                    <a:lstStyle/>
                    <a:p>
                      <a:pPr algn="ctr"/>
                      <a:r>
                        <a:rPr lang="fil-PH" sz="2400" dirty="0" smtClean="0">
                          <a:solidFill>
                            <a:schemeClr val="bg2"/>
                          </a:solidFill>
                          <a:latin typeface="Candara" pitchFamily="34" charset="0"/>
                        </a:rPr>
                        <a:t>Budget Allocation</a:t>
                      </a:r>
                      <a:endParaRPr lang="fil-PH" sz="2400" dirty="0">
                        <a:solidFill>
                          <a:schemeClr val="bg2"/>
                        </a:solidFill>
                        <a:latin typeface="Candara" pitchFamily="34" charset="0"/>
                      </a:endParaRPr>
                    </a:p>
                  </a:txBody>
                  <a:tcPr/>
                </a:tc>
                <a:tc hMerge="1">
                  <a:txBody>
                    <a:bodyPr/>
                    <a:lstStyle/>
                    <a:p>
                      <a:pPr algn="ctr"/>
                      <a:endParaRPr lang="fil-PH" sz="2800" dirty="0">
                        <a:solidFill>
                          <a:schemeClr val="bg2"/>
                        </a:solidFill>
                      </a:endParaRPr>
                    </a:p>
                  </a:txBody>
                  <a:tcPr/>
                </a:tc>
                <a:tc hMerge="1">
                  <a:txBody>
                    <a:bodyPr/>
                    <a:lstStyle/>
                    <a:p>
                      <a:pPr algn="ctr"/>
                      <a:endParaRPr lang="fil-PH" sz="2800" dirty="0">
                        <a:solidFill>
                          <a:schemeClr val="bg2"/>
                        </a:solidFill>
                      </a:endParaRPr>
                    </a:p>
                  </a:txBody>
                  <a:tcPr/>
                </a:tc>
              </a:tr>
              <a:tr h="298369">
                <a:tc>
                  <a:txBody>
                    <a:bodyPr/>
                    <a:lstStyle/>
                    <a:p>
                      <a:pPr algn="ctr"/>
                      <a:r>
                        <a:rPr lang="fil-PH" sz="2400" b="1" dirty="0" smtClean="0">
                          <a:solidFill>
                            <a:schemeClr val="bg2"/>
                          </a:solidFill>
                          <a:latin typeface="Candara" pitchFamily="34" charset="0"/>
                        </a:rPr>
                        <a:t>FY</a:t>
                      </a:r>
                      <a:r>
                        <a:rPr lang="fil-PH" sz="2400" b="1" baseline="0" dirty="0" smtClean="0">
                          <a:solidFill>
                            <a:schemeClr val="bg2"/>
                          </a:solidFill>
                          <a:latin typeface="Candara" pitchFamily="34" charset="0"/>
                        </a:rPr>
                        <a:t> 2011</a:t>
                      </a:r>
                      <a:endParaRPr lang="fil-PH" sz="2400" b="1" dirty="0">
                        <a:solidFill>
                          <a:schemeClr val="bg2"/>
                        </a:solidFill>
                        <a:latin typeface="Candara" pitchFamily="34" charset="0"/>
                      </a:endParaRPr>
                    </a:p>
                  </a:txBody>
                  <a:tcPr/>
                </a:tc>
                <a:tc>
                  <a:txBody>
                    <a:bodyPr/>
                    <a:lstStyle/>
                    <a:p>
                      <a:pPr algn="ctr"/>
                      <a:r>
                        <a:rPr lang="fil-PH" sz="2400" b="1" dirty="0" smtClean="0">
                          <a:solidFill>
                            <a:schemeClr val="bg2"/>
                          </a:solidFill>
                          <a:latin typeface="Candara" pitchFamily="34" charset="0"/>
                        </a:rPr>
                        <a:t>FY 2012</a:t>
                      </a:r>
                      <a:endParaRPr lang="fil-PH" sz="2400" b="1" dirty="0">
                        <a:solidFill>
                          <a:schemeClr val="bg2"/>
                        </a:solidFill>
                        <a:latin typeface="Candara" pitchFamily="34" charset="0"/>
                      </a:endParaRPr>
                    </a:p>
                  </a:txBody>
                  <a:tcPr/>
                </a:tc>
                <a:tc>
                  <a:txBody>
                    <a:bodyPr/>
                    <a:lstStyle/>
                    <a:p>
                      <a:pPr algn="ctr"/>
                      <a:r>
                        <a:rPr lang="fil-PH" sz="2400" b="1" dirty="0" smtClean="0">
                          <a:solidFill>
                            <a:schemeClr val="bg2"/>
                          </a:solidFill>
                          <a:latin typeface="Candara" pitchFamily="34" charset="0"/>
                        </a:rPr>
                        <a:t>FY 2013</a:t>
                      </a:r>
                      <a:endParaRPr lang="fil-PH" sz="2400" b="1" dirty="0">
                        <a:solidFill>
                          <a:schemeClr val="bg2"/>
                        </a:solidFill>
                        <a:latin typeface="Candara" pitchFamily="34" charset="0"/>
                      </a:endParaRPr>
                    </a:p>
                  </a:txBody>
                  <a:tcPr/>
                </a:tc>
              </a:tr>
              <a:tr h="409202">
                <a:tc>
                  <a:txBody>
                    <a:bodyPr/>
                    <a:lstStyle/>
                    <a:p>
                      <a:pPr algn="ctr"/>
                      <a:r>
                        <a:rPr lang="en-US" sz="2400" dirty="0" smtClean="0">
                          <a:latin typeface="Candara" pitchFamily="34" charset="0"/>
                        </a:rPr>
                        <a:t>P300,000,000</a:t>
                      </a:r>
                      <a:endParaRPr lang="fil-PH" sz="2400" dirty="0">
                        <a:latin typeface="Candara"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l-PH" sz="2400" dirty="0" smtClean="0">
                          <a:latin typeface="Candara" pitchFamily="34" charset="0"/>
                        </a:rPr>
                        <a:t>P</a:t>
                      </a:r>
                      <a:r>
                        <a:rPr lang="en-US" sz="2400" dirty="0" smtClean="0">
                          <a:latin typeface="Candara" pitchFamily="34" charset="0"/>
                        </a:rPr>
                        <a:t>300,000,000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l-PH" sz="2400" dirty="0" smtClean="0">
                          <a:latin typeface="Candara" pitchFamily="34" charset="0"/>
                        </a:rPr>
                        <a:t>P</a:t>
                      </a:r>
                      <a:r>
                        <a:rPr lang="en-US" sz="2400" dirty="0" smtClean="0">
                          <a:latin typeface="Candara" pitchFamily="34" charset="0"/>
                        </a:rPr>
                        <a:t>534,747,000</a:t>
                      </a:r>
                      <a:endParaRPr lang="fil-PH" sz="2400" dirty="0" smtClean="0">
                        <a:latin typeface="Candara" pitchFamily="34" charset="0"/>
                      </a:endParaRPr>
                    </a:p>
                  </a:txBody>
                  <a:tcPr/>
                </a:tc>
              </a:tr>
            </a:tbl>
          </a:graphicData>
        </a:graphic>
      </p:graphicFrame>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8600" y="-152400"/>
            <a:ext cx="8534400" cy="1439863"/>
          </a:xfrm>
        </p:spPr>
        <p:txBody>
          <a:bodyPr/>
          <a:lstStyle/>
          <a:p>
            <a:pPr lvl="0"/>
            <a:r>
              <a:rPr lang="en-US" sz="2800" dirty="0" smtClean="0">
                <a:solidFill>
                  <a:srgbClr val="FFC000"/>
                </a:solidFill>
                <a:latin typeface="Candara" pitchFamily="34" charset="0"/>
                <a:ea typeface="Arial Unicode MS"/>
                <a:cs typeface="Arial Unicode MS"/>
              </a:rPr>
              <a:t>11. Implementation of the Redesigned Technical-Vocational High School Program (STVEP)</a:t>
            </a:r>
            <a:r>
              <a:rPr lang="fil-PH" sz="2800" dirty="0" smtClean="0">
                <a:latin typeface="Candara" pitchFamily="34" charset="0"/>
                <a:ea typeface="Calibri"/>
                <a:cs typeface="Times New Roman"/>
              </a:rPr>
              <a:t/>
            </a:r>
            <a:br>
              <a:rPr lang="fil-PH" sz="2800" dirty="0" smtClean="0">
                <a:latin typeface="Candara" pitchFamily="34" charset="0"/>
                <a:ea typeface="Calibri"/>
                <a:cs typeface="Times New Roman"/>
              </a:rPr>
            </a:br>
            <a:endParaRPr lang="fil-PH" sz="2800" dirty="0"/>
          </a:p>
        </p:txBody>
      </p:sp>
      <p:sp>
        <p:nvSpPr>
          <p:cNvPr id="6" name="Title 1"/>
          <p:cNvSpPr txBox="1">
            <a:spLocks/>
          </p:cNvSpPr>
          <p:nvPr/>
        </p:nvSpPr>
        <p:spPr>
          <a:xfrm>
            <a:off x="228600" y="3886200"/>
            <a:ext cx="8915400" cy="1143000"/>
          </a:xfrm>
          <a:prstGeom prst="rect">
            <a:avLst/>
          </a:prstGeom>
        </p:spPr>
        <p:txBody>
          <a:bodyPr vert="horz" lIns="91440" tIns="45720" rIns="91440" bIns="45720" rtlCol="0" anchor="b">
            <a:noAutofit/>
          </a:bodyPr>
          <a:lstStyle/>
          <a:p>
            <a:pPr>
              <a:lnSpc>
                <a:spcPct val="90000"/>
              </a:lnSpc>
              <a:spcBef>
                <a:spcPct val="0"/>
              </a:spcBef>
              <a:defRPr/>
            </a:pPr>
            <a:endParaRPr kumimoji="0" lang="en-US" sz="2400" b="0" i="0" u="none" strike="noStrike" kern="1200" cap="none" spc="0" normalizeH="0" baseline="0" noProof="0" dirty="0" smtClean="0">
              <a:ln>
                <a:noFill/>
              </a:ln>
              <a:solidFill>
                <a:srgbClr val="FFC000"/>
              </a:solidFill>
              <a:effectLst/>
              <a:uLnTx/>
              <a:uFillTx/>
              <a:latin typeface="Candara" pitchFamily="34" charset="0"/>
              <a:ea typeface="Arial Unicode MS"/>
              <a:cs typeface="Arial Unicode MS"/>
            </a:endParaRPr>
          </a:p>
          <a:p>
            <a:pPr>
              <a:lnSpc>
                <a:spcPct val="90000"/>
              </a:lnSpc>
              <a:spcBef>
                <a:spcPct val="0"/>
              </a:spcBef>
              <a:defRPr/>
            </a:pPr>
            <a:r>
              <a:rPr kumimoji="0" lang="en-US" sz="2400" b="0" i="0" u="none" strike="noStrike" kern="1200" cap="none" spc="0" normalizeH="0" baseline="0" noProof="0" dirty="0" smtClean="0">
                <a:ln>
                  <a:noFill/>
                </a:ln>
                <a:solidFill>
                  <a:srgbClr val="FFC000"/>
                </a:solidFill>
                <a:effectLst/>
                <a:uLnTx/>
                <a:uFillTx/>
                <a:latin typeface="Candara" pitchFamily="34" charset="0"/>
                <a:ea typeface="Arial Unicode MS"/>
                <a:cs typeface="Arial Unicode MS"/>
              </a:rPr>
              <a:t>Program Coverage</a:t>
            </a:r>
            <a:r>
              <a:rPr kumimoji="0" lang="en-US" sz="2400" b="0" i="0" u="none" strike="noStrike" kern="1200" cap="none" spc="0" normalizeH="0" noProof="0" dirty="0" smtClean="0">
                <a:ln>
                  <a:noFill/>
                </a:ln>
                <a:solidFill>
                  <a:srgbClr val="FFC000"/>
                </a:solidFill>
                <a:effectLst/>
                <a:uLnTx/>
                <a:uFillTx/>
                <a:latin typeface="Candara" pitchFamily="34" charset="0"/>
                <a:ea typeface="Arial Unicode MS"/>
                <a:cs typeface="Arial Unicode MS"/>
              </a:rPr>
              <a:t> : </a:t>
            </a:r>
            <a:r>
              <a:rPr kumimoji="0" lang="en-US" sz="2400" b="0" i="0" u="none" strike="noStrike" kern="1200" cap="none" spc="0" normalizeH="0" noProof="0" dirty="0" smtClean="0">
                <a:ln>
                  <a:noFill/>
                </a:ln>
                <a:effectLst/>
                <a:uLnTx/>
                <a:uFillTx/>
                <a:latin typeface="Candara" pitchFamily="34" charset="0"/>
                <a:ea typeface="Arial Unicode MS"/>
                <a:cs typeface="Arial Unicode MS"/>
              </a:rPr>
              <a:t>16 Regions, 104 Divisions, and </a:t>
            </a:r>
            <a:r>
              <a:rPr lang="fil-PH" sz="2400" dirty="0" smtClean="0"/>
              <a:t>282 Tech-Voc Schools (156 Arts and Trades; 81Agriculture and 45 Fishery</a:t>
            </a:r>
            <a:r>
              <a:rPr lang="fil-PH" dirty="0" smtClean="0"/>
              <a:t>)</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900" b="0" i="0" u="none" strike="noStrike" kern="1200" cap="none" spc="0" normalizeH="0" noProof="0" dirty="0" smtClean="0">
                <a:ln>
                  <a:noFill/>
                </a:ln>
                <a:solidFill>
                  <a:srgbClr val="FFC000"/>
                </a:solidFill>
                <a:effectLst/>
                <a:uLnTx/>
                <a:uFillTx/>
                <a:latin typeface="Candara" pitchFamily="34" charset="0"/>
                <a:ea typeface="Arial Unicode MS"/>
                <a:cs typeface="Arial Unicode MS"/>
              </a:rPr>
              <a:t>  </a:t>
            </a:r>
            <a:r>
              <a:rPr kumimoji="0" lang="fil-PH" sz="1000" b="0" i="0" u="none" strike="noStrike" kern="1200" cap="none" spc="0" normalizeH="0" baseline="0" noProof="0" dirty="0" smtClean="0">
                <a:ln>
                  <a:noFill/>
                </a:ln>
                <a:solidFill>
                  <a:srgbClr val="FFC000"/>
                </a:solidFill>
                <a:effectLst/>
                <a:uLnTx/>
                <a:uFillTx/>
                <a:latin typeface="Candara" pitchFamily="34" charset="0"/>
                <a:ea typeface="Calibri"/>
                <a:cs typeface="Times New Roman"/>
              </a:rPr>
              <a:t/>
            </a:r>
            <a:br>
              <a:rPr kumimoji="0" lang="fil-PH" sz="1000" b="0" i="0" u="none" strike="noStrike" kern="1200" cap="none" spc="0" normalizeH="0" baseline="0" noProof="0" dirty="0" smtClean="0">
                <a:ln>
                  <a:noFill/>
                </a:ln>
                <a:solidFill>
                  <a:srgbClr val="FFC000"/>
                </a:solidFill>
                <a:effectLst/>
                <a:uLnTx/>
                <a:uFillTx/>
                <a:latin typeface="Candara" pitchFamily="34" charset="0"/>
                <a:ea typeface="Calibri"/>
                <a:cs typeface="Times New Roman"/>
              </a:rPr>
            </a:br>
            <a:r>
              <a:rPr kumimoji="0" lang="fil-PH" sz="1000" b="0" i="0" u="none" strike="noStrike" kern="1200" cap="none" spc="0" normalizeH="0" baseline="0" noProof="0" dirty="0" smtClean="0">
                <a:ln>
                  <a:noFill/>
                </a:ln>
                <a:solidFill>
                  <a:schemeClr val="accent1"/>
                </a:solidFill>
                <a:effectLst/>
                <a:uLnTx/>
                <a:uFillTx/>
                <a:latin typeface="Candara" pitchFamily="34" charset="0"/>
                <a:ea typeface="Calibri"/>
                <a:cs typeface="Times New Roman"/>
              </a:rPr>
              <a:t>	</a:t>
            </a:r>
            <a:endParaRPr kumimoji="0" lang="fil-PH" sz="1000" b="0" i="0" u="none" strike="noStrike" kern="1200" cap="none" spc="0" normalizeH="0" baseline="0" noProof="0" dirty="0">
              <a:ln>
                <a:noFill/>
              </a:ln>
              <a:solidFill>
                <a:schemeClr val="accent1"/>
              </a:solidFill>
              <a:effectLst/>
              <a:uLnTx/>
              <a:uFillTx/>
              <a:latin typeface="+mj-lt"/>
              <a:ea typeface="+mj-ea"/>
              <a:cs typeface="+mj-cs"/>
            </a:endParaRPr>
          </a:p>
        </p:txBody>
      </p:sp>
      <p:sp>
        <p:nvSpPr>
          <p:cNvPr id="9" name="Content Placeholder 2"/>
          <p:cNvSpPr txBox="1">
            <a:spLocks/>
          </p:cNvSpPr>
          <p:nvPr/>
        </p:nvSpPr>
        <p:spPr>
          <a:xfrm>
            <a:off x="381000" y="990600"/>
            <a:ext cx="8458200" cy="2667000"/>
          </a:xfrm>
          <a:prstGeom prst="rect">
            <a:avLst/>
          </a:prstGeom>
        </p:spPr>
        <p:txBody>
          <a:bodyPr vert="horz" lIns="91440" tIns="45720" rIns="91440" bIns="45720" rtlCol="0">
            <a:noAutofit/>
          </a:bodyPr>
          <a:lstStyle/>
          <a:p>
            <a:pPr marL="228600" lvl="0" indent="-228600">
              <a:lnSpc>
                <a:spcPct val="90000"/>
              </a:lnSpc>
              <a:buClr>
                <a:schemeClr val="accent1"/>
              </a:buClr>
              <a:buFont typeface="Arial" pitchFamily="34" charset="0"/>
              <a:buChar char="•"/>
              <a:defRPr/>
            </a:pPr>
            <a:r>
              <a:rPr lang="en-US" sz="2400" dirty="0" smtClean="0"/>
              <a:t>The STVEP is devised to provide high school graduates with opportunities to acquire certifiable vocational and technical skills that will allow broader options in pursuing their post secondary career, whether this is a college education, short term technical courses, entrepreneurship or apprenticeship leading to eventual formal employment. It also offers high school graduates employable and entrepreneurial skills that will enable them to support their post-secondary career and/or their family needs.</a:t>
            </a:r>
          </a:p>
        </p:txBody>
      </p:sp>
      <p:sp>
        <p:nvSpPr>
          <p:cNvPr id="8" name="Content Placeholder 2"/>
          <p:cNvSpPr txBox="1">
            <a:spLocks/>
          </p:cNvSpPr>
          <p:nvPr/>
        </p:nvSpPr>
        <p:spPr>
          <a:xfrm>
            <a:off x="3352800" y="5486400"/>
            <a:ext cx="5181600" cy="1219200"/>
          </a:xfrm>
          <a:prstGeom prst="rect">
            <a:avLst/>
          </a:prstGeom>
        </p:spPr>
        <p:txBody>
          <a:bodyPr vert="horz" lIns="91440" tIns="45720" rIns="91440" bIns="45720" rtlCol="0">
            <a:noAutofit/>
          </a:bodyPr>
          <a:lstStyle/>
          <a:p>
            <a:endParaRPr lang="fil-PH" sz="2400" dirty="0"/>
          </a:p>
        </p:txBody>
      </p:sp>
      <p:graphicFrame>
        <p:nvGraphicFramePr>
          <p:cNvPr id="11" name="Table 10"/>
          <p:cNvGraphicFramePr>
            <a:graphicFrameLocks noGrp="1"/>
          </p:cNvGraphicFramePr>
          <p:nvPr>
            <p:extLst>
              <p:ext uri="{D42A27DB-BD31-4B8C-83A1-F6EECF244321}">
                <p14:modId xmlns:p14="http://schemas.microsoft.com/office/powerpoint/2010/main" val="491601533"/>
              </p:ext>
            </p:extLst>
          </p:nvPr>
        </p:nvGraphicFramePr>
        <p:xfrm>
          <a:off x="533400" y="5181600"/>
          <a:ext cx="8153401" cy="1280160"/>
        </p:xfrm>
        <a:graphic>
          <a:graphicData uri="http://schemas.openxmlformats.org/drawingml/2006/table">
            <a:tbl>
              <a:tblPr firstRow="1" bandRow="1">
                <a:tableStyleId>{5C22544A-7EE6-4342-B048-85BDC9FD1C3A}</a:tableStyleId>
              </a:tblPr>
              <a:tblGrid>
                <a:gridCol w="2779569"/>
                <a:gridCol w="2686916"/>
                <a:gridCol w="2686916"/>
              </a:tblGrid>
              <a:tr h="381000">
                <a:tc gridSpan="3">
                  <a:txBody>
                    <a:bodyPr/>
                    <a:lstStyle/>
                    <a:p>
                      <a:pPr algn="ctr"/>
                      <a:r>
                        <a:rPr lang="fil-PH" sz="2200" dirty="0" smtClean="0">
                          <a:solidFill>
                            <a:schemeClr val="bg2"/>
                          </a:solidFill>
                          <a:latin typeface="Candara" pitchFamily="34" charset="0"/>
                        </a:rPr>
                        <a:t>Budget Allocation</a:t>
                      </a:r>
                      <a:endParaRPr lang="fil-PH" sz="2200" dirty="0">
                        <a:solidFill>
                          <a:schemeClr val="bg2"/>
                        </a:solidFill>
                        <a:latin typeface="Candara" pitchFamily="34" charset="0"/>
                      </a:endParaRPr>
                    </a:p>
                  </a:txBody>
                  <a:tcPr/>
                </a:tc>
                <a:tc hMerge="1">
                  <a:txBody>
                    <a:bodyPr/>
                    <a:lstStyle/>
                    <a:p>
                      <a:pPr algn="ctr"/>
                      <a:endParaRPr lang="fil-PH" sz="2800" dirty="0">
                        <a:solidFill>
                          <a:schemeClr val="bg2"/>
                        </a:solidFill>
                      </a:endParaRPr>
                    </a:p>
                  </a:txBody>
                  <a:tcPr/>
                </a:tc>
                <a:tc hMerge="1">
                  <a:txBody>
                    <a:bodyPr/>
                    <a:lstStyle/>
                    <a:p>
                      <a:pPr algn="ctr"/>
                      <a:endParaRPr lang="fil-PH" sz="2800" dirty="0">
                        <a:solidFill>
                          <a:schemeClr val="bg2"/>
                        </a:solidFill>
                      </a:endParaRPr>
                    </a:p>
                  </a:txBody>
                  <a:tcPr/>
                </a:tc>
              </a:tr>
              <a:tr h="381000">
                <a:tc>
                  <a:txBody>
                    <a:bodyPr/>
                    <a:lstStyle/>
                    <a:p>
                      <a:pPr algn="ctr"/>
                      <a:r>
                        <a:rPr lang="fil-PH" sz="2200" b="1" dirty="0" smtClean="0">
                          <a:solidFill>
                            <a:schemeClr val="bg2"/>
                          </a:solidFill>
                          <a:latin typeface="Candara" pitchFamily="34" charset="0"/>
                        </a:rPr>
                        <a:t>FY</a:t>
                      </a:r>
                      <a:r>
                        <a:rPr lang="fil-PH" sz="2200" b="1" baseline="0" dirty="0" smtClean="0">
                          <a:solidFill>
                            <a:schemeClr val="bg2"/>
                          </a:solidFill>
                          <a:latin typeface="Candara" pitchFamily="34" charset="0"/>
                        </a:rPr>
                        <a:t> 2011</a:t>
                      </a:r>
                      <a:endParaRPr lang="fil-PH" sz="2200" b="1" dirty="0">
                        <a:solidFill>
                          <a:schemeClr val="bg2"/>
                        </a:solidFill>
                        <a:latin typeface="Candara" pitchFamily="34" charset="0"/>
                      </a:endParaRPr>
                    </a:p>
                  </a:txBody>
                  <a:tcPr/>
                </a:tc>
                <a:tc>
                  <a:txBody>
                    <a:bodyPr/>
                    <a:lstStyle/>
                    <a:p>
                      <a:pPr algn="ctr"/>
                      <a:r>
                        <a:rPr lang="fil-PH" sz="2200" b="1" dirty="0" smtClean="0">
                          <a:solidFill>
                            <a:schemeClr val="bg2"/>
                          </a:solidFill>
                          <a:latin typeface="Candara" pitchFamily="34" charset="0"/>
                        </a:rPr>
                        <a:t>FY 2012</a:t>
                      </a:r>
                      <a:endParaRPr lang="fil-PH" sz="2200" b="1" dirty="0">
                        <a:solidFill>
                          <a:schemeClr val="bg2"/>
                        </a:solidFill>
                        <a:latin typeface="Candara" pitchFamily="34" charset="0"/>
                      </a:endParaRPr>
                    </a:p>
                  </a:txBody>
                  <a:tcPr/>
                </a:tc>
                <a:tc>
                  <a:txBody>
                    <a:bodyPr/>
                    <a:lstStyle/>
                    <a:p>
                      <a:pPr algn="ctr"/>
                      <a:r>
                        <a:rPr lang="fil-PH" sz="2200" b="1" dirty="0" smtClean="0">
                          <a:solidFill>
                            <a:schemeClr val="bg2"/>
                          </a:solidFill>
                          <a:latin typeface="Candara" pitchFamily="34" charset="0"/>
                        </a:rPr>
                        <a:t>FY 2013</a:t>
                      </a:r>
                      <a:endParaRPr lang="fil-PH" sz="2200" b="1" dirty="0">
                        <a:solidFill>
                          <a:schemeClr val="bg2"/>
                        </a:solidFill>
                        <a:latin typeface="Candara" pitchFamily="34" charset="0"/>
                      </a:endParaRPr>
                    </a:p>
                  </a:txBody>
                  <a:tcPr/>
                </a:tc>
              </a:tr>
              <a:tr h="381000">
                <a:tc>
                  <a:txBody>
                    <a:bodyPr/>
                    <a:lstStyle/>
                    <a:p>
                      <a:pPr algn="ctr"/>
                      <a:r>
                        <a:rPr lang="en-US" sz="2200" dirty="0" smtClean="0">
                          <a:latin typeface="Candara" pitchFamily="34" charset="0"/>
                        </a:rPr>
                        <a:t>P535,188,000</a:t>
                      </a:r>
                      <a:endParaRPr lang="fil-PH" sz="2200" dirty="0">
                        <a:latin typeface="Candara"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l-PH" sz="2200" dirty="0" smtClean="0">
                          <a:latin typeface="Candara" pitchFamily="34" charset="0"/>
                        </a:rPr>
                        <a:t>P</a:t>
                      </a:r>
                      <a:r>
                        <a:rPr lang="en-US" sz="2200" dirty="0" smtClean="0">
                          <a:latin typeface="Candara" pitchFamily="34" charset="0"/>
                        </a:rPr>
                        <a:t>435,248,000</a:t>
                      </a:r>
                    </a:p>
                  </a:txBody>
                  <a:tcPr/>
                </a:tc>
                <a:tc>
                  <a:txBody>
                    <a:bodyPr/>
                    <a:lstStyle/>
                    <a:p>
                      <a:pPr marL="457200" lvl="0" indent="-228600">
                        <a:lnSpc>
                          <a:spcPct val="90000"/>
                        </a:lnSpc>
                        <a:spcBef>
                          <a:spcPts val="1800"/>
                        </a:spcBef>
                        <a:buClr>
                          <a:schemeClr val="accent1"/>
                        </a:buClr>
                        <a:buFont typeface="Arial" pitchFamily="34" charset="0"/>
                        <a:buNone/>
                        <a:defRPr/>
                      </a:pPr>
                      <a:r>
                        <a:rPr lang="fil-PH" sz="2200" dirty="0" smtClean="0">
                          <a:latin typeface="Candara" pitchFamily="34" charset="0"/>
                        </a:rPr>
                        <a:t>P</a:t>
                      </a:r>
                      <a:r>
                        <a:rPr lang="en-US" sz="2200" dirty="0" smtClean="0">
                          <a:latin typeface="Candara" pitchFamily="34" charset="0"/>
                        </a:rPr>
                        <a:t>435,248,000</a:t>
                      </a:r>
                      <a:endParaRPr lang="fil-PH" sz="2200" dirty="0">
                        <a:latin typeface="Candara" pitchFamily="34" charset="0"/>
                      </a:endParaRPr>
                    </a:p>
                  </a:txBody>
                  <a:tcPr/>
                </a:tc>
              </a:tr>
            </a:tbl>
          </a:graphicData>
        </a:graphic>
      </p:graphicFrame>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8600" y="236537"/>
            <a:ext cx="8458200" cy="1211263"/>
          </a:xfrm>
        </p:spPr>
        <p:txBody>
          <a:bodyPr>
            <a:normAutofit fontScale="90000"/>
          </a:bodyPr>
          <a:lstStyle/>
          <a:p>
            <a:pPr lvl="0"/>
            <a:r>
              <a:rPr lang="en-US" sz="3100" dirty="0" smtClean="0">
                <a:solidFill>
                  <a:srgbClr val="FFC000"/>
                </a:solidFill>
                <a:latin typeface="Candara" pitchFamily="34" charset="0"/>
                <a:ea typeface="Arial Unicode MS"/>
                <a:cs typeface="Arial Unicode MS"/>
              </a:rPr>
              <a:t>12. School Based Management (SBM) Installation and Support</a:t>
            </a:r>
            <a:r>
              <a:rPr lang="fil-PH" sz="2800" dirty="0" smtClean="0">
                <a:latin typeface="Candara" pitchFamily="34" charset="0"/>
                <a:ea typeface="Calibri"/>
                <a:cs typeface="Times New Roman"/>
              </a:rPr>
              <a:t/>
            </a:r>
            <a:br>
              <a:rPr lang="fil-PH" sz="2800" dirty="0" smtClean="0">
                <a:latin typeface="Candara" pitchFamily="34" charset="0"/>
                <a:ea typeface="Calibri"/>
                <a:cs typeface="Times New Roman"/>
              </a:rPr>
            </a:br>
            <a:endParaRPr lang="fil-PH" sz="2800" dirty="0"/>
          </a:p>
        </p:txBody>
      </p:sp>
      <p:sp>
        <p:nvSpPr>
          <p:cNvPr id="3" name="Content Placeholder 2"/>
          <p:cNvSpPr>
            <a:spLocks noGrp="1"/>
          </p:cNvSpPr>
          <p:nvPr>
            <p:ph type="subTitle" idx="4294967295"/>
          </p:nvPr>
        </p:nvSpPr>
        <p:spPr>
          <a:xfrm>
            <a:off x="152400" y="1143000"/>
            <a:ext cx="8839200" cy="3886200"/>
          </a:xfrm>
        </p:spPr>
        <p:txBody>
          <a:bodyPr>
            <a:noAutofit/>
          </a:bodyPr>
          <a:lstStyle/>
          <a:p>
            <a:r>
              <a:rPr lang="en-US" sz="2400" dirty="0" smtClean="0">
                <a:latin typeface="Candara" pitchFamily="34" charset="0"/>
              </a:rPr>
              <a:t>SBM is a pool of fund composed of  school grants and program support funds given to the schools &amp; division/region  respectively, to strengthen implementation of SBM. Specifically, the schools use the grants in: 1) processes supportive of the school such as school improvement planning; and/or 2) the implementation of the projects/programs in the SIP/AIP with the ultimate goal of enhancing school learning outcomes.</a:t>
            </a:r>
          </a:p>
          <a:p>
            <a:pPr>
              <a:buNone/>
            </a:pPr>
            <a:r>
              <a:rPr lang="en-US" sz="2800" dirty="0" smtClean="0">
                <a:solidFill>
                  <a:srgbClr val="FFC000"/>
                </a:solidFill>
                <a:latin typeface="Candara" pitchFamily="34" charset="0"/>
                <a:ea typeface="Arial Unicode MS"/>
                <a:cs typeface="Arial Unicode MS"/>
              </a:rPr>
              <a:t>Amount per School: </a:t>
            </a:r>
            <a:r>
              <a:rPr lang="en-US" sz="2800" dirty="0" smtClean="0">
                <a:latin typeface="Candara" pitchFamily="34" charset="0"/>
                <a:ea typeface="Arial Unicode MS"/>
                <a:cs typeface="Arial Unicode MS"/>
              </a:rPr>
              <a:t>P50,000-P200,000</a:t>
            </a:r>
          </a:p>
          <a:p>
            <a:pPr>
              <a:buNone/>
            </a:pPr>
            <a:r>
              <a:rPr lang="en-US" sz="2800" dirty="0" smtClean="0">
                <a:solidFill>
                  <a:srgbClr val="FFC000"/>
                </a:solidFill>
                <a:latin typeface="Candara" pitchFamily="34" charset="0"/>
                <a:ea typeface="Arial Unicode MS"/>
                <a:cs typeface="Arial Unicode MS"/>
              </a:rPr>
              <a:t>Program Coverage : </a:t>
            </a:r>
            <a:r>
              <a:rPr lang="en-US" sz="2400" dirty="0" smtClean="0">
                <a:latin typeface="Candara" pitchFamily="34" charset="0"/>
                <a:ea typeface="Arial Unicode MS"/>
                <a:cs typeface="Arial Unicode MS"/>
              </a:rPr>
              <a:t>17 Regions and 190 Divisions (benefited 13,025 public </a:t>
            </a:r>
            <a:r>
              <a:rPr lang="en-US" sz="2400" dirty="0" err="1" smtClean="0">
                <a:latin typeface="Candara" pitchFamily="34" charset="0"/>
                <a:ea typeface="Arial Unicode MS"/>
                <a:cs typeface="Arial Unicode MS"/>
              </a:rPr>
              <a:t>elem</a:t>
            </a:r>
            <a:r>
              <a:rPr lang="en-US" sz="2400" dirty="0" smtClean="0">
                <a:latin typeface="Candara" pitchFamily="34" charset="0"/>
                <a:ea typeface="Arial Unicode MS"/>
                <a:cs typeface="Arial Unicode MS"/>
              </a:rPr>
              <a:t> &amp; secondary schools in FY 2011)</a:t>
            </a:r>
            <a:r>
              <a:rPr lang="fil-PH" sz="2400" dirty="0" smtClean="0">
                <a:solidFill>
                  <a:schemeClr val="accent1"/>
                </a:solidFill>
                <a:latin typeface="Candara" pitchFamily="34" charset="0"/>
                <a:ea typeface="Calibri"/>
                <a:cs typeface="Times New Roman"/>
              </a:rPr>
              <a:t/>
            </a:r>
            <a:br>
              <a:rPr lang="fil-PH" sz="2400" dirty="0" smtClean="0">
                <a:solidFill>
                  <a:schemeClr val="accent1"/>
                </a:solidFill>
                <a:latin typeface="Candara" pitchFamily="34" charset="0"/>
                <a:ea typeface="Calibri"/>
                <a:cs typeface="Times New Roman"/>
              </a:rPr>
            </a:br>
            <a:endParaRPr lang="fil-PH" sz="2400" dirty="0">
              <a:latin typeface="Candara" pitchFamily="34" charset="0"/>
            </a:endParaRPr>
          </a:p>
        </p:txBody>
      </p:sp>
      <p:sp>
        <p:nvSpPr>
          <p:cNvPr id="5" name="Title 1"/>
          <p:cNvSpPr txBox="1">
            <a:spLocks/>
          </p:cNvSpPr>
          <p:nvPr/>
        </p:nvSpPr>
        <p:spPr>
          <a:xfrm>
            <a:off x="228600" y="3276600"/>
            <a:ext cx="9144000" cy="68580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l-PH" sz="2800" b="0" i="0" u="none" strike="noStrike" kern="1200" cap="none" spc="0" normalizeH="0" baseline="0" noProof="0" dirty="0" smtClean="0">
                <a:ln>
                  <a:noFill/>
                </a:ln>
                <a:solidFill>
                  <a:schemeClr val="accent1"/>
                </a:solidFill>
                <a:effectLst/>
                <a:uLnTx/>
                <a:uFillTx/>
                <a:latin typeface="Candara" pitchFamily="34" charset="0"/>
                <a:ea typeface="Calibri"/>
                <a:cs typeface="Times New Roman"/>
              </a:rPr>
              <a:t>	</a:t>
            </a:r>
            <a:endParaRPr kumimoji="0" lang="fil-PH" sz="2800" b="0" i="0" u="none" strike="noStrike" kern="1200" cap="none" spc="0" normalizeH="0" baseline="0" noProof="0" dirty="0">
              <a:ln>
                <a:noFill/>
              </a:ln>
              <a:solidFill>
                <a:schemeClr val="accent1"/>
              </a:solidFill>
              <a:effectLst/>
              <a:uLnTx/>
              <a:uFillTx/>
              <a:latin typeface="+mj-lt"/>
              <a:ea typeface="+mj-ea"/>
              <a:cs typeface="+mj-cs"/>
            </a:endParaRPr>
          </a:p>
        </p:txBody>
      </p:sp>
      <p:graphicFrame>
        <p:nvGraphicFramePr>
          <p:cNvPr id="11" name="Table 10"/>
          <p:cNvGraphicFramePr>
            <a:graphicFrameLocks noGrp="1"/>
          </p:cNvGraphicFramePr>
          <p:nvPr>
            <p:extLst>
              <p:ext uri="{D42A27DB-BD31-4B8C-83A1-F6EECF244321}">
                <p14:modId xmlns:p14="http://schemas.microsoft.com/office/powerpoint/2010/main" val="491601533"/>
              </p:ext>
            </p:extLst>
          </p:nvPr>
        </p:nvGraphicFramePr>
        <p:xfrm>
          <a:off x="457200" y="5334000"/>
          <a:ext cx="8153401" cy="1280160"/>
        </p:xfrm>
        <a:graphic>
          <a:graphicData uri="http://schemas.openxmlformats.org/drawingml/2006/table">
            <a:tbl>
              <a:tblPr firstRow="1" bandRow="1">
                <a:tableStyleId>{5C22544A-7EE6-4342-B048-85BDC9FD1C3A}</a:tableStyleId>
              </a:tblPr>
              <a:tblGrid>
                <a:gridCol w="2779569"/>
                <a:gridCol w="2686916"/>
                <a:gridCol w="2686916"/>
              </a:tblGrid>
              <a:tr h="381000">
                <a:tc gridSpan="3">
                  <a:txBody>
                    <a:bodyPr/>
                    <a:lstStyle/>
                    <a:p>
                      <a:pPr algn="ctr"/>
                      <a:r>
                        <a:rPr lang="fil-PH" sz="2200" dirty="0" smtClean="0">
                          <a:solidFill>
                            <a:schemeClr val="bg2"/>
                          </a:solidFill>
                          <a:latin typeface="Candara" pitchFamily="34" charset="0"/>
                        </a:rPr>
                        <a:t>Budget Allocation</a:t>
                      </a:r>
                      <a:endParaRPr lang="fil-PH" sz="2200" dirty="0">
                        <a:solidFill>
                          <a:schemeClr val="bg2"/>
                        </a:solidFill>
                        <a:latin typeface="Candara" pitchFamily="34" charset="0"/>
                      </a:endParaRPr>
                    </a:p>
                  </a:txBody>
                  <a:tcPr/>
                </a:tc>
                <a:tc hMerge="1">
                  <a:txBody>
                    <a:bodyPr/>
                    <a:lstStyle/>
                    <a:p>
                      <a:pPr algn="ctr"/>
                      <a:endParaRPr lang="fil-PH" sz="2800" dirty="0">
                        <a:solidFill>
                          <a:schemeClr val="bg2"/>
                        </a:solidFill>
                      </a:endParaRPr>
                    </a:p>
                  </a:txBody>
                  <a:tcPr/>
                </a:tc>
                <a:tc hMerge="1">
                  <a:txBody>
                    <a:bodyPr/>
                    <a:lstStyle/>
                    <a:p>
                      <a:pPr algn="ctr"/>
                      <a:endParaRPr lang="fil-PH" sz="2800" dirty="0">
                        <a:solidFill>
                          <a:schemeClr val="bg2"/>
                        </a:solidFill>
                      </a:endParaRPr>
                    </a:p>
                  </a:txBody>
                  <a:tcPr/>
                </a:tc>
              </a:tr>
              <a:tr h="381000">
                <a:tc>
                  <a:txBody>
                    <a:bodyPr/>
                    <a:lstStyle/>
                    <a:p>
                      <a:pPr algn="ctr"/>
                      <a:r>
                        <a:rPr lang="fil-PH" sz="2200" b="1" dirty="0" smtClean="0">
                          <a:solidFill>
                            <a:schemeClr val="bg2"/>
                          </a:solidFill>
                          <a:latin typeface="Candara" pitchFamily="34" charset="0"/>
                        </a:rPr>
                        <a:t>FY</a:t>
                      </a:r>
                      <a:r>
                        <a:rPr lang="fil-PH" sz="2200" b="1" baseline="0" dirty="0" smtClean="0">
                          <a:solidFill>
                            <a:schemeClr val="bg2"/>
                          </a:solidFill>
                          <a:latin typeface="Candara" pitchFamily="34" charset="0"/>
                        </a:rPr>
                        <a:t> 2011</a:t>
                      </a:r>
                      <a:endParaRPr lang="fil-PH" sz="2200" b="1" dirty="0">
                        <a:solidFill>
                          <a:schemeClr val="bg2"/>
                        </a:solidFill>
                        <a:latin typeface="Candara" pitchFamily="34" charset="0"/>
                      </a:endParaRPr>
                    </a:p>
                  </a:txBody>
                  <a:tcPr/>
                </a:tc>
                <a:tc>
                  <a:txBody>
                    <a:bodyPr/>
                    <a:lstStyle/>
                    <a:p>
                      <a:pPr algn="ctr"/>
                      <a:r>
                        <a:rPr lang="fil-PH" sz="2200" b="1" dirty="0" smtClean="0">
                          <a:solidFill>
                            <a:schemeClr val="bg2"/>
                          </a:solidFill>
                          <a:latin typeface="Candara" pitchFamily="34" charset="0"/>
                        </a:rPr>
                        <a:t>FY 2012</a:t>
                      </a:r>
                      <a:endParaRPr lang="fil-PH" sz="2200" b="1" dirty="0">
                        <a:solidFill>
                          <a:schemeClr val="bg2"/>
                        </a:solidFill>
                        <a:latin typeface="Candara" pitchFamily="34" charset="0"/>
                      </a:endParaRPr>
                    </a:p>
                  </a:txBody>
                  <a:tcPr/>
                </a:tc>
                <a:tc>
                  <a:txBody>
                    <a:bodyPr/>
                    <a:lstStyle/>
                    <a:p>
                      <a:pPr algn="ctr"/>
                      <a:r>
                        <a:rPr lang="fil-PH" sz="2200" b="1" dirty="0" smtClean="0">
                          <a:solidFill>
                            <a:schemeClr val="bg2"/>
                          </a:solidFill>
                          <a:latin typeface="Candara" pitchFamily="34" charset="0"/>
                        </a:rPr>
                        <a:t>FY 2013</a:t>
                      </a:r>
                      <a:endParaRPr lang="fil-PH" sz="2200" b="1" dirty="0">
                        <a:solidFill>
                          <a:schemeClr val="bg2"/>
                        </a:solidFill>
                        <a:latin typeface="Candara" pitchFamily="34" charset="0"/>
                      </a:endParaRPr>
                    </a:p>
                  </a:txBody>
                  <a:tcPr/>
                </a:tc>
              </a:tr>
              <a:tr h="381000">
                <a:tc>
                  <a:txBody>
                    <a:bodyPr/>
                    <a:lstStyle/>
                    <a:p>
                      <a:pPr algn="ctr"/>
                      <a:r>
                        <a:rPr lang="en-US" sz="2200" dirty="0" smtClean="0">
                          <a:latin typeface="Candara" pitchFamily="34" charset="0"/>
                        </a:rPr>
                        <a:t>P</a:t>
                      </a:r>
                      <a:r>
                        <a:rPr lang="en-US" sz="2000" dirty="0" smtClean="0">
                          <a:latin typeface="Candara" pitchFamily="34" charset="0"/>
                        </a:rPr>
                        <a:t>1,000,000,000</a:t>
                      </a:r>
                      <a:endParaRPr lang="fil-PH" sz="2200" dirty="0">
                        <a:latin typeface="Candara"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l-PH" sz="2200" dirty="0" smtClean="0">
                          <a:latin typeface="Candara" pitchFamily="34" charset="0"/>
                        </a:rPr>
                        <a:t>P</a:t>
                      </a:r>
                      <a:r>
                        <a:rPr lang="en-US" sz="2000" dirty="0" smtClean="0">
                          <a:latin typeface="Candara" pitchFamily="34" charset="0"/>
                        </a:rPr>
                        <a:t>1,000,000,000</a:t>
                      </a:r>
                      <a:endParaRPr lang="en-US" sz="2200" dirty="0" smtClean="0">
                        <a:latin typeface="Candara" pitchFamily="34" charset="0"/>
                      </a:endParaRPr>
                    </a:p>
                  </a:txBody>
                  <a:tcPr/>
                </a:tc>
                <a:tc>
                  <a:txBody>
                    <a:bodyPr/>
                    <a:lstStyle/>
                    <a:p>
                      <a:pPr marL="457200" lvl="0" indent="-228600">
                        <a:lnSpc>
                          <a:spcPct val="90000"/>
                        </a:lnSpc>
                        <a:spcBef>
                          <a:spcPts val="1800"/>
                        </a:spcBef>
                        <a:buClr>
                          <a:schemeClr val="accent1"/>
                        </a:buClr>
                        <a:buFont typeface="Arial" pitchFamily="34" charset="0"/>
                        <a:buNone/>
                        <a:defRPr/>
                      </a:pPr>
                      <a:r>
                        <a:rPr lang="fil-PH" sz="2200" dirty="0" smtClean="0">
                          <a:latin typeface="Candara" pitchFamily="34" charset="0"/>
                        </a:rPr>
                        <a:t>P</a:t>
                      </a:r>
                      <a:r>
                        <a:rPr lang="en-US" sz="2000" dirty="0" smtClean="0">
                          <a:latin typeface="Candara" pitchFamily="34" charset="0"/>
                        </a:rPr>
                        <a:t>1,000,000,000</a:t>
                      </a:r>
                      <a:endParaRPr lang="fil-PH" sz="2200" dirty="0">
                        <a:latin typeface="Candara" pitchFamily="34" charset="0"/>
                      </a:endParaRPr>
                    </a:p>
                  </a:txBody>
                  <a:tcPr/>
                </a:tc>
              </a:tr>
            </a:tbl>
          </a:graphicData>
        </a:graphic>
      </p:graphicFrame>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8600" y="0"/>
            <a:ext cx="9144000" cy="1600200"/>
          </a:xfrm>
        </p:spPr>
        <p:txBody>
          <a:bodyPr>
            <a:normAutofit fontScale="90000"/>
          </a:bodyPr>
          <a:lstStyle/>
          <a:p>
            <a:pPr lvl="0"/>
            <a:r>
              <a:rPr lang="en-US" sz="3100" dirty="0" smtClean="0">
                <a:solidFill>
                  <a:srgbClr val="FFC000"/>
                </a:solidFill>
                <a:latin typeface="Candara" pitchFamily="34" charset="0"/>
                <a:ea typeface="Arial Unicode MS"/>
                <a:cs typeface="Arial Unicode MS"/>
              </a:rPr>
              <a:t>13. Human Resource Training and Development Including Teacher’s Training, Scholarship &amp; Fellowship Grants and Capacity building for Non-Teaching Personnel</a:t>
            </a:r>
            <a:r>
              <a:rPr lang="fil-PH" sz="2800" dirty="0" smtClean="0">
                <a:solidFill>
                  <a:srgbClr val="FFC000"/>
                </a:solidFill>
                <a:latin typeface="Candara" pitchFamily="34" charset="0"/>
                <a:ea typeface="Calibri"/>
                <a:cs typeface="Times New Roman"/>
              </a:rPr>
              <a:t/>
            </a:r>
            <a:br>
              <a:rPr lang="fil-PH" sz="2800" dirty="0" smtClean="0">
                <a:solidFill>
                  <a:srgbClr val="FFC000"/>
                </a:solidFill>
                <a:latin typeface="Candara" pitchFamily="34" charset="0"/>
                <a:ea typeface="Calibri"/>
                <a:cs typeface="Times New Roman"/>
              </a:rPr>
            </a:br>
            <a:endParaRPr lang="fil-PH" sz="2800" dirty="0">
              <a:solidFill>
                <a:srgbClr val="FFC000"/>
              </a:solidFill>
            </a:endParaRPr>
          </a:p>
        </p:txBody>
      </p:sp>
      <p:sp>
        <p:nvSpPr>
          <p:cNvPr id="6" name="Title 1"/>
          <p:cNvSpPr txBox="1">
            <a:spLocks/>
          </p:cNvSpPr>
          <p:nvPr/>
        </p:nvSpPr>
        <p:spPr>
          <a:xfrm>
            <a:off x="228600" y="4419600"/>
            <a:ext cx="9144000" cy="685800"/>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400" b="0" i="0" u="none" strike="noStrike" kern="1200" cap="none" spc="0" normalizeH="0" baseline="0" noProof="0" dirty="0" smtClean="0">
              <a:ln>
                <a:noFill/>
              </a:ln>
              <a:solidFill>
                <a:srgbClr val="FFC000"/>
              </a:solidFill>
              <a:effectLst/>
              <a:uLnTx/>
              <a:uFillTx/>
              <a:latin typeface="Candara" pitchFamily="34" charset="0"/>
              <a:ea typeface="Arial Unicode MS"/>
              <a:cs typeface="Arial Unicode M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lang="en-US" sz="2400" dirty="0" smtClean="0">
              <a:solidFill>
                <a:srgbClr val="FFC000"/>
              </a:solidFill>
              <a:latin typeface="Candara" pitchFamily="34" charset="0"/>
              <a:ea typeface="Arial Unicode MS"/>
              <a:cs typeface="Arial Unicode MS"/>
            </a:endParaRPr>
          </a:p>
        </p:txBody>
      </p:sp>
      <p:sp>
        <p:nvSpPr>
          <p:cNvPr id="9" name="Content Placeholder 2"/>
          <p:cNvSpPr txBox="1">
            <a:spLocks/>
          </p:cNvSpPr>
          <p:nvPr/>
        </p:nvSpPr>
        <p:spPr>
          <a:xfrm>
            <a:off x="152400" y="1371600"/>
            <a:ext cx="8686800" cy="3200400"/>
          </a:xfrm>
          <a:prstGeom prst="rect">
            <a:avLst/>
          </a:prstGeom>
        </p:spPr>
        <p:txBody>
          <a:bodyPr vert="horz" lIns="91440" tIns="45720" rIns="91440" bIns="45720" rtlCol="0">
            <a:noAutofit/>
          </a:bodyPr>
          <a:lstStyle/>
          <a:p>
            <a:pPr marL="228600" lvl="0" indent="-228600">
              <a:lnSpc>
                <a:spcPct val="90000"/>
              </a:lnSpc>
              <a:spcBef>
                <a:spcPts val="1800"/>
              </a:spcBef>
              <a:buClr>
                <a:schemeClr val="accent1"/>
              </a:buClr>
              <a:buFont typeface="Arial" pitchFamily="34" charset="0"/>
              <a:buChar char="•"/>
            </a:pPr>
            <a:r>
              <a:rPr lang="en-US" sz="2400" dirty="0" smtClean="0"/>
              <a:t>HRTD is a pool of fund for human resource development and training programs. More specifically, it aims to make the Department responsive to the organizational needs and manpower requirements by developing appropriate skills and attitudes of personnel. </a:t>
            </a:r>
          </a:p>
          <a:p>
            <a:pPr marL="228600" indent="-228600">
              <a:lnSpc>
                <a:spcPct val="90000"/>
              </a:lnSpc>
              <a:spcBef>
                <a:spcPts val="1800"/>
              </a:spcBef>
              <a:buClr>
                <a:schemeClr val="accent1"/>
              </a:buClr>
              <a:buFont typeface="Arial" pitchFamily="34" charset="0"/>
              <a:buChar char="•"/>
            </a:pPr>
            <a:r>
              <a:rPr lang="en-US" sz="2400" dirty="0" smtClean="0">
                <a:solidFill>
                  <a:srgbClr val="FFC000"/>
                </a:solidFill>
                <a:latin typeface="Candara" pitchFamily="34" charset="0"/>
                <a:ea typeface="Arial Unicode MS"/>
                <a:cs typeface="Arial Unicode MS"/>
              </a:rPr>
              <a:t>Program Coverage : </a:t>
            </a:r>
            <a:r>
              <a:rPr lang="en-US" sz="2400" dirty="0" smtClean="0"/>
              <a:t>Training of teachers and non-teaching personnel, </a:t>
            </a:r>
            <a:r>
              <a:rPr lang="en-US" sz="2400" dirty="0" err="1" smtClean="0"/>
              <a:t>incl.programs</a:t>
            </a:r>
            <a:r>
              <a:rPr lang="en-US" sz="2400" dirty="0" smtClean="0"/>
              <a:t> related to gender and development. Currently, its focus is on capacity building on K to 12 program.</a:t>
            </a:r>
            <a:r>
              <a:rPr lang="fil-PH" sz="2000" dirty="0" smtClean="0">
                <a:solidFill>
                  <a:schemeClr val="accent1"/>
                </a:solidFill>
                <a:latin typeface="Candara" pitchFamily="34" charset="0"/>
                <a:ea typeface="Calibri"/>
                <a:cs typeface="Times New Roman"/>
              </a:rPr>
              <a:t/>
            </a:r>
            <a:br>
              <a:rPr lang="fil-PH" sz="2000" dirty="0" smtClean="0">
                <a:solidFill>
                  <a:schemeClr val="accent1"/>
                </a:solidFill>
                <a:latin typeface="Candara" pitchFamily="34" charset="0"/>
                <a:ea typeface="Calibri"/>
                <a:cs typeface="Times New Roman"/>
              </a:rPr>
            </a:br>
            <a:r>
              <a:rPr lang="fil-PH" sz="2000" dirty="0" smtClean="0">
                <a:solidFill>
                  <a:schemeClr val="accent1"/>
                </a:solidFill>
                <a:latin typeface="Candara" pitchFamily="34" charset="0"/>
                <a:ea typeface="Calibri"/>
                <a:cs typeface="Times New Roman"/>
              </a:rPr>
              <a:t>	</a:t>
            </a:r>
            <a:endParaRPr lang="fil-PH" sz="2000" dirty="0" smtClean="0">
              <a:solidFill>
                <a:schemeClr val="accent1"/>
              </a:solidFill>
            </a:endParaRPr>
          </a:p>
          <a:p>
            <a:pPr marL="228600" lvl="0" indent="-228600">
              <a:lnSpc>
                <a:spcPct val="90000"/>
              </a:lnSpc>
              <a:spcBef>
                <a:spcPts val="1800"/>
              </a:spcBef>
              <a:buClr>
                <a:schemeClr val="accent1"/>
              </a:buClr>
              <a:buFont typeface="Arial" pitchFamily="34" charset="0"/>
              <a:buChar char="•"/>
            </a:pPr>
            <a:endParaRPr kumimoji="0" lang="fil-PH" sz="2400" b="0" i="0" u="none" strike="noStrike" kern="1200" cap="none" spc="0" normalizeH="0" baseline="0" noProof="0" dirty="0">
              <a:ln>
                <a:noFill/>
              </a:ln>
              <a:solidFill>
                <a:schemeClr val="tx1"/>
              </a:solidFill>
              <a:effectLst/>
              <a:uLnTx/>
              <a:uFillTx/>
              <a:latin typeface="Candara" pitchFamily="34" charset="0"/>
              <a:ea typeface="+mn-ea"/>
              <a:cs typeface="+mn-cs"/>
            </a:endParaRPr>
          </a:p>
        </p:txBody>
      </p:sp>
      <p:graphicFrame>
        <p:nvGraphicFramePr>
          <p:cNvPr id="14" name="Table 13"/>
          <p:cNvGraphicFramePr>
            <a:graphicFrameLocks noGrp="1"/>
          </p:cNvGraphicFramePr>
          <p:nvPr>
            <p:extLst>
              <p:ext uri="{D42A27DB-BD31-4B8C-83A1-F6EECF244321}">
                <p14:modId xmlns:p14="http://schemas.microsoft.com/office/powerpoint/2010/main" val="491601533"/>
              </p:ext>
            </p:extLst>
          </p:nvPr>
        </p:nvGraphicFramePr>
        <p:xfrm>
          <a:off x="457200" y="5105400"/>
          <a:ext cx="8153401" cy="1280160"/>
        </p:xfrm>
        <a:graphic>
          <a:graphicData uri="http://schemas.openxmlformats.org/drawingml/2006/table">
            <a:tbl>
              <a:tblPr firstRow="1" bandRow="1">
                <a:tableStyleId>{5C22544A-7EE6-4342-B048-85BDC9FD1C3A}</a:tableStyleId>
              </a:tblPr>
              <a:tblGrid>
                <a:gridCol w="2779569"/>
                <a:gridCol w="2686916"/>
                <a:gridCol w="2686916"/>
              </a:tblGrid>
              <a:tr h="381000">
                <a:tc gridSpan="3">
                  <a:txBody>
                    <a:bodyPr/>
                    <a:lstStyle/>
                    <a:p>
                      <a:pPr algn="ctr"/>
                      <a:r>
                        <a:rPr lang="fil-PH" sz="2200" dirty="0" smtClean="0">
                          <a:solidFill>
                            <a:schemeClr val="bg2"/>
                          </a:solidFill>
                          <a:latin typeface="Candara" pitchFamily="34" charset="0"/>
                        </a:rPr>
                        <a:t>Budget Allocation</a:t>
                      </a:r>
                      <a:endParaRPr lang="fil-PH" sz="2200" dirty="0">
                        <a:solidFill>
                          <a:schemeClr val="bg2"/>
                        </a:solidFill>
                        <a:latin typeface="Candara" pitchFamily="34" charset="0"/>
                      </a:endParaRPr>
                    </a:p>
                  </a:txBody>
                  <a:tcPr/>
                </a:tc>
                <a:tc hMerge="1">
                  <a:txBody>
                    <a:bodyPr/>
                    <a:lstStyle/>
                    <a:p>
                      <a:pPr algn="ctr"/>
                      <a:endParaRPr lang="fil-PH" sz="2800" dirty="0">
                        <a:solidFill>
                          <a:schemeClr val="bg2"/>
                        </a:solidFill>
                      </a:endParaRPr>
                    </a:p>
                  </a:txBody>
                  <a:tcPr/>
                </a:tc>
                <a:tc hMerge="1">
                  <a:txBody>
                    <a:bodyPr/>
                    <a:lstStyle/>
                    <a:p>
                      <a:pPr algn="ctr"/>
                      <a:endParaRPr lang="fil-PH" sz="2800" dirty="0">
                        <a:solidFill>
                          <a:schemeClr val="bg2"/>
                        </a:solidFill>
                      </a:endParaRPr>
                    </a:p>
                  </a:txBody>
                  <a:tcPr/>
                </a:tc>
              </a:tr>
              <a:tr h="381000">
                <a:tc>
                  <a:txBody>
                    <a:bodyPr/>
                    <a:lstStyle/>
                    <a:p>
                      <a:pPr algn="ctr"/>
                      <a:r>
                        <a:rPr lang="fil-PH" sz="2200" b="1" dirty="0" smtClean="0">
                          <a:solidFill>
                            <a:schemeClr val="bg2"/>
                          </a:solidFill>
                          <a:latin typeface="Candara" pitchFamily="34" charset="0"/>
                        </a:rPr>
                        <a:t>FY</a:t>
                      </a:r>
                      <a:r>
                        <a:rPr lang="fil-PH" sz="2200" b="1" baseline="0" dirty="0" smtClean="0">
                          <a:solidFill>
                            <a:schemeClr val="bg2"/>
                          </a:solidFill>
                          <a:latin typeface="Candara" pitchFamily="34" charset="0"/>
                        </a:rPr>
                        <a:t> 2011</a:t>
                      </a:r>
                      <a:endParaRPr lang="fil-PH" sz="2200" b="1" dirty="0">
                        <a:solidFill>
                          <a:schemeClr val="bg2"/>
                        </a:solidFill>
                        <a:latin typeface="Candara" pitchFamily="34" charset="0"/>
                      </a:endParaRPr>
                    </a:p>
                  </a:txBody>
                  <a:tcPr/>
                </a:tc>
                <a:tc>
                  <a:txBody>
                    <a:bodyPr/>
                    <a:lstStyle/>
                    <a:p>
                      <a:pPr algn="ctr"/>
                      <a:r>
                        <a:rPr lang="fil-PH" sz="2200" b="1" dirty="0" smtClean="0">
                          <a:solidFill>
                            <a:schemeClr val="bg2"/>
                          </a:solidFill>
                          <a:latin typeface="Candara" pitchFamily="34" charset="0"/>
                        </a:rPr>
                        <a:t>FY 2012</a:t>
                      </a:r>
                      <a:endParaRPr lang="fil-PH" sz="2200" b="1" dirty="0">
                        <a:solidFill>
                          <a:schemeClr val="bg2"/>
                        </a:solidFill>
                        <a:latin typeface="Candara" pitchFamily="34" charset="0"/>
                      </a:endParaRPr>
                    </a:p>
                  </a:txBody>
                  <a:tcPr/>
                </a:tc>
                <a:tc>
                  <a:txBody>
                    <a:bodyPr/>
                    <a:lstStyle/>
                    <a:p>
                      <a:pPr algn="ctr"/>
                      <a:r>
                        <a:rPr lang="fil-PH" sz="2200" b="1" dirty="0" smtClean="0">
                          <a:solidFill>
                            <a:schemeClr val="bg2"/>
                          </a:solidFill>
                          <a:latin typeface="Candara" pitchFamily="34" charset="0"/>
                        </a:rPr>
                        <a:t>FY 2013</a:t>
                      </a:r>
                      <a:endParaRPr lang="fil-PH" sz="2200" b="1" dirty="0">
                        <a:solidFill>
                          <a:schemeClr val="bg2"/>
                        </a:solidFill>
                        <a:latin typeface="Candara" pitchFamily="34" charset="0"/>
                      </a:endParaRPr>
                    </a:p>
                  </a:txBody>
                  <a:tcPr/>
                </a:tc>
              </a:tr>
              <a:tr h="381000">
                <a:tc>
                  <a:txBody>
                    <a:bodyPr/>
                    <a:lstStyle/>
                    <a:p>
                      <a:pPr algn="ctr"/>
                      <a:r>
                        <a:rPr lang="en-US" sz="2200" dirty="0" smtClean="0">
                          <a:latin typeface="Candara" pitchFamily="34" charset="0"/>
                        </a:rPr>
                        <a:t>P</a:t>
                      </a:r>
                      <a:r>
                        <a:rPr lang="en-US" sz="2000" dirty="0" smtClean="0">
                          <a:latin typeface="Candara" pitchFamily="34" charset="0"/>
                        </a:rPr>
                        <a:t>862,310,000</a:t>
                      </a:r>
                      <a:endParaRPr lang="fil-PH" sz="2200" dirty="0">
                        <a:latin typeface="Candara"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l-PH" sz="2200" dirty="0" smtClean="0">
                          <a:latin typeface="Candara" pitchFamily="34" charset="0"/>
                        </a:rPr>
                        <a:t>P</a:t>
                      </a:r>
                      <a:r>
                        <a:rPr lang="en-US" sz="2000" dirty="0" smtClean="0">
                          <a:latin typeface="Candara" pitchFamily="34" charset="0"/>
                        </a:rPr>
                        <a:t>815,892,000</a:t>
                      </a:r>
                      <a:endParaRPr lang="en-US" sz="2200" dirty="0" smtClean="0">
                        <a:latin typeface="Candara" pitchFamily="34" charset="0"/>
                      </a:endParaRPr>
                    </a:p>
                  </a:txBody>
                  <a:tcPr/>
                </a:tc>
                <a:tc>
                  <a:txBody>
                    <a:bodyPr/>
                    <a:lstStyle/>
                    <a:p>
                      <a:pPr marL="457200" lvl="0" indent="-228600">
                        <a:lnSpc>
                          <a:spcPct val="90000"/>
                        </a:lnSpc>
                        <a:spcBef>
                          <a:spcPts val="1800"/>
                        </a:spcBef>
                        <a:buClr>
                          <a:schemeClr val="accent1"/>
                        </a:buClr>
                        <a:buFont typeface="Arial" pitchFamily="34" charset="0"/>
                        <a:buNone/>
                        <a:defRPr/>
                      </a:pPr>
                      <a:r>
                        <a:rPr lang="fil-PH" sz="2200" dirty="0" smtClean="0">
                          <a:latin typeface="Candara" pitchFamily="34" charset="0"/>
                        </a:rPr>
                        <a:t>P</a:t>
                      </a:r>
                      <a:r>
                        <a:rPr lang="en-US" sz="2000" dirty="0" smtClean="0">
                          <a:latin typeface="Candara" pitchFamily="34" charset="0"/>
                        </a:rPr>
                        <a:t>1,000,000,000</a:t>
                      </a:r>
                      <a:endParaRPr lang="fil-PH" sz="2200" dirty="0">
                        <a:latin typeface="Candara" pitchFamily="34" charset="0"/>
                      </a:endParaRPr>
                    </a:p>
                  </a:txBody>
                  <a:tcPr/>
                </a:tc>
              </a:tr>
            </a:tbl>
          </a:graphicData>
        </a:graphic>
      </p:graphicFrame>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options you have? </a:t>
            </a:r>
            <a:endParaRPr lang="en-US" dirty="0"/>
          </a:p>
        </p:txBody>
      </p:sp>
      <p:sp>
        <p:nvSpPr>
          <p:cNvPr id="3" name="Content Placeholder 2"/>
          <p:cNvSpPr>
            <a:spLocks noGrp="1"/>
          </p:cNvSpPr>
          <p:nvPr>
            <p:ph idx="1"/>
          </p:nvPr>
        </p:nvSpPr>
        <p:spPr>
          <a:xfrm>
            <a:off x="381000" y="1685919"/>
            <a:ext cx="8534400" cy="4791081"/>
          </a:xfrm>
        </p:spPr>
        <p:txBody>
          <a:bodyPr>
            <a:noAutofit/>
          </a:bodyPr>
          <a:lstStyle/>
          <a:p>
            <a:r>
              <a:rPr lang="en-US" sz="4000" u="sng" dirty="0" smtClean="0"/>
              <a:t>Be Lame  </a:t>
            </a:r>
            <a:r>
              <a:rPr lang="en-US" sz="4000" dirty="0" smtClean="0"/>
              <a:t>– “Usual Thinking Syndrome” – soothed with what you have and “think no more”; </a:t>
            </a:r>
          </a:p>
          <a:p>
            <a:r>
              <a:rPr lang="en-US" sz="4000" u="sng" dirty="0" smtClean="0"/>
              <a:t>Be Ridiculous </a:t>
            </a:r>
            <a:r>
              <a:rPr lang="en-US" sz="4000" dirty="0" smtClean="0"/>
              <a:t>-  Do things badly; or</a:t>
            </a:r>
          </a:p>
          <a:p>
            <a:r>
              <a:rPr lang="en-US" sz="4000" u="sng" dirty="0" smtClean="0"/>
              <a:t>Be Strategic </a:t>
            </a:r>
            <a:r>
              <a:rPr lang="en-US" sz="4000" dirty="0" smtClean="0"/>
              <a:t>– be an agent of positive change; Do the right things right. </a:t>
            </a:r>
            <a:endParaRPr lang="en-US" sz="4000" dirty="0"/>
          </a:p>
        </p:txBody>
      </p:sp>
    </p:spTree>
    <p:extLst>
      <p:ext uri="{BB962C8B-B14F-4D97-AF65-F5344CB8AC3E}">
        <p14:creationId xmlns:p14="http://schemas.microsoft.com/office/powerpoint/2010/main" val="3893948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8600" y="-152400"/>
            <a:ext cx="7086600" cy="1143000"/>
          </a:xfrm>
        </p:spPr>
        <p:txBody>
          <a:bodyPr>
            <a:normAutofit/>
          </a:bodyPr>
          <a:lstStyle/>
          <a:p>
            <a:pPr lvl="0"/>
            <a:r>
              <a:rPr lang="en-US" sz="3100" dirty="0" smtClean="0">
                <a:solidFill>
                  <a:srgbClr val="FFC000"/>
                </a:solidFill>
                <a:latin typeface="Candara" pitchFamily="34" charset="0"/>
                <a:ea typeface="Arial Unicode MS"/>
                <a:cs typeface="Arial Unicode MS"/>
              </a:rPr>
              <a:t>14. School Health and Nutrition Program</a:t>
            </a:r>
            <a:r>
              <a:rPr lang="fil-PH" sz="2800" dirty="0" smtClean="0">
                <a:solidFill>
                  <a:srgbClr val="FFC000"/>
                </a:solidFill>
                <a:latin typeface="Candara" pitchFamily="34" charset="0"/>
                <a:ea typeface="Calibri"/>
                <a:cs typeface="Times New Roman"/>
              </a:rPr>
              <a:t/>
            </a:r>
            <a:br>
              <a:rPr lang="fil-PH" sz="2800" dirty="0" smtClean="0">
                <a:solidFill>
                  <a:srgbClr val="FFC000"/>
                </a:solidFill>
                <a:latin typeface="Candara" pitchFamily="34" charset="0"/>
                <a:ea typeface="Calibri"/>
                <a:cs typeface="Times New Roman"/>
              </a:rPr>
            </a:br>
            <a:endParaRPr lang="fil-PH" sz="2800" dirty="0">
              <a:solidFill>
                <a:srgbClr val="FFC000"/>
              </a:solidFill>
            </a:endParaRPr>
          </a:p>
        </p:txBody>
      </p:sp>
      <p:sp>
        <p:nvSpPr>
          <p:cNvPr id="6" name="Title 1"/>
          <p:cNvSpPr txBox="1">
            <a:spLocks/>
          </p:cNvSpPr>
          <p:nvPr/>
        </p:nvSpPr>
        <p:spPr>
          <a:xfrm>
            <a:off x="228600" y="3657600"/>
            <a:ext cx="8915400" cy="106680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FFC000"/>
                </a:solidFill>
                <a:effectLst/>
                <a:uLnTx/>
                <a:uFillTx/>
                <a:latin typeface="Candara" pitchFamily="34" charset="0"/>
                <a:ea typeface="Arial Unicode MS"/>
                <a:cs typeface="Arial Unicode MS"/>
              </a:rPr>
              <a:t>Program Coverage</a:t>
            </a:r>
            <a:r>
              <a:rPr kumimoji="0" lang="en-US" sz="2800" b="0" i="0" u="none" strike="noStrike" kern="1200" cap="none" spc="0" normalizeH="0" noProof="0" dirty="0" smtClean="0">
                <a:ln>
                  <a:noFill/>
                </a:ln>
                <a:solidFill>
                  <a:srgbClr val="FFC000"/>
                </a:solidFill>
                <a:effectLst/>
                <a:uLnTx/>
                <a:uFillTx/>
                <a:latin typeface="Candara" pitchFamily="34" charset="0"/>
                <a:ea typeface="Arial Unicode MS"/>
                <a:cs typeface="Arial Unicode MS"/>
              </a:rPr>
              <a:t> </a:t>
            </a:r>
            <a:r>
              <a:rPr kumimoji="0" lang="en-US" sz="2400" b="0" i="0" u="none" strike="noStrike" kern="1200" cap="none" spc="0" normalizeH="0" noProof="0" dirty="0" smtClean="0">
                <a:ln>
                  <a:noFill/>
                </a:ln>
                <a:solidFill>
                  <a:srgbClr val="FFC000"/>
                </a:solidFill>
                <a:effectLst/>
                <a:uLnTx/>
                <a:uFillTx/>
                <a:latin typeface="Candara" pitchFamily="34" charset="0"/>
                <a:ea typeface="Arial Unicode MS"/>
                <a:cs typeface="Arial Unicode MS"/>
              </a:rPr>
              <a:t>: </a:t>
            </a:r>
            <a:r>
              <a:rPr kumimoji="0" lang="en-US" sz="2400" b="0" i="0" u="none" strike="noStrike" kern="1200" cap="none" spc="0" normalizeH="0" noProof="0" dirty="0" smtClean="0">
                <a:ln>
                  <a:noFill/>
                </a:ln>
                <a:effectLst/>
                <a:uLnTx/>
                <a:uFillTx/>
                <a:latin typeface="Candara" pitchFamily="34" charset="0"/>
                <a:ea typeface="Arial Unicode MS"/>
                <a:cs typeface="Arial Unicode MS"/>
              </a:rPr>
              <a:t>17 Regions and 20 Divisions </a:t>
            </a:r>
            <a:r>
              <a:rPr kumimoji="0" lang="fil-PH" sz="2800" b="0" i="0" u="none" strike="noStrike" kern="1200" cap="none" spc="0" normalizeH="0" baseline="0" noProof="0" dirty="0" smtClean="0">
                <a:ln>
                  <a:noFill/>
                </a:ln>
                <a:solidFill>
                  <a:srgbClr val="FFC000"/>
                </a:solidFill>
                <a:effectLst/>
                <a:uLnTx/>
                <a:uFillTx/>
                <a:latin typeface="Candara" pitchFamily="34" charset="0"/>
                <a:ea typeface="Calibri"/>
                <a:cs typeface="Times New Roman"/>
              </a:rPr>
              <a:t/>
            </a:r>
            <a:br>
              <a:rPr kumimoji="0" lang="fil-PH" sz="2800" b="0" i="0" u="none" strike="noStrike" kern="1200" cap="none" spc="0" normalizeH="0" baseline="0" noProof="0" dirty="0" smtClean="0">
                <a:ln>
                  <a:noFill/>
                </a:ln>
                <a:solidFill>
                  <a:srgbClr val="FFC000"/>
                </a:solidFill>
                <a:effectLst/>
                <a:uLnTx/>
                <a:uFillTx/>
                <a:latin typeface="Candara" pitchFamily="34" charset="0"/>
                <a:ea typeface="Calibri"/>
                <a:cs typeface="Times New Roman"/>
              </a:rPr>
            </a:br>
            <a:r>
              <a:rPr kumimoji="0" lang="fil-PH" sz="2800" b="0" i="0" u="none" strike="noStrike" kern="1200" cap="none" spc="0" normalizeH="0" baseline="0" noProof="0" dirty="0" smtClean="0">
                <a:ln>
                  <a:noFill/>
                </a:ln>
                <a:solidFill>
                  <a:schemeClr val="accent1"/>
                </a:solidFill>
                <a:effectLst/>
                <a:uLnTx/>
                <a:uFillTx/>
                <a:latin typeface="Candara" pitchFamily="34" charset="0"/>
                <a:ea typeface="Calibri"/>
                <a:cs typeface="Times New Roman"/>
              </a:rPr>
              <a:t>	</a:t>
            </a:r>
            <a:endParaRPr kumimoji="0" lang="fil-PH" sz="2800" b="0" i="0" u="none" strike="noStrike" kern="1200" cap="none" spc="0" normalizeH="0" baseline="0" noProof="0" dirty="0">
              <a:ln>
                <a:noFill/>
              </a:ln>
              <a:solidFill>
                <a:schemeClr val="accent1"/>
              </a:solidFill>
              <a:effectLst/>
              <a:uLnTx/>
              <a:uFillTx/>
              <a:latin typeface="+mj-lt"/>
              <a:ea typeface="+mj-ea"/>
              <a:cs typeface="+mj-cs"/>
            </a:endParaRPr>
          </a:p>
        </p:txBody>
      </p:sp>
      <p:sp>
        <p:nvSpPr>
          <p:cNvPr id="9" name="Content Placeholder 2"/>
          <p:cNvSpPr txBox="1">
            <a:spLocks/>
          </p:cNvSpPr>
          <p:nvPr/>
        </p:nvSpPr>
        <p:spPr>
          <a:xfrm>
            <a:off x="457200" y="990600"/>
            <a:ext cx="8305800" cy="2743200"/>
          </a:xfrm>
          <a:prstGeom prst="rect">
            <a:avLst/>
          </a:prstGeom>
        </p:spPr>
        <p:txBody>
          <a:bodyPr vert="horz" lIns="91440" tIns="45720" rIns="91440" bIns="45720" rtlCol="0">
            <a:noAutofit/>
          </a:bodyPr>
          <a:lstStyle/>
          <a:p>
            <a:pPr marL="228600" lvl="0" indent="-228600">
              <a:lnSpc>
                <a:spcPct val="90000"/>
              </a:lnSpc>
              <a:spcBef>
                <a:spcPts val="1800"/>
              </a:spcBef>
              <a:buClr>
                <a:schemeClr val="accent1"/>
              </a:buClr>
              <a:buFont typeface="Arial" pitchFamily="34" charset="0"/>
              <a:buChar char="•"/>
              <a:defRPr/>
            </a:pPr>
            <a:r>
              <a:rPr lang="en-US" sz="2400" dirty="0" smtClean="0"/>
              <a:t>The SBFP was previously known as the Breakfast Feeding Program (BFP) which was initially conceptualized and launched in 1997 to address the “short-term-hunger syndrome” among public elementary school children. As the program progressed, it shifted from just addressing the short-term hunger to addressing a more serious problem of under-nutrition in schools. The program was renamed to SBFP so as not to limit the feeding to breakfast only. </a:t>
            </a:r>
          </a:p>
        </p:txBody>
      </p:sp>
      <p:sp>
        <p:nvSpPr>
          <p:cNvPr id="8" name="Title 1"/>
          <p:cNvSpPr txBox="1">
            <a:spLocks/>
          </p:cNvSpPr>
          <p:nvPr/>
        </p:nvSpPr>
        <p:spPr>
          <a:xfrm>
            <a:off x="457200" y="609600"/>
            <a:ext cx="5867400" cy="685800"/>
          </a:xfrm>
          <a:prstGeom prst="rect">
            <a:avLst/>
          </a:prstGeom>
        </p:spPr>
        <p:txBody>
          <a:bodyPr vert="horz" lIns="91440" tIns="45720" rIns="91440" bIns="45720" rtlCol="0" anchor="b">
            <a:normAutofit fontScale="92500" lnSpcReduction="200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rgbClr val="FFC000"/>
                </a:solidFill>
                <a:effectLst/>
                <a:uLnTx/>
                <a:uFillTx/>
                <a:latin typeface="Candara" pitchFamily="34" charset="0"/>
                <a:ea typeface="Arial Unicode MS"/>
                <a:cs typeface="Arial Unicode MS"/>
              </a:rPr>
              <a:t>School-Based</a:t>
            </a:r>
            <a:r>
              <a:rPr lang="en-US" sz="2600" dirty="0" smtClean="0">
                <a:solidFill>
                  <a:srgbClr val="FFC000"/>
                </a:solidFill>
                <a:latin typeface="Candara" pitchFamily="34" charset="0"/>
                <a:ea typeface="Arial Unicode MS"/>
                <a:cs typeface="Arial Unicode MS"/>
              </a:rPr>
              <a:t> Feeding Program (SBFP)</a:t>
            </a:r>
            <a:r>
              <a:rPr kumimoji="0" lang="fil-PH" sz="2800" b="0" i="0" u="none" strike="noStrike" kern="1200" cap="none" spc="0" normalizeH="0" baseline="0" noProof="0" dirty="0" smtClean="0">
                <a:ln>
                  <a:noFill/>
                </a:ln>
                <a:solidFill>
                  <a:srgbClr val="FFC000"/>
                </a:solidFill>
                <a:effectLst/>
                <a:uLnTx/>
                <a:uFillTx/>
                <a:latin typeface="Candara" pitchFamily="34" charset="0"/>
                <a:ea typeface="Calibri"/>
                <a:cs typeface="Times New Roman"/>
              </a:rPr>
              <a:t/>
            </a:r>
            <a:br>
              <a:rPr kumimoji="0" lang="fil-PH" sz="2800" b="0" i="0" u="none" strike="noStrike" kern="1200" cap="none" spc="0" normalizeH="0" baseline="0" noProof="0" dirty="0" smtClean="0">
                <a:ln>
                  <a:noFill/>
                </a:ln>
                <a:solidFill>
                  <a:srgbClr val="FFC000"/>
                </a:solidFill>
                <a:effectLst/>
                <a:uLnTx/>
                <a:uFillTx/>
                <a:latin typeface="Candara" pitchFamily="34" charset="0"/>
                <a:ea typeface="Calibri"/>
                <a:cs typeface="Times New Roman"/>
              </a:rPr>
            </a:br>
            <a:r>
              <a:rPr kumimoji="0" lang="fil-PH" sz="2800" b="0" i="0" u="none" strike="noStrike" kern="1200" cap="none" spc="0" normalizeH="0" baseline="0" noProof="0" dirty="0" smtClean="0">
                <a:ln>
                  <a:noFill/>
                </a:ln>
                <a:solidFill>
                  <a:schemeClr val="accent1"/>
                </a:solidFill>
                <a:effectLst/>
                <a:uLnTx/>
                <a:uFillTx/>
                <a:latin typeface="Candara" pitchFamily="34" charset="0"/>
                <a:ea typeface="Calibri"/>
                <a:cs typeface="Times New Roman"/>
              </a:rPr>
              <a:t>	</a:t>
            </a:r>
            <a:endParaRPr kumimoji="0" lang="fil-PH" sz="2800" b="0" i="0" u="none" strike="noStrike" kern="1200" cap="none" spc="0" normalizeH="0" baseline="0" noProof="0" dirty="0">
              <a:ln>
                <a:noFill/>
              </a:ln>
              <a:solidFill>
                <a:schemeClr val="accent1"/>
              </a:solidFill>
              <a:effectLst/>
              <a:uLnTx/>
              <a:uFillTx/>
              <a:latin typeface="+mj-lt"/>
              <a:ea typeface="+mj-ea"/>
              <a:cs typeface="+mj-cs"/>
            </a:endParaRPr>
          </a:p>
        </p:txBody>
      </p:sp>
      <p:graphicFrame>
        <p:nvGraphicFramePr>
          <p:cNvPr id="14" name="Table 13"/>
          <p:cNvGraphicFramePr>
            <a:graphicFrameLocks noGrp="1"/>
          </p:cNvGraphicFramePr>
          <p:nvPr>
            <p:extLst>
              <p:ext uri="{D42A27DB-BD31-4B8C-83A1-F6EECF244321}">
                <p14:modId xmlns:p14="http://schemas.microsoft.com/office/powerpoint/2010/main" val="491601533"/>
              </p:ext>
            </p:extLst>
          </p:nvPr>
        </p:nvGraphicFramePr>
        <p:xfrm>
          <a:off x="533400" y="4800600"/>
          <a:ext cx="8153401" cy="1280160"/>
        </p:xfrm>
        <a:graphic>
          <a:graphicData uri="http://schemas.openxmlformats.org/drawingml/2006/table">
            <a:tbl>
              <a:tblPr firstRow="1" bandRow="1">
                <a:tableStyleId>{5C22544A-7EE6-4342-B048-85BDC9FD1C3A}</a:tableStyleId>
              </a:tblPr>
              <a:tblGrid>
                <a:gridCol w="2779569"/>
                <a:gridCol w="2686916"/>
                <a:gridCol w="2686916"/>
              </a:tblGrid>
              <a:tr h="381000">
                <a:tc gridSpan="3">
                  <a:txBody>
                    <a:bodyPr/>
                    <a:lstStyle/>
                    <a:p>
                      <a:pPr algn="ctr"/>
                      <a:r>
                        <a:rPr lang="fil-PH" sz="2200" dirty="0" smtClean="0">
                          <a:solidFill>
                            <a:schemeClr val="bg2"/>
                          </a:solidFill>
                          <a:latin typeface="Candara" pitchFamily="34" charset="0"/>
                        </a:rPr>
                        <a:t>Budget Allocation</a:t>
                      </a:r>
                      <a:endParaRPr lang="fil-PH" sz="2200" dirty="0">
                        <a:solidFill>
                          <a:schemeClr val="bg2"/>
                        </a:solidFill>
                        <a:latin typeface="Candara" pitchFamily="34" charset="0"/>
                      </a:endParaRPr>
                    </a:p>
                  </a:txBody>
                  <a:tcPr/>
                </a:tc>
                <a:tc hMerge="1">
                  <a:txBody>
                    <a:bodyPr/>
                    <a:lstStyle/>
                    <a:p>
                      <a:pPr algn="ctr"/>
                      <a:endParaRPr lang="fil-PH" sz="2800" dirty="0">
                        <a:solidFill>
                          <a:schemeClr val="bg2"/>
                        </a:solidFill>
                      </a:endParaRPr>
                    </a:p>
                  </a:txBody>
                  <a:tcPr/>
                </a:tc>
                <a:tc hMerge="1">
                  <a:txBody>
                    <a:bodyPr/>
                    <a:lstStyle/>
                    <a:p>
                      <a:pPr algn="ctr"/>
                      <a:endParaRPr lang="fil-PH" sz="2800" dirty="0">
                        <a:solidFill>
                          <a:schemeClr val="bg2"/>
                        </a:solidFill>
                      </a:endParaRPr>
                    </a:p>
                  </a:txBody>
                  <a:tcPr/>
                </a:tc>
              </a:tr>
              <a:tr h="381000">
                <a:tc>
                  <a:txBody>
                    <a:bodyPr/>
                    <a:lstStyle/>
                    <a:p>
                      <a:pPr algn="ctr"/>
                      <a:r>
                        <a:rPr lang="fil-PH" sz="2200" b="1" dirty="0" smtClean="0">
                          <a:solidFill>
                            <a:schemeClr val="bg2"/>
                          </a:solidFill>
                          <a:latin typeface="Candara" pitchFamily="34" charset="0"/>
                        </a:rPr>
                        <a:t>FY</a:t>
                      </a:r>
                      <a:r>
                        <a:rPr lang="fil-PH" sz="2200" b="1" baseline="0" dirty="0" smtClean="0">
                          <a:solidFill>
                            <a:schemeClr val="bg2"/>
                          </a:solidFill>
                          <a:latin typeface="Candara" pitchFamily="34" charset="0"/>
                        </a:rPr>
                        <a:t> 2011</a:t>
                      </a:r>
                      <a:endParaRPr lang="fil-PH" sz="2200" b="1" dirty="0">
                        <a:solidFill>
                          <a:schemeClr val="bg2"/>
                        </a:solidFill>
                        <a:latin typeface="Candara" pitchFamily="34" charset="0"/>
                      </a:endParaRPr>
                    </a:p>
                  </a:txBody>
                  <a:tcPr/>
                </a:tc>
                <a:tc>
                  <a:txBody>
                    <a:bodyPr/>
                    <a:lstStyle/>
                    <a:p>
                      <a:pPr algn="ctr"/>
                      <a:r>
                        <a:rPr lang="fil-PH" sz="2200" b="1" dirty="0" smtClean="0">
                          <a:solidFill>
                            <a:schemeClr val="bg2"/>
                          </a:solidFill>
                          <a:latin typeface="Candara" pitchFamily="34" charset="0"/>
                        </a:rPr>
                        <a:t>FY 2012</a:t>
                      </a:r>
                      <a:endParaRPr lang="fil-PH" sz="2200" b="1" dirty="0">
                        <a:solidFill>
                          <a:schemeClr val="bg2"/>
                        </a:solidFill>
                        <a:latin typeface="Candara" pitchFamily="34" charset="0"/>
                      </a:endParaRPr>
                    </a:p>
                  </a:txBody>
                  <a:tcPr/>
                </a:tc>
                <a:tc>
                  <a:txBody>
                    <a:bodyPr/>
                    <a:lstStyle/>
                    <a:p>
                      <a:pPr algn="ctr"/>
                      <a:r>
                        <a:rPr lang="fil-PH" sz="2200" b="1" dirty="0" smtClean="0">
                          <a:solidFill>
                            <a:schemeClr val="bg2"/>
                          </a:solidFill>
                          <a:latin typeface="Candara" pitchFamily="34" charset="0"/>
                        </a:rPr>
                        <a:t>FY 2013</a:t>
                      </a:r>
                      <a:endParaRPr lang="fil-PH" sz="2200" b="1" dirty="0">
                        <a:solidFill>
                          <a:schemeClr val="bg2"/>
                        </a:solidFill>
                        <a:latin typeface="Candara" pitchFamily="34" charset="0"/>
                      </a:endParaRPr>
                    </a:p>
                  </a:txBody>
                  <a:tcPr/>
                </a:tc>
              </a:tr>
              <a:tr h="381000">
                <a:tc>
                  <a:txBody>
                    <a:bodyPr/>
                    <a:lstStyle/>
                    <a:p>
                      <a:pPr algn="ctr"/>
                      <a:r>
                        <a:rPr lang="en-US" sz="2200" dirty="0" smtClean="0">
                          <a:latin typeface="Candara" pitchFamily="34" charset="0"/>
                        </a:rPr>
                        <a:t>P</a:t>
                      </a:r>
                      <a:r>
                        <a:rPr lang="en-US" sz="2000" dirty="0" smtClean="0">
                          <a:latin typeface="Candara" pitchFamily="34" charset="0"/>
                        </a:rPr>
                        <a:t>85,078,000</a:t>
                      </a:r>
                      <a:endParaRPr lang="fil-PH" sz="2200" dirty="0">
                        <a:latin typeface="Candara"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l-PH" sz="2200" dirty="0" smtClean="0">
                          <a:latin typeface="Candara" pitchFamily="34" charset="0"/>
                        </a:rPr>
                        <a:t>P</a:t>
                      </a:r>
                      <a:r>
                        <a:rPr lang="en-US" sz="2000" dirty="0" smtClean="0">
                          <a:latin typeface="Candara" pitchFamily="34" charset="0"/>
                        </a:rPr>
                        <a:t>87,120,000</a:t>
                      </a:r>
                      <a:endParaRPr lang="en-US" sz="2200" dirty="0" smtClean="0">
                        <a:latin typeface="Candara" pitchFamily="34" charset="0"/>
                      </a:endParaRPr>
                    </a:p>
                  </a:txBody>
                  <a:tcPr/>
                </a:tc>
                <a:tc>
                  <a:txBody>
                    <a:bodyPr/>
                    <a:lstStyle/>
                    <a:p>
                      <a:pPr marL="457200" lvl="0" indent="-228600">
                        <a:lnSpc>
                          <a:spcPct val="90000"/>
                        </a:lnSpc>
                        <a:spcBef>
                          <a:spcPts val="1800"/>
                        </a:spcBef>
                        <a:buClr>
                          <a:schemeClr val="accent1"/>
                        </a:buClr>
                        <a:buFont typeface="Arial" pitchFamily="34" charset="0"/>
                        <a:buNone/>
                        <a:defRPr/>
                      </a:pPr>
                      <a:r>
                        <a:rPr lang="fil-PH" sz="2200" dirty="0" smtClean="0">
                          <a:latin typeface="Candara" pitchFamily="34" charset="0"/>
                        </a:rPr>
                        <a:t>P</a:t>
                      </a:r>
                      <a:r>
                        <a:rPr lang="en-US" sz="2000" dirty="0" smtClean="0">
                          <a:latin typeface="Candara" pitchFamily="34" charset="0"/>
                        </a:rPr>
                        <a:t>87,120,000</a:t>
                      </a:r>
                      <a:endParaRPr lang="fil-PH" sz="2200" dirty="0">
                        <a:latin typeface="Candara" pitchFamily="34" charset="0"/>
                      </a:endParaRPr>
                    </a:p>
                  </a:txBody>
                  <a:tcPr/>
                </a:tc>
              </a:tr>
            </a:tbl>
          </a:graphicData>
        </a:graphic>
      </p:graphicFrame>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76200"/>
            <a:ext cx="7848600" cy="114300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100" b="0" i="0" u="none" strike="noStrike" kern="1200" cap="none" spc="0" normalizeH="0" baseline="0" noProof="0" dirty="0" smtClean="0">
                <a:ln>
                  <a:noFill/>
                </a:ln>
                <a:solidFill>
                  <a:srgbClr val="FFC000"/>
                </a:solidFill>
                <a:effectLst/>
                <a:uLnTx/>
                <a:uFillTx/>
                <a:latin typeface="Candara" pitchFamily="34" charset="0"/>
                <a:ea typeface="Arial Unicode MS"/>
                <a:cs typeface="Arial Unicode MS"/>
              </a:rPr>
              <a:t>School Health and Nutrition Program </a:t>
            </a:r>
            <a:r>
              <a:rPr kumimoji="0" lang="en-US" sz="3100" b="0" i="1" u="none" strike="noStrike" kern="1200" cap="none" spc="0" normalizeH="0" baseline="0" noProof="0" dirty="0" smtClean="0">
                <a:ln>
                  <a:noFill/>
                </a:ln>
                <a:solidFill>
                  <a:srgbClr val="FFC000"/>
                </a:solidFill>
                <a:effectLst/>
                <a:uLnTx/>
                <a:uFillTx/>
                <a:latin typeface="Candara" pitchFamily="34" charset="0"/>
                <a:ea typeface="Arial Unicode MS"/>
                <a:cs typeface="Arial Unicode MS"/>
              </a:rPr>
              <a:t>cont.</a:t>
            </a:r>
            <a:r>
              <a:rPr kumimoji="0" lang="en-US" sz="3100" b="0" i="1" u="none" strike="noStrike" kern="1200" cap="none" spc="0" normalizeH="0" noProof="0" dirty="0" smtClean="0">
                <a:ln>
                  <a:noFill/>
                </a:ln>
                <a:solidFill>
                  <a:srgbClr val="FFC000"/>
                </a:solidFill>
                <a:effectLst/>
                <a:uLnTx/>
                <a:uFillTx/>
                <a:latin typeface="Candara" pitchFamily="34" charset="0"/>
                <a:ea typeface="Arial Unicode MS"/>
                <a:cs typeface="Arial Unicode MS"/>
              </a:rPr>
              <a:t> . </a:t>
            </a:r>
            <a:r>
              <a:rPr kumimoji="0" lang="en-US" sz="3100" b="0" i="0" u="none" strike="noStrike" kern="1200" cap="none" spc="0" normalizeH="0" noProof="0" dirty="0" smtClean="0">
                <a:ln>
                  <a:noFill/>
                </a:ln>
                <a:solidFill>
                  <a:srgbClr val="FFC000"/>
                </a:solidFill>
                <a:effectLst/>
                <a:uLnTx/>
                <a:uFillTx/>
                <a:latin typeface="Candara" pitchFamily="34" charset="0"/>
                <a:ea typeface="Arial Unicode MS"/>
                <a:cs typeface="Arial Unicode MS"/>
              </a:rPr>
              <a:t>. .</a:t>
            </a:r>
            <a:r>
              <a:rPr kumimoji="0" lang="fil-PH" sz="2800" b="0" i="0" u="none" strike="noStrike" kern="1200" cap="none" spc="0" normalizeH="0" baseline="0" noProof="0" dirty="0" smtClean="0">
                <a:ln>
                  <a:noFill/>
                </a:ln>
                <a:solidFill>
                  <a:srgbClr val="FFC000"/>
                </a:solidFill>
                <a:effectLst/>
                <a:uLnTx/>
                <a:uFillTx/>
                <a:latin typeface="Candara" pitchFamily="34" charset="0"/>
                <a:ea typeface="Calibri"/>
                <a:cs typeface="Times New Roman"/>
              </a:rPr>
              <a:t/>
            </a:r>
            <a:br>
              <a:rPr kumimoji="0" lang="fil-PH" sz="2800" b="0" i="0" u="none" strike="noStrike" kern="1200" cap="none" spc="0" normalizeH="0" baseline="0" noProof="0" dirty="0" smtClean="0">
                <a:ln>
                  <a:noFill/>
                </a:ln>
                <a:solidFill>
                  <a:srgbClr val="FFC000"/>
                </a:solidFill>
                <a:effectLst/>
                <a:uLnTx/>
                <a:uFillTx/>
                <a:latin typeface="Candara" pitchFamily="34" charset="0"/>
                <a:ea typeface="Calibri"/>
                <a:cs typeface="Times New Roman"/>
              </a:rPr>
            </a:br>
            <a:endParaRPr kumimoji="0" lang="fil-PH" sz="2800" b="0" i="0" u="none" strike="noStrike" kern="1200" cap="none" spc="0" normalizeH="0" baseline="0" noProof="0" dirty="0">
              <a:ln>
                <a:noFill/>
              </a:ln>
              <a:solidFill>
                <a:srgbClr val="FFC000"/>
              </a:solidFill>
              <a:effectLst/>
              <a:uLnTx/>
              <a:uFillTx/>
              <a:latin typeface="+mj-lt"/>
              <a:ea typeface="+mj-ea"/>
              <a:cs typeface="+mj-cs"/>
            </a:endParaRPr>
          </a:p>
        </p:txBody>
      </p:sp>
      <p:sp>
        <p:nvSpPr>
          <p:cNvPr id="3" name="Content Placeholder 2"/>
          <p:cNvSpPr txBox="1">
            <a:spLocks/>
          </p:cNvSpPr>
          <p:nvPr/>
        </p:nvSpPr>
        <p:spPr>
          <a:xfrm>
            <a:off x="457200" y="1143000"/>
            <a:ext cx="8305800" cy="3124200"/>
          </a:xfrm>
          <a:prstGeom prst="rect">
            <a:avLst/>
          </a:prstGeom>
        </p:spPr>
        <p:txBody>
          <a:bodyPr vert="horz" lIns="91440" tIns="45720" rIns="91440" bIns="45720" rtlCol="0">
            <a:noAutofit/>
          </a:bodyPr>
          <a:lstStyle/>
          <a:p>
            <a:pPr marL="228600" lvl="0" indent="-228600">
              <a:lnSpc>
                <a:spcPct val="90000"/>
              </a:lnSpc>
              <a:spcBef>
                <a:spcPts val="600"/>
              </a:spcBef>
              <a:buClr>
                <a:schemeClr val="accent1"/>
              </a:buClr>
              <a:buFont typeface="Arial" pitchFamily="34" charset="0"/>
              <a:buChar char="•"/>
              <a:defRPr/>
            </a:pPr>
            <a:r>
              <a:rPr lang="en-US" sz="2400" dirty="0" smtClean="0"/>
              <a:t>The program aims to promote, protect and maintain the health status of students and school personnel through the provision of various health services such as health appraisal, treatment, consultation, referral, health counseling among others.</a:t>
            </a:r>
          </a:p>
          <a:p>
            <a:pPr marL="228600" lvl="0" indent="-228600">
              <a:lnSpc>
                <a:spcPct val="90000"/>
              </a:lnSpc>
              <a:spcBef>
                <a:spcPts val="600"/>
              </a:spcBef>
              <a:buClr>
                <a:schemeClr val="accent1"/>
              </a:buClr>
              <a:buFont typeface="Arial" pitchFamily="34" charset="0"/>
              <a:buChar char="•"/>
              <a:defRPr/>
            </a:pPr>
            <a:r>
              <a:rPr lang="en-US" sz="2400" dirty="0" smtClean="0"/>
              <a:t>Dental Service is the provision of promotive, preventive and curative services aimed to improve the oral health status of the school population specifically the pupil in the public elementary schools. </a:t>
            </a:r>
          </a:p>
          <a:p>
            <a:pPr marL="228600" lvl="0" indent="-228600">
              <a:lnSpc>
                <a:spcPct val="90000"/>
              </a:lnSpc>
              <a:spcBef>
                <a:spcPts val="1800"/>
              </a:spcBef>
              <a:buClr>
                <a:schemeClr val="accent1"/>
              </a:buClr>
              <a:buFont typeface="Arial" pitchFamily="34" charset="0"/>
              <a:buChar char="•"/>
              <a:defRPr/>
            </a:pPr>
            <a:endParaRPr kumimoji="0" lang="fil-PH"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itle 1"/>
          <p:cNvSpPr txBox="1">
            <a:spLocks/>
          </p:cNvSpPr>
          <p:nvPr/>
        </p:nvSpPr>
        <p:spPr>
          <a:xfrm>
            <a:off x="457200" y="685800"/>
            <a:ext cx="8686800" cy="685800"/>
          </a:xfrm>
          <a:prstGeom prst="rect">
            <a:avLst/>
          </a:prstGeom>
        </p:spPr>
        <p:txBody>
          <a:bodyPr vert="horz" lIns="91440" tIns="45720" rIns="91440" bIns="45720" rtlCol="0" anchor="b">
            <a:normAutofit fontScale="92500" lnSpcReduction="200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rgbClr val="FFC000"/>
                </a:solidFill>
                <a:effectLst/>
                <a:uLnTx/>
                <a:uFillTx/>
                <a:latin typeface="Candara" pitchFamily="34" charset="0"/>
                <a:ea typeface="Arial Unicode MS"/>
                <a:cs typeface="Arial Unicode MS"/>
              </a:rPr>
              <a:t>Medical/Dental and Optical Health and Nursing Services</a:t>
            </a:r>
            <a:r>
              <a:rPr kumimoji="0" lang="fil-PH" sz="2800" b="0" i="0" u="none" strike="noStrike" kern="1200" cap="none" spc="0" normalizeH="0" baseline="0" noProof="0" dirty="0" smtClean="0">
                <a:ln>
                  <a:noFill/>
                </a:ln>
                <a:solidFill>
                  <a:srgbClr val="FFC000"/>
                </a:solidFill>
                <a:effectLst/>
                <a:uLnTx/>
                <a:uFillTx/>
                <a:latin typeface="Candara" pitchFamily="34" charset="0"/>
                <a:ea typeface="Calibri"/>
                <a:cs typeface="Times New Roman"/>
              </a:rPr>
              <a:t/>
            </a:r>
            <a:br>
              <a:rPr kumimoji="0" lang="fil-PH" sz="2800" b="0" i="0" u="none" strike="noStrike" kern="1200" cap="none" spc="0" normalizeH="0" baseline="0" noProof="0" dirty="0" smtClean="0">
                <a:ln>
                  <a:noFill/>
                </a:ln>
                <a:solidFill>
                  <a:srgbClr val="FFC000"/>
                </a:solidFill>
                <a:effectLst/>
                <a:uLnTx/>
                <a:uFillTx/>
                <a:latin typeface="Candara" pitchFamily="34" charset="0"/>
                <a:ea typeface="Calibri"/>
                <a:cs typeface="Times New Roman"/>
              </a:rPr>
            </a:br>
            <a:r>
              <a:rPr kumimoji="0" lang="fil-PH" sz="2800" b="0" i="0" u="none" strike="noStrike" kern="1200" cap="none" spc="0" normalizeH="0" baseline="0" noProof="0" dirty="0" smtClean="0">
                <a:ln>
                  <a:noFill/>
                </a:ln>
                <a:solidFill>
                  <a:schemeClr val="accent1"/>
                </a:solidFill>
                <a:effectLst/>
                <a:uLnTx/>
                <a:uFillTx/>
                <a:latin typeface="Candara" pitchFamily="34" charset="0"/>
                <a:ea typeface="Calibri"/>
                <a:cs typeface="Times New Roman"/>
              </a:rPr>
              <a:t>	</a:t>
            </a:r>
            <a:endParaRPr kumimoji="0" lang="fil-PH" sz="2800" b="0" i="0" u="none" strike="noStrike" kern="1200" cap="none" spc="0" normalizeH="0" baseline="0" noProof="0" dirty="0">
              <a:ln>
                <a:noFill/>
              </a:ln>
              <a:solidFill>
                <a:schemeClr val="accent1"/>
              </a:solidFill>
              <a:effectLst/>
              <a:uLnTx/>
              <a:uFillTx/>
              <a:latin typeface="+mj-lt"/>
              <a:ea typeface="+mj-ea"/>
              <a:cs typeface="+mj-cs"/>
            </a:endParaRPr>
          </a:p>
        </p:txBody>
      </p:sp>
      <p:sp>
        <p:nvSpPr>
          <p:cNvPr id="5" name="Title 1"/>
          <p:cNvSpPr txBox="1">
            <a:spLocks/>
          </p:cNvSpPr>
          <p:nvPr/>
        </p:nvSpPr>
        <p:spPr>
          <a:xfrm>
            <a:off x="228600" y="4038600"/>
            <a:ext cx="8153400" cy="685800"/>
          </a:xfrm>
          <a:prstGeom prst="rect">
            <a:avLst/>
          </a:prstGeom>
        </p:spPr>
        <p:txBody>
          <a:bodyPr vert="horz" lIns="91440" tIns="45720" rIns="91440" bIns="45720" rtlCol="0" anchor="b">
            <a:normAutofit fontScale="92500" lnSpcReduction="200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000" b="0" i="0" u="none" strike="noStrike" kern="1200" cap="none" spc="0" normalizeH="0" baseline="0" noProof="0" dirty="0" smtClean="0">
                <a:ln>
                  <a:noFill/>
                </a:ln>
                <a:solidFill>
                  <a:srgbClr val="FFC000"/>
                </a:solidFill>
                <a:effectLst/>
                <a:uLnTx/>
                <a:uFillTx/>
                <a:latin typeface="Candara" pitchFamily="34" charset="0"/>
                <a:ea typeface="Arial Unicode MS"/>
                <a:cs typeface="Arial Unicode MS"/>
              </a:rPr>
              <a:t>Program Coverage</a:t>
            </a:r>
            <a:r>
              <a:rPr kumimoji="0" lang="en-US" sz="3000" b="0" i="0" u="none" strike="noStrike" kern="1200" cap="none" spc="0" normalizeH="0" noProof="0" dirty="0" smtClean="0">
                <a:ln>
                  <a:noFill/>
                </a:ln>
                <a:solidFill>
                  <a:srgbClr val="FFC000"/>
                </a:solidFill>
                <a:effectLst/>
                <a:uLnTx/>
                <a:uFillTx/>
                <a:latin typeface="Candara" pitchFamily="34" charset="0"/>
                <a:ea typeface="Arial Unicode MS"/>
                <a:cs typeface="Arial Unicode MS"/>
              </a:rPr>
              <a:t> : </a:t>
            </a:r>
            <a:r>
              <a:rPr lang="en-US" sz="2600" dirty="0" smtClean="0">
                <a:latin typeface="Candara" pitchFamily="34" charset="0"/>
                <a:ea typeface="Arial Unicode MS"/>
                <a:cs typeface="Arial Unicode MS"/>
              </a:rPr>
              <a:t>All </a:t>
            </a:r>
            <a:r>
              <a:rPr kumimoji="0" lang="en-US" sz="2600" b="0" i="0" u="none" strike="noStrike" kern="1200" cap="none" spc="0" normalizeH="0" noProof="0" dirty="0" smtClean="0">
                <a:ln>
                  <a:noFill/>
                </a:ln>
                <a:effectLst/>
                <a:uLnTx/>
                <a:uFillTx/>
                <a:latin typeface="Candara" pitchFamily="34" charset="0"/>
                <a:ea typeface="Arial Unicode MS"/>
                <a:cs typeface="Arial Unicode MS"/>
              </a:rPr>
              <a:t>Regions and Divisions </a:t>
            </a:r>
            <a:r>
              <a:rPr kumimoji="0" lang="fil-PH" sz="2800" b="0" i="0" u="none" strike="noStrike" kern="1200" cap="none" spc="0" normalizeH="0" baseline="0" noProof="0" dirty="0" smtClean="0">
                <a:ln>
                  <a:noFill/>
                </a:ln>
                <a:solidFill>
                  <a:srgbClr val="FFC000"/>
                </a:solidFill>
                <a:effectLst/>
                <a:uLnTx/>
                <a:uFillTx/>
                <a:latin typeface="Candara" pitchFamily="34" charset="0"/>
                <a:ea typeface="Calibri"/>
                <a:cs typeface="Times New Roman"/>
              </a:rPr>
              <a:t/>
            </a:r>
            <a:br>
              <a:rPr kumimoji="0" lang="fil-PH" sz="2800" b="0" i="0" u="none" strike="noStrike" kern="1200" cap="none" spc="0" normalizeH="0" baseline="0" noProof="0" dirty="0" smtClean="0">
                <a:ln>
                  <a:noFill/>
                </a:ln>
                <a:solidFill>
                  <a:srgbClr val="FFC000"/>
                </a:solidFill>
                <a:effectLst/>
                <a:uLnTx/>
                <a:uFillTx/>
                <a:latin typeface="Candara" pitchFamily="34" charset="0"/>
                <a:ea typeface="Calibri"/>
                <a:cs typeface="Times New Roman"/>
              </a:rPr>
            </a:br>
            <a:r>
              <a:rPr kumimoji="0" lang="fil-PH" sz="2800" b="0" i="0" u="none" strike="noStrike" kern="1200" cap="none" spc="0" normalizeH="0" baseline="0" noProof="0" dirty="0" smtClean="0">
                <a:ln>
                  <a:noFill/>
                </a:ln>
                <a:solidFill>
                  <a:schemeClr val="accent1"/>
                </a:solidFill>
                <a:effectLst/>
                <a:uLnTx/>
                <a:uFillTx/>
                <a:latin typeface="Candara" pitchFamily="34" charset="0"/>
                <a:ea typeface="Calibri"/>
                <a:cs typeface="Times New Roman"/>
              </a:rPr>
              <a:t>	</a:t>
            </a:r>
            <a:endParaRPr kumimoji="0" lang="fil-PH" sz="2800" b="0" i="0" u="none" strike="noStrike" kern="1200" cap="none" spc="0" normalizeH="0" baseline="0" noProof="0" dirty="0">
              <a:ln>
                <a:noFill/>
              </a:ln>
              <a:solidFill>
                <a:schemeClr val="accent1"/>
              </a:solidFill>
              <a:effectLst/>
              <a:uLnTx/>
              <a:uFillTx/>
              <a:latin typeface="+mj-lt"/>
              <a:ea typeface="+mj-ea"/>
              <a:cs typeface="+mj-cs"/>
            </a:endParaRPr>
          </a:p>
        </p:txBody>
      </p:sp>
      <p:graphicFrame>
        <p:nvGraphicFramePr>
          <p:cNvPr id="13" name="Table 12"/>
          <p:cNvGraphicFramePr>
            <a:graphicFrameLocks noGrp="1"/>
          </p:cNvGraphicFramePr>
          <p:nvPr>
            <p:extLst>
              <p:ext uri="{D42A27DB-BD31-4B8C-83A1-F6EECF244321}">
                <p14:modId xmlns:p14="http://schemas.microsoft.com/office/powerpoint/2010/main" val="491601533"/>
              </p:ext>
            </p:extLst>
          </p:nvPr>
        </p:nvGraphicFramePr>
        <p:xfrm>
          <a:off x="457200" y="4815840"/>
          <a:ext cx="8153401" cy="1280160"/>
        </p:xfrm>
        <a:graphic>
          <a:graphicData uri="http://schemas.openxmlformats.org/drawingml/2006/table">
            <a:tbl>
              <a:tblPr firstRow="1" bandRow="1">
                <a:tableStyleId>{5C22544A-7EE6-4342-B048-85BDC9FD1C3A}</a:tableStyleId>
              </a:tblPr>
              <a:tblGrid>
                <a:gridCol w="2779569"/>
                <a:gridCol w="2686916"/>
                <a:gridCol w="2686916"/>
              </a:tblGrid>
              <a:tr h="381000">
                <a:tc gridSpan="3">
                  <a:txBody>
                    <a:bodyPr/>
                    <a:lstStyle/>
                    <a:p>
                      <a:pPr algn="ctr"/>
                      <a:r>
                        <a:rPr lang="fil-PH" sz="2200" dirty="0" smtClean="0">
                          <a:solidFill>
                            <a:schemeClr val="bg2"/>
                          </a:solidFill>
                          <a:latin typeface="Candara" pitchFamily="34" charset="0"/>
                        </a:rPr>
                        <a:t>Budget Allocation</a:t>
                      </a:r>
                      <a:endParaRPr lang="fil-PH" sz="2200" dirty="0">
                        <a:solidFill>
                          <a:schemeClr val="bg2"/>
                        </a:solidFill>
                        <a:latin typeface="Candara" pitchFamily="34" charset="0"/>
                      </a:endParaRPr>
                    </a:p>
                  </a:txBody>
                  <a:tcPr/>
                </a:tc>
                <a:tc hMerge="1">
                  <a:txBody>
                    <a:bodyPr/>
                    <a:lstStyle/>
                    <a:p>
                      <a:pPr algn="ctr"/>
                      <a:endParaRPr lang="fil-PH" sz="2800" dirty="0">
                        <a:solidFill>
                          <a:schemeClr val="bg2"/>
                        </a:solidFill>
                      </a:endParaRPr>
                    </a:p>
                  </a:txBody>
                  <a:tcPr/>
                </a:tc>
                <a:tc hMerge="1">
                  <a:txBody>
                    <a:bodyPr/>
                    <a:lstStyle/>
                    <a:p>
                      <a:pPr algn="ctr"/>
                      <a:endParaRPr lang="fil-PH" sz="2800" dirty="0">
                        <a:solidFill>
                          <a:schemeClr val="bg2"/>
                        </a:solidFill>
                      </a:endParaRPr>
                    </a:p>
                  </a:txBody>
                  <a:tcPr/>
                </a:tc>
              </a:tr>
              <a:tr h="381000">
                <a:tc>
                  <a:txBody>
                    <a:bodyPr/>
                    <a:lstStyle/>
                    <a:p>
                      <a:pPr algn="ctr"/>
                      <a:r>
                        <a:rPr lang="fil-PH" sz="2200" b="1" dirty="0" smtClean="0">
                          <a:solidFill>
                            <a:schemeClr val="bg2"/>
                          </a:solidFill>
                          <a:latin typeface="Candara" pitchFamily="34" charset="0"/>
                        </a:rPr>
                        <a:t>FY</a:t>
                      </a:r>
                      <a:r>
                        <a:rPr lang="fil-PH" sz="2200" b="1" baseline="0" dirty="0" smtClean="0">
                          <a:solidFill>
                            <a:schemeClr val="bg2"/>
                          </a:solidFill>
                          <a:latin typeface="Candara" pitchFamily="34" charset="0"/>
                        </a:rPr>
                        <a:t> 2011</a:t>
                      </a:r>
                      <a:endParaRPr lang="fil-PH" sz="2200" b="1" dirty="0">
                        <a:solidFill>
                          <a:schemeClr val="bg2"/>
                        </a:solidFill>
                        <a:latin typeface="Candara" pitchFamily="34" charset="0"/>
                      </a:endParaRPr>
                    </a:p>
                  </a:txBody>
                  <a:tcPr/>
                </a:tc>
                <a:tc>
                  <a:txBody>
                    <a:bodyPr/>
                    <a:lstStyle/>
                    <a:p>
                      <a:pPr algn="ctr"/>
                      <a:r>
                        <a:rPr lang="fil-PH" sz="2200" b="1" dirty="0" smtClean="0">
                          <a:solidFill>
                            <a:schemeClr val="bg2"/>
                          </a:solidFill>
                          <a:latin typeface="Candara" pitchFamily="34" charset="0"/>
                        </a:rPr>
                        <a:t>FY 2012</a:t>
                      </a:r>
                      <a:endParaRPr lang="fil-PH" sz="2200" b="1" dirty="0">
                        <a:solidFill>
                          <a:schemeClr val="bg2"/>
                        </a:solidFill>
                        <a:latin typeface="Candara" pitchFamily="34" charset="0"/>
                      </a:endParaRPr>
                    </a:p>
                  </a:txBody>
                  <a:tcPr/>
                </a:tc>
                <a:tc>
                  <a:txBody>
                    <a:bodyPr/>
                    <a:lstStyle/>
                    <a:p>
                      <a:pPr algn="ctr"/>
                      <a:r>
                        <a:rPr lang="fil-PH" sz="2200" b="1" dirty="0" smtClean="0">
                          <a:solidFill>
                            <a:schemeClr val="bg2"/>
                          </a:solidFill>
                          <a:latin typeface="Candara" pitchFamily="34" charset="0"/>
                        </a:rPr>
                        <a:t>FY 2013</a:t>
                      </a:r>
                      <a:endParaRPr lang="fil-PH" sz="2200" b="1" dirty="0">
                        <a:solidFill>
                          <a:schemeClr val="bg2"/>
                        </a:solidFill>
                        <a:latin typeface="Candara" pitchFamily="34" charset="0"/>
                      </a:endParaRPr>
                    </a:p>
                  </a:txBody>
                  <a:tcPr/>
                </a:tc>
              </a:tr>
              <a:tr h="381000">
                <a:tc>
                  <a:txBody>
                    <a:bodyPr/>
                    <a:lstStyle/>
                    <a:p>
                      <a:pPr algn="ctr"/>
                      <a:r>
                        <a:rPr lang="en-US" sz="2200" dirty="0" smtClean="0">
                          <a:latin typeface="Candara" pitchFamily="34" charset="0"/>
                        </a:rPr>
                        <a:t>P</a:t>
                      </a:r>
                      <a:r>
                        <a:rPr lang="en-US" sz="2000" dirty="0" smtClean="0">
                          <a:latin typeface="Candara" pitchFamily="34" charset="0"/>
                        </a:rPr>
                        <a:t>40,952,000</a:t>
                      </a:r>
                      <a:endParaRPr lang="fil-PH" sz="2200" dirty="0">
                        <a:latin typeface="Candara"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l-PH" sz="2200" dirty="0" smtClean="0">
                          <a:latin typeface="Candara" pitchFamily="34" charset="0"/>
                        </a:rPr>
                        <a:t>P</a:t>
                      </a:r>
                      <a:r>
                        <a:rPr lang="en-US" sz="2000" dirty="0" smtClean="0">
                          <a:latin typeface="Candara" pitchFamily="34" charset="0"/>
                        </a:rPr>
                        <a:t>41,935,000</a:t>
                      </a:r>
                      <a:endParaRPr lang="en-US" sz="2200" dirty="0" smtClean="0">
                        <a:latin typeface="Candara" pitchFamily="34" charset="0"/>
                      </a:endParaRPr>
                    </a:p>
                  </a:txBody>
                  <a:tcPr/>
                </a:tc>
                <a:tc>
                  <a:txBody>
                    <a:bodyPr/>
                    <a:lstStyle/>
                    <a:p>
                      <a:pPr marL="457200" lvl="0" indent="-228600">
                        <a:lnSpc>
                          <a:spcPct val="90000"/>
                        </a:lnSpc>
                        <a:spcBef>
                          <a:spcPts val="1800"/>
                        </a:spcBef>
                        <a:buClr>
                          <a:schemeClr val="accent1"/>
                        </a:buClr>
                        <a:buFont typeface="Arial" pitchFamily="34" charset="0"/>
                        <a:buNone/>
                        <a:defRPr/>
                      </a:pPr>
                      <a:r>
                        <a:rPr lang="fil-PH" sz="2200" dirty="0" smtClean="0">
                          <a:latin typeface="Candara" pitchFamily="34" charset="0"/>
                        </a:rPr>
                        <a:t>P</a:t>
                      </a:r>
                      <a:r>
                        <a:rPr lang="en-US" sz="2000" dirty="0" smtClean="0">
                          <a:latin typeface="Candara" pitchFamily="34" charset="0"/>
                        </a:rPr>
                        <a:t>41,935,000</a:t>
                      </a:r>
                      <a:endParaRPr lang="fil-PH" sz="2200" dirty="0">
                        <a:latin typeface="Candara" pitchFamily="34" charset="0"/>
                      </a:endParaRPr>
                    </a:p>
                  </a:txBody>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152400"/>
            <a:ext cx="7848600" cy="106680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100" b="0" i="0" u="none" strike="noStrike" kern="1200" cap="none" spc="0" normalizeH="0" baseline="0" noProof="0" dirty="0" smtClean="0">
                <a:ln>
                  <a:noFill/>
                </a:ln>
                <a:solidFill>
                  <a:srgbClr val="FFC000"/>
                </a:solidFill>
                <a:effectLst/>
                <a:uLnTx/>
                <a:uFillTx/>
                <a:latin typeface="Candara" pitchFamily="34" charset="0"/>
                <a:ea typeface="Arial Unicode MS"/>
                <a:cs typeface="Arial Unicode MS"/>
              </a:rPr>
              <a:t>School Health and Nutrition Program </a:t>
            </a:r>
            <a:r>
              <a:rPr kumimoji="0" lang="en-US" sz="3100" b="0" i="1" u="none" strike="noStrike" kern="1200" cap="none" spc="0" normalizeH="0" baseline="0" noProof="0" dirty="0" smtClean="0">
                <a:ln>
                  <a:noFill/>
                </a:ln>
                <a:solidFill>
                  <a:srgbClr val="FFC000"/>
                </a:solidFill>
                <a:effectLst/>
                <a:uLnTx/>
                <a:uFillTx/>
                <a:latin typeface="Candara" pitchFamily="34" charset="0"/>
                <a:ea typeface="Arial Unicode MS"/>
                <a:cs typeface="Arial Unicode MS"/>
              </a:rPr>
              <a:t>cont.</a:t>
            </a:r>
            <a:r>
              <a:rPr kumimoji="0" lang="en-US" sz="3100" b="0" i="1" u="none" strike="noStrike" kern="1200" cap="none" spc="0" normalizeH="0" noProof="0" dirty="0" smtClean="0">
                <a:ln>
                  <a:noFill/>
                </a:ln>
                <a:solidFill>
                  <a:srgbClr val="FFC000"/>
                </a:solidFill>
                <a:effectLst/>
                <a:uLnTx/>
                <a:uFillTx/>
                <a:latin typeface="Candara" pitchFamily="34" charset="0"/>
                <a:ea typeface="Arial Unicode MS"/>
                <a:cs typeface="Arial Unicode MS"/>
              </a:rPr>
              <a:t> . </a:t>
            </a:r>
            <a:r>
              <a:rPr kumimoji="0" lang="en-US" sz="3100" b="0" i="0" u="none" strike="noStrike" kern="1200" cap="none" spc="0" normalizeH="0" noProof="0" dirty="0" smtClean="0">
                <a:ln>
                  <a:noFill/>
                </a:ln>
                <a:solidFill>
                  <a:srgbClr val="FFC000"/>
                </a:solidFill>
                <a:effectLst/>
                <a:uLnTx/>
                <a:uFillTx/>
                <a:latin typeface="Candara" pitchFamily="34" charset="0"/>
                <a:ea typeface="Arial Unicode MS"/>
                <a:cs typeface="Arial Unicode MS"/>
              </a:rPr>
              <a:t>. .</a:t>
            </a:r>
            <a:r>
              <a:rPr kumimoji="0" lang="fil-PH" sz="2800" b="0" i="0" u="none" strike="noStrike" kern="1200" cap="none" spc="0" normalizeH="0" baseline="0" noProof="0" dirty="0" smtClean="0">
                <a:ln>
                  <a:noFill/>
                </a:ln>
                <a:solidFill>
                  <a:srgbClr val="FFC000"/>
                </a:solidFill>
                <a:effectLst/>
                <a:uLnTx/>
                <a:uFillTx/>
                <a:latin typeface="Candara" pitchFamily="34" charset="0"/>
                <a:ea typeface="Calibri"/>
                <a:cs typeface="Times New Roman"/>
              </a:rPr>
              <a:t/>
            </a:r>
            <a:br>
              <a:rPr kumimoji="0" lang="fil-PH" sz="2800" b="0" i="0" u="none" strike="noStrike" kern="1200" cap="none" spc="0" normalizeH="0" baseline="0" noProof="0" dirty="0" smtClean="0">
                <a:ln>
                  <a:noFill/>
                </a:ln>
                <a:solidFill>
                  <a:srgbClr val="FFC000"/>
                </a:solidFill>
                <a:effectLst/>
                <a:uLnTx/>
                <a:uFillTx/>
                <a:latin typeface="Candara" pitchFamily="34" charset="0"/>
                <a:ea typeface="Calibri"/>
                <a:cs typeface="Times New Roman"/>
              </a:rPr>
            </a:br>
            <a:endParaRPr kumimoji="0" lang="fil-PH" sz="2800" b="0" i="0" u="none" strike="noStrike" kern="1200" cap="none" spc="0" normalizeH="0" baseline="0" noProof="0" dirty="0">
              <a:ln>
                <a:noFill/>
              </a:ln>
              <a:solidFill>
                <a:srgbClr val="FFC000"/>
              </a:solidFill>
              <a:effectLst/>
              <a:uLnTx/>
              <a:uFillTx/>
              <a:latin typeface="+mj-lt"/>
              <a:ea typeface="+mj-ea"/>
              <a:cs typeface="+mj-cs"/>
            </a:endParaRPr>
          </a:p>
        </p:txBody>
      </p:sp>
      <p:sp>
        <p:nvSpPr>
          <p:cNvPr id="3" name="Title 1"/>
          <p:cNvSpPr txBox="1">
            <a:spLocks/>
          </p:cNvSpPr>
          <p:nvPr/>
        </p:nvSpPr>
        <p:spPr>
          <a:xfrm>
            <a:off x="457200" y="457200"/>
            <a:ext cx="8686800" cy="685800"/>
          </a:xfrm>
          <a:prstGeom prst="rect">
            <a:avLst/>
          </a:prstGeom>
        </p:spPr>
        <p:txBody>
          <a:bodyPr vert="horz" lIns="91440" tIns="45720" rIns="91440" bIns="45720" rtlCol="0" anchor="b">
            <a:normAutofit fontScale="92500" lnSpcReduction="200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rgbClr val="FFC000"/>
                </a:solidFill>
                <a:effectLst/>
                <a:uLnTx/>
                <a:uFillTx/>
                <a:latin typeface="Candara" pitchFamily="34" charset="0"/>
                <a:ea typeface="Arial Unicode MS"/>
                <a:cs typeface="Arial Unicode MS"/>
              </a:rPr>
              <a:t>Gulayan sa Paaralan (GPP)</a:t>
            </a:r>
            <a:r>
              <a:rPr kumimoji="0" lang="fil-PH" sz="2800" b="0" i="0" u="none" strike="noStrike" kern="1200" cap="none" spc="0" normalizeH="0" baseline="0" noProof="0" dirty="0" smtClean="0">
                <a:ln>
                  <a:noFill/>
                </a:ln>
                <a:solidFill>
                  <a:srgbClr val="FFC000"/>
                </a:solidFill>
                <a:effectLst/>
                <a:uLnTx/>
                <a:uFillTx/>
                <a:latin typeface="Candara" pitchFamily="34" charset="0"/>
                <a:ea typeface="Calibri"/>
                <a:cs typeface="Times New Roman"/>
              </a:rPr>
              <a:t/>
            </a:r>
            <a:br>
              <a:rPr kumimoji="0" lang="fil-PH" sz="2800" b="0" i="0" u="none" strike="noStrike" kern="1200" cap="none" spc="0" normalizeH="0" baseline="0" noProof="0" dirty="0" smtClean="0">
                <a:ln>
                  <a:noFill/>
                </a:ln>
                <a:solidFill>
                  <a:srgbClr val="FFC000"/>
                </a:solidFill>
                <a:effectLst/>
                <a:uLnTx/>
                <a:uFillTx/>
                <a:latin typeface="Candara" pitchFamily="34" charset="0"/>
                <a:ea typeface="Calibri"/>
                <a:cs typeface="Times New Roman"/>
              </a:rPr>
            </a:br>
            <a:r>
              <a:rPr kumimoji="0" lang="fil-PH" sz="2800" b="0" i="0" u="none" strike="noStrike" kern="1200" cap="none" spc="0" normalizeH="0" baseline="0" noProof="0" dirty="0" smtClean="0">
                <a:ln>
                  <a:noFill/>
                </a:ln>
                <a:solidFill>
                  <a:schemeClr val="accent1"/>
                </a:solidFill>
                <a:effectLst/>
                <a:uLnTx/>
                <a:uFillTx/>
                <a:latin typeface="Candara" pitchFamily="34" charset="0"/>
                <a:ea typeface="Calibri"/>
                <a:cs typeface="Times New Roman"/>
              </a:rPr>
              <a:t>	</a:t>
            </a:r>
            <a:endParaRPr kumimoji="0" lang="fil-PH" sz="2800" b="0" i="0" u="none" strike="noStrike" kern="1200" cap="none" spc="0" normalizeH="0" baseline="0" noProof="0" dirty="0">
              <a:ln>
                <a:noFill/>
              </a:ln>
              <a:solidFill>
                <a:schemeClr val="accent1"/>
              </a:solidFill>
              <a:effectLst/>
              <a:uLnTx/>
              <a:uFillTx/>
              <a:latin typeface="+mj-lt"/>
              <a:ea typeface="+mj-ea"/>
              <a:cs typeface="+mj-cs"/>
            </a:endParaRPr>
          </a:p>
        </p:txBody>
      </p:sp>
      <p:sp>
        <p:nvSpPr>
          <p:cNvPr id="4" name="Content Placeholder 2"/>
          <p:cNvSpPr txBox="1">
            <a:spLocks/>
          </p:cNvSpPr>
          <p:nvPr/>
        </p:nvSpPr>
        <p:spPr>
          <a:xfrm>
            <a:off x="457200" y="762000"/>
            <a:ext cx="8305800" cy="3276600"/>
          </a:xfrm>
          <a:prstGeom prst="rect">
            <a:avLst/>
          </a:prstGeom>
        </p:spPr>
        <p:txBody>
          <a:bodyPr vert="horz" lIns="91440" tIns="45720" rIns="91440" bIns="45720" rtlCol="0">
            <a:noAutofit/>
          </a:bodyPr>
          <a:lstStyle/>
          <a:p>
            <a:pPr marL="228600" lvl="0" indent="-228600">
              <a:lnSpc>
                <a:spcPct val="90000"/>
              </a:lnSpc>
              <a:spcBef>
                <a:spcPts val="600"/>
              </a:spcBef>
              <a:buClr>
                <a:schemeClr val="accent1"/>
              </a:buClr>
              <a:buFont typeface="Arial" pitchFamily="34" charset="0"/>
              <a:buChar char="•"/>
              <a:defRPr/>
            </a:pPr>
            <a:r>
              <a:rPr lang="en-US" sz="2400" dirty="0" smtClean="0"/>
              <a:t>This program promotes the production of foods in school that are rich in protein, carbohydrates, vitamin A, and iron as a major input to school feeding. It adopts environment-friendly technologies like the Bio-Intensive Gardening (BIG), Food Always in the Home (FAITH), and others to improve the quality and quantity of vegetable crops raised in school and pupils’ homes.</a:t>
            </a:r>
          </a:p>
          <a:p>
            <a:pPr marL="228600" lvl="0" indent="-228600">
              <a:lnSpc>
                <a:spcPct val="90000"/>
              </a:lnSpc>
              <a:spcBef>
                <a:spcPts val="600"/>
              </a:spcBef>
              <a:buClr>
                <a:schemeClr val="accent1"/>
              </a:buClr>
              <a:buFont typeface="Arial" pitchFamily="34" charset="0"/>
              <a:buChar char="•"/>
              <a:defRPr/>
            </a:pPr>
            <a:r>
              <a:rPr lang="en-US" sz="2400" dirty="0" smtClean="0"/>
              <a:t>It also covers composting, establishment of plant nursery, tree planting, propagation of medicinal plants, orchard and school landscape development and related livelihood activities.</a:t>
            </a:r>
          </a:p>
          <a:p>
            <a:pPr marL="228600" lvl="0" indent="-228600">
              <a:lnSpc>
                <a:spcPct val="90000"/>
              </a:lnSpc>
              <a:spcBef>
                <a:spcPts val="1800"/>
              </a:spcBef>
              <a:buClr>
                <a:schemeClr val="accent1"/>
              </a:buClr>
              <a:buFont typeface="Arial" pitchFamily="34" charset="0"/>
              <a:buChar char="•"/>
              <a:defRPr/>
            </a:pPr>
            <a:endParaRPr kumimoji="0" lang="fil-PH"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itle 1"/>
          <p:cNvSpPr txBox="1">
            <a:spLocks/>
          </p:cNvSpPr>
          <p:nvPr/>
        </p:nvSpPr>
        <p:spPr>
          <a:xfrm>
            <a:off x="228600" y="4038600"/>
            <a:ext cx="8915400" cy="106680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rgbClr val="FFC000"/>
                </a:solidFill>
                <a:effectLst/>
                <a:uLnTx/>
                <a:uFillTx/>
                <a:latin typeface="Candara" pitchFamily="34" charset="0"/>
                <a:ea typeface="Arial Unicode MS"/>
                <a:cs typeface="Arial Unicode MS"/>
              </a:rPr>
              <a:t>Program Coverage</a:t>
            </a:r>
            <a:r>
              <a:rPr kumimoji="0" lang="en-US" sz="2600" b="0" i="0" u="none" strike="noStrike" kern="1200" cap="none" spc="0" normalizeH="0" noProof="0" dirty="0" smtClean="0">
                <a:ln>
                  <a:noFill/>
                </a:ln>
                <a:solidFill>
                  <a:srgbClr val="FFC000"/>
                </a:solidFill>
                <a:effectLst/>
                <a:uLnTx/>
                <a:uFillTx/>
                <a:latin typeface="Candara" pitchFamily="34" charset="0"/>
                <a:ea typeface="Arial Unicode MS"/>
                <a:cs typeface="Arial Unicode MS"/>
              </a:rPr>
              <a:t> </a:t>
            </a:r>
            <a:r>
              <a:rPr kumimoji="0" lang="en-US" sz="3000" b="0" i="0" u="none" strike="noStrike" kern="1200" cap="none" spc="0" normalizeH="0" noProof="0" dirty="0" smtClean="0">
                <a:ln>
                  <a:noFill/>
                </a:ln>
                <a:solidFill>
                  <a:srgbClr val="FFC000"/>
                </a:solidFill>
                <a:effectLst/>
                <a:uLnTx/>
                <a:uFillTx/>
                <a:latin typeface="Candara" pitchFamily="34" charset="0"/>
                <a:ea typeface="Arial Unicode MS"/>
                <a:cs typeface="Arial Unicode MS"/>
              </a:rPr>
              <a:t>: </a:t>
            </a:r>
            <a:r>
              <a:rPr lang="en-US" sz="2600" dirty="0" smtClean="0">
                <a:latin typeface="Candara" pitchFamily="34" charset="0"/>
                <a:ea typeface="Arial Unicode MS"/>
                <a:cs typeface="Arial Unicode MS"/>
              </a:rPr>
              <a:t>All Regions </a:t>
            </a:r>
            <a:r>
              <a:rPr kumimoji="0" lang="fil-PH" sz="2800" b="0" i="0" u="none" strike="noStrike" kern="1200" cap="none" spc="0" normalizeH="0" baseline="0" noProof="0" dirty="0" smtClean="0">
                <a:ln>
                  <a:noFill/>
                </a:ln>
                <a:solidFill>
                  <a:srgbClr val="FFC000"/>
                </a:solidFill>
                <a:effectLst/>
                <a:uLnTx/>
                <a:uFillTx/>
                <a:latin typeface="Candara" pitchFamily="34" charset="0"/>
                <a:ea typeface="Calibri"/>
                <a:cs typeface="Times New Roman"/>
              </a:rPr>
              <a:t/>
            </a:r>
            <a:br>
              <a:rPr kumimoji="0" lang="fil-PH" sz="2800" b="0" i="0" u="none" strike="noStrike" kern="1200" cap="none" spc="0" normalizeH="0" baseline="0" noProof="0" dirty="0" smtClean="0">
                <a:ln>
                  <a:noFill/>
                </a:ln>
                <a:solidFill>
                  <a:srgbClr val="FFC000"/>
                </a:solidFill>
                <a:effectLst/>
                <a:uLnTx/>
                <a:uFillTx/>
                <a:latin typeface="Candara" pitchFamily="34" charset="0"/>
                <a:ea typeface="Calibri"/>
                <a:cs typeface="Times New Roman"/>
              </a:rPr>
            </a:br>
            <a:r>
              <a:rPr kumimoji="0" lang="fil-PH" sz="2800" b="0" i="0" u="none" strike="noStrike" kern="1200" cap="none" spc="0" normalizeH="0" baseline="0" noProof="0" dirty="0" smtClean="0">
                <a:ln>
                  <a:noFill/>
                </a:ln>
                <a:solidFill>
                  <a:schemeClr val="accent1"/>
                </a:solidFill>
                <a:effectLst/>
                <a:uLnTx/>
                <a:uFillTx/>
                <a:latin typeface="Candara" pitchFamily="34" charset="0"/>
                <a:ea typeface="Calibri"/>
                <a:cs typeface="Times New Roman"/>
              </a:rPr>
              <a:t>	</a:t>
            </a:r>
            <a:endParaRPr kumimoji="0" lang="fil-PH" sz="2800" b="0" i="0" u="none" strike="noStrike" kern="1200" cap="none" spc="0" normalizeH="0" baseline="0" noProof="0" dirty="0">
              <a:ln>
                <a:noFill/>
              </a:ln>
              <a:solidFill>
                <a:schemeClr val="accent1"/>
              </a:solidFill>
              <a:effectLst/>
              <a:uLnTx/>
              <a:uFillTx/>
              <a:latin typeface="+mj-lt"/>
              <a:ea typeface="+mj-ea"/>
              <a:cs typeface="+mj-cs"/>
            </a:endParaRPr>
          </a:p>
        </p:txBody>
      </p:sp>
      <p:graphicFrame>
        <p:nvGraphicFramePr>
          <p:cNvPr id="11" name="Table 10"/>
          <p:cNvGraphicFramePr>
            <a:graphicFrameLocks noGrp="1"/>
          </p:cNvGraphicFramePr>
          <p:nvPr>
            <p:extLst>
              <p:ext uri="{D42A27DB-BD31-4B8C-83A1-F6EECF244321}">
                <p14:modId xmlns:p14="http://schemas.microsoft.com/office/powerpoint/2010/main" val="491601533"/>
              </p:ext>
            </p:extLst>
          </p:nvPr>
        </p:nvGraphicFramePr>
        <p:xfrm>
          <a:off x="533400" y="5105400"/>
          <a:ext cx="8153401" cy="1188720"/>
        </p:xfrm>
        <a:graphic>
          <a:graphicData uri="http://schemas.openxmlformats.org/drawingml/2006/table">
            <a:tbl>
              <a:tblPr firstRow="1" bandRow="1">
                <a:tableStyleId>{5C22544A-7EE6-4342-B048-85BDC9FD1C3A}</a:tableStyleId>
              </a:tblPr>
              <a:tblGrid>
                <a:gridCol w="2779569"/>
                <a:gridCol w="2686916"/>
                <a:gridCol w="2686916"/>
              </a:tblGrid>
              <a:tr h="381000">
                <a:tc gridSpan="3">
                  <a:txBody>
                    <a:bodyPr/>
                    <a:lstStyle/>
                    <a:p>
                      <a:pPr algn="ctr"/>
                      <a:r>
                        <a:rPr lang="fil-PH" sz="2000" dirty="0" smtClean="0">
                          <a:solidFill>
                            <a:schemeClr val="bg2"/>
                          </a:solidFill>
                          <a:latin typeface="Candara" pitchFamily="34" charset="0"/>
                        </a:rPr>
                        <a:t>Budget Allocation</a:t>
                      </a:r>
                      <a:endParaRPr lang="fil-PH" sz="2000" dirty="0">
                        <a:solidFill>
                          <a:schemeClr val="bg2"/>
                        </a:solidFill>
                        <a:latin typeface="Candara" pitchFamily="34" charset="0"/>
                      </a:endParaRPr>
                    </a:p>
                  </a:txBody>
                  <a:tcPr/>
                </a:tc>
                <a:tc hMerge="1">
                  <a:txBody>
                    <a:bodyPr/>
                    <a:lstStyle/>
                    <a:p>
                      <a:pPr algn="ctr"/>
                      <a:endParaRPr lang="fil-PH" sz="2800" dirty="0">
                        <a:solidFill>
                          <a:schemeClr val="bg2"/>
                        </a:solidFill>
                      </a:endParaRPr>
                    </a:p>
                  </a:txBody>
                  <a:tcPr/>
                </a:tc>
                <a:tc hMerge="1">
                  <a:txBody>
                    <a:bodyPr/>
                    <a:lstStyle/>
                    <a:p>
                      <a:pPr algn="ctr"/>
                      <a:endParaRPr lang="fil-PH" sz="2800" dirty="0">
                        <a:solidFill>
                          <a:schemeClr val="bg2"/>
                        </a:solidFill>
                      </a:endParaRPr>
                    </a:p>
                  </a:txBody>
                  <a:tcPr/>
                </a:tc>
              </a:tr>
              <a:tr h="381000">
                <a:tc>
                  <a:txBody>
                    <a:bodyPr/>
                    <a:lstStyle/>
                    <a:p>
                      <a:pPr algn="ctr"/>
                      <a:r>
                        <a:rPr lang="fil-PH" sz="2000" b="1" dirty="0" smtClean="0">
                          <a:solidFill>
                            <a:schemeClr val="bg2"/>
                          </a:solidFill>
                          <a:latin typeface="Candara" pitchFamily="34" charset="0"/>
                        </a:rPr>
                        <a:t>FY</a:t>
                      </a:r>
                      <a:r>
                        <a:rPr lang="fil-PH" sz="2000" b="1" baseline="0" dirty="0" smtClean="0">
                          <a:solidFill>
                            <a:schemeClr val="bg2"/>
                          </a:solidFill>
                          <a:latin typeface="Candara" pitchFamily="34" charset="0"/>
                        </a:rPr>
                        <a:t> 2011</a:t>
                      </a:r>
                      <a:endParaRPr lang="fil-PH" sz="2000" b="1" dirty="0">
                        <a:solidFill>
                          <a:schemeClr val="bg2"/>
                        </a:solidFill>
                        <a:latin typeface="Candara" pitchFamily="34" charset="0"/>
                      </a:endParaRPr>
                    </a:p>
                  </a:txBody>
                  <a:tcPr/>
                </a:tc>
                <a:tc>
                  <a:txBody>
                    <a:bodyPr/>
                    <a:lstStyle/>
                    <a:p>
                      <a:pPr algn="ctr"/>
                      <a:r>
                        <a:rPr lang="fil-PH" sz="2000" b="1" dirty="0" smtClean="0">
                          <a:solidFill>
                            <a:schemeClr val="bg2"/>
                          </a:solidFill>
                          <a:latin typeface="Candara" pitchFamily="34" charset="0"/>
                        </a:rPr>
                        <a:t>FY 2012</a:t>
                      </a:r>
                      <a:endParaRPr lang="fil-PH" sz="2000" b="1" dirty="0">
                        <a:solidFill>
                          <a:schemeClr val="bg2"/>
                        </a:solidFill>
                        <a:latin typeface="Candara" pitchFamily="34" charset="0"/>
                      </a:endParaRPr>
                    </a:p>
                  </a:txBody>
                  <a:tcPr/>
                </a:tc>
                <a:tc>
                  <a:txBody>
                    <a:bodyPr/>
                    <a:lstStyle/>
                    <a:p>
                      <a:pPr algn="ctr"/>
                      <a:r>
                        <a:rPr lang="fil-PH" sz="2000" b="1" dirty="0" smtClean="0">
                          <a:solidFill>
                            <a:schemeClr val="bg2"/>
                          </a:solidFill>
                          <a:latin typeface="Candara" pitchFamily="34" charset="0"/>
                        </a:rPr>
                        <a:t>FY 2013</a:t>
                      </a:r>
                      <a:endParaRPr lang="fil-PH" sz="2000" b="1" dirty="0">
                        <a:solidFill>
                          <a:schemeClr val="bg2"/>
                        </a:solidFill>
                        <a:latin typeface="Candara" pitchFamily="34" charset="0"/>
                      </a:endParaRPr>
                    </a:p>
                  </a:txBody>
                  <a:tcPr/>
                </a:tc>
              </a:tr>
              <a:tr h="381000">
                <a:tc>
                  <a:txBody>
                    <a:bodyPr/>
                    <a:lstStyle/>
                    <a:p>
                      <a:pPr algn="ctr"/>
                      <a:r>
                        <a:rPr lang="en-US" sz="2000" dirty="0" smtClean="0">
                          <a:latin typeface="Candara" pitchFamily="34" charset="0"/>
                        </a:rPr>
                        <a:t>P9,534,000</a:t>
                      </a:r>
                      <a:endParaRPr lang="fil-PH" sz="2000" dirty="0">
                        <a:latin typeface="Candara"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l-PH" sz="2000" dirty="0" smtClean="0">
                          <a:latin typeface="Candara" pitchFamily="34" charset="0"/>
                        </a:rPr>
                        <a:t>P</a:t>
                      </a:r>
                      <a:r>
                        <a:rPr lang="en-US" sz="2000" dirty="0" smtClean="0">
                          <a:latin typeface="Candara" pitchFamily="34" charset="0"/>
                        </a:rPr>
                        <a:t>9,763,000</a:t>
                      </a:r>
                    </a:p>
                  </a:txBody>
                  <a:tcPr/>
                </a:tc>
                <a:tc>
                  <a:txBody>
                    <a:bodyPr/>
                    <a:lstStyle/>
                    <a:p>
                      <a:pPr marL="457200" lvl="0" indent="-228600">
                        <a:lnSpc>
                          <a:spcPct val="90000"/>
                        </a:lnSpc>
                        <a:spcBef>
                          <a:spcPts val="1800"/>
                        </a:spcBef>
                        <a:buClr>
                          <a:schemeClr val="accent1"/>
                        </a:buClr>
                        <a:buFont typeface="Arial" pitchFamily="34" charset="0"/>
                        <a:buNone/>
                        <a:defRPr/>
                      </a:pPr>
                      <a:r>
                        <a:rPr lang="fil-PH" sz="2000" dirty="0" smtClean="0">
                          <a:latin typeface="Candara" pitchFamily="34" charset="0"/>
                        </a:rPr>
                        <a:t>P</a:t>
                      </a:r>
                      <a:r>
                        <a:rPr lang="en-US" sz="2000" dirty="0" smtClean="0">
                          <a:latin typeface="Candara" pitchFamily="34" charset="0"/>
                        </a:rPr>
                        <a:t>10,560,000</a:t>
                      </a:r>
                      <a:endParaRPr lang="fil-PH" sz="2000" dirty="0">
                        <a:latin typeface="Candara" pitchFamily="34" charset="0"/>
                      </a:endParaRPr>
                    </a:p>
                  </a:txBody>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8600" y="388937"/>
            <a:ext cx="9144000" cy="1135063"/>
          </a:xfrm>
        </p:spPr>
        <p:txBody>
          <a:bodyPr/>
          <a:lstStyle/>
          <a:p>
            <a:pPr marL="342900" marR="0" lvl="0" indent="-342900">
              <a:lnSpc>
                <a:spcPct val="115000"/>
              </a:lnSpc>
              <a:spcBef>
                <a:spcPts val="0"/>
              </a:spcBef>
              <a:spcAft>
                <a:spcPts val="0"/>
              </a:spcAft>
            </a:pPr>
            <a:r>
              <a:rPr lang="en-US" sz="2800" dirty="0" smtClean="0">
                <a:solidFill>
                  <a:srgbClr val="FFC000"/>
                </a:solidFill>
                <a:latin typeface="Candara" pitchFamily="34" charset="0"/>
                <a:ea typeface="Arial Unicode MS"/>
                <a:cs typeface="Arial Unicode MS"/>
              </a:rPr>
              <a:t>15. Lump-sum for Acquisition, Improvement, Titling and Survey of School Sites</a:t>
            </a:r>
            <a:endParaRPr lang="fil-PH" sz="2800" dirty="0">
              <a:solidFill>
                <a:srgbClr val="FFC000"/>
              </a:solidFill>
              <a:latin typeface="Candara" pitchFamily="34" charset="0"/>
              <a:ea typeface="Calibri"/>
              <a:cs typeface="Times New Roman"/>
            </a:endParaRPr>
          </a:p>
        </p:txBody>
      </p:sp>
      <p:sp>
        <p:nvSpPr>
          <p:cNvPr id="3" name="Content Placeholder 2"/>
          <p:cNvSpPr>
            <a:spLocks noGrp="1"/>
          </p:cNvSpPr>
          <p:nvPr>
            <p:ph type="subTitle" idx="4294967295"/>
          </p:nvPr>
        </p:nvSpPr>
        <p:spPr>
          <a:xfrm>
            <a:off x="457200" y="1447800"/>
            <a:ext cx="8305800" cy="2819400"/>
          </a:xfrm>
        </p:spPr>
        <p:txBody>
          <a:bodyPr>
            <a:noAutofit/>
          </a:bodyPr>
          <a:lstStyle/>
          <a:p>
            <a:r>
              <a:rPr lang="en-US" sz="2400" dirty="0" smtClean="0">
                <a:latin typeface="Candara" pitchFamily="34" charset="0"/>
              </a:rPr>
              <a:t>This program aims to firmly establish ownership of school sites occupied by elementary and secondary schools nationwide, to contribute to the further development and improvement of the public school system on a more stable basis, to protect the rights and interest from legal and administrative issues affecting school sites.</a:t>
            </a:r>
            <a:endParaRPr lang="fil-PH" sz="2400" dirty="0">
              <a:latin typeface="Candara" pitchFamily="34" charset="0"/>
            </a:endParaRPr>
          </a:p>
        </p:txBody>
      </p:sp>
      <p:sp>
        <p:nvSpPr>
          <p:cNvPr id="5" name="Title 1"/>
          <p:cNvSpPr txBox="1">
            <a:spLocks/>
          </p:cNvSpPr>
          <p:nvPr/>
        </p:nvSpPr>
        <p:spPr>
          <a:xfrm>
            <a:off x="228600" y="3505200"/>
            <a:ext cx="9144000" cy="685800"/>
          </a:xfrm>
          <a:prstGeom prst="rect">
            <a:avLst/>
          </a:prstGeom>
        </p:spPr>
        <p:txBody>
          <a:bodyPr vert="horz" lIns="91440" tIns="45720" rIns="91440" bIns="45720" rtlCol="0" anchor="b">
            <a:normAutofit fontScale="92500" lnSpcReduction="200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000" b="0" i="0" u="none" strike="noStrike" kern="1200" cap="none" spc="0" normalizeH="0" baseline="0" noProof="0" dirty="0" smtClean="0">
                <a:ln>
                  <a:noFill/>
                </a:ln>
                <a:solidFill>
                  <a:srgbClr val="FFC000"/>
                </a:solidFill>
                <a:effectLst/>
                <a:uLnTx/>
                <a:uFillTx/>
                <a:latin typeface="Candara" pitchFamily="34" charset="0"/>
                <a:ea typeface="Arial Unicode MS"/>
                <a:cs typeface="Arial Unicode MS"/>
              </a:rPr>
              <a:t>Program Coverage : </a:t>
            </a:r>
            <a:r>
              <a:rPr kumimoji="0" lang="en-US" sz="2600" b="0" i="0" u="none" strike="noStrike" kern="1200" cap="none" spc="0" normalizeH="0" baseline="0" noProof="0" dirty="0" smtClean="0">
                <a:ln>
                  <a:noFill/>
                </a:ln>
                <a:effectLst/>
                <a:uLnTx/>
                <a:uFillTx/>
                <a:latin typeface="Candara" pitchFamily="34" charset="0"/>
                <a:ea typeface="Arial Unicode MS"/>
                <a:cs typeface="Arial Unicode MS"/>
              </a:rPr>
              <a:t>16 Regions</a:t>
            </a:r>
            <a:r>
              <a:rPr kumimoji="0" lang="fil-PH" sz="2800" b="0" i="0" u="none" strike="noStrike" kern="1200" cap="none" spc="0" normalizeH="0" baseline="0" noProof="0" dirty="0" smtClean="0">
                <a:ln>
                  <a:noFill/>
                </a:ln>
                <a:effectLst/>
                <a:uLnTx/>
                <a:uFillTx/>
                <a:latin typeface="Candara" pitchFamily="34" charset="0"/>
                <a:ea typeface="Calibri"/>
                <a:cs typeface="Times New Roman"/>
              </a:rPr>
              <a:t/>
            </a:r>
            <a:br>
              <a:rPr kumimoji="0" lang="fil-PH" sz="2800" b="0" i="0" u="none" strike="noStrike" kern="1200" cap="none" spc="0" normalizeH="0" baseline="0" noProof="0" dirty="0" smtClean="0">
                <a:ln>
                  <a:noFill/>
                </a:ln>
                <a:effectLst/>
                <a:uLnTx/>
                <a:uFillTx/>
                <a:latin typeface="Candara" pitchFamily="34" charset="0"/>
                <a:ea typeface="Calibri"/>
                <a:cs typeface="Times New Roman"/>
              </a:rPr>
            </a:br>
            <a:r>
              <a:rPr kumimoji="0" lang="fil-PH" sz="2800" b="0" i="0" u="none" strike="noStrike" kern="1200" cap="none" spc="0" normalizeH="0" baseline="0" noProof="0" dirty="0" smtClean="0">
                <a:ln>
                  <a:noFill/>
                </a:ln>
                <a:effectLst/>
                <a:uLnTx/>
                <a:uFillTx/>
                <a:latin typeface="Candara" pitchFamily="34" charset="0"/>
                <a:ea typeface="Calibri"/>
                <a:cs typeface="Times New Roman"/>
              </a:rPr>
              <a:t>	</a:t>
            </a:r>
            <a:endParaRPr kumimoji="0" lang="fil-PH" sz="2800" b="0" i="0" u="none" strike="noStrike" kern="1200" cap="none" spc="0" normalizeH="0" baseline="0" noProof="0" dirty="0">
              <a:ln>
                <a:noFill/>
              </a:ln>
              <a:effectLst/>
              <a:uLnTx/>
              <a:uFillTx/>
              <a:latin typeface="+mj-lt"/>
              <a:ea typeface="+mj-ea"/>
              <a:cs typeface="+mj-cs"/>
            </a:endParaRPr>
          </a:p>
        </p:txBody>
      </p:sp>
      <p:graphicFrame>
        <p:nvGraphicFramePr>
          <p:cNvPr id="7" name="Table 6"/>
          <p:cNvGraphicFramePr>
            <a:graphicFrameLocks noGrp="1"/>
          </p:cNvGraphicFramePr>
          <p:nvPr>
            <p:extLst>
              <p:ext uri="{D42A27DB-BD31-4B8C-83A1-F6EECF244321}">
                <p14:modId xmlns:p14="http://schemas.microsoft.com/office/powerpoint/2010/main" val="491601533"/>
              </p:ext>
            </p:extLst>
          </p:nvPr>
        </p:nvGraphicFramePr>
        <p:xfrm>
          <a:off x="533399" y="4145280"/>
          <a:ext cx="8153401" cy="1188720"/>
        </p:xfrm>
        <a:graphic>
          <a:graphicData uri="http://schemas.openxmlformats.org/drawingml/2006/table">
            <a:tbl>
              <a:tblPr firstRow="1" bandRow="1">
                <a:tableStyleId>{5C22544A-7EE6-4342-B048-85BDC9FD1C3A}</a:tableStyleId>
              </a:tblPr>
              <a:tblGrid>
                <a:gridCol w="2779569"/>
                <a:gridCol w="2686916"/>
                <a:gridCol w="2686916"/>
              </a:tblGrid>
              <a:tr h="381000">
                <a:tc gridSpan="3">
                  <a:txBody>
                    <a:bodyPr/>
                    <a:lstStyle/>
                    <a:p>
                      <a:pPr algn="ctr"/>
                      <a:r>
                        <a:rPr lang="fil-PH" sz="2000" dirty="0" smtClean="0">
                          <a:solidFill>
                            <a:schemeClr val="bg2"/>
                          </a:solidFill>
                          <a:latin typeface="Candara" pitchFamily="34" charset="0"/>
                        </a:rPr>
                        <a:t>Budget Allocation</a:t>
                      </a:r>
                      <a:endParaRPr lang="fil-PH" sz="2000" dirty="0">
                        <a:solidFill>
                          <a:schemeClr val="bg2"/>
                        </a:solidFill>
                        <a:latin typeface="Candara" pitchFamily="34" charset="0"/>
                      </a:endParaRPr>
                    </a:p>
                  </a:txBody>
                  <a:tcPr/>
                </a:tc>
                <a:tc hMerge="1">
                  <a:txBody>
                    <a:bodyPr/>
                    <a:lstStyle/>
                    <a:p>
                      <a:pPr algn="ctr"/>
                      <a:endParaRPr lang="fil-PH" sz="2800" dirty="0">
                        <a:solidFill>
                          <a:schemeClr val="bg2"/>
                        </a:solidFill>
                      </a:endParaRPr>
                    </a:p>
                  </a:txBody>
                  <a:tcPr/>
                </a:tc>
                <a:tc hMerge="1">
                  <a:txBody>
                    <a:bodyPr/>
                    <a:lstStyle/>
                    <a:p>
                      <a:pPr algn="ctr"/>
                      <a:endParaRPr lang="fil-PH" sz="2800" dirty="0">
                        <a:solidFill>
                          <a:schemeClr val="bg2"/>
                        </a:solidFill>
                      </a:endParaRPr>
                    </a:p>
                  </a:txBody>
                  <a:tcPr/>
                </a:tc>
              </a:tr>
              <a:tr h="381000">
                <a:tc>
                  <a:txBody>
                    <a:bodyPr/>
                    <a:lstStyle/>
                    <a:p>
                      <a:pPr algn="ctr"/>
                      <a:r>
                        <a:rPr lang="fil-PH" sz="2000" b="1" dirty="0" smtClean="0">
                          <a:solidFill>
                            <a:schemeClr val="bg2"/>
                          </a:solidFill>
                          <a:latin typeface="Candara" pitchFamily="34" charset="0"/>
                        </a:rPr>
                        <a:t>FY</a:t>
                      </a:r>
                      <a:r>
                        <a:rPr lang="fil-PH" sz="2000" b="1" baseline="0" dirty="0" smtClean="0">
                          <a:solidFill>
                            <a:schemeClr val="bg2"/>
                          </a:solidFill>
                          <a:latin typeface="Candara" pitchFamily="34" charset="0"/>
                        </a:rPr>
                        <a:t> 2011</a:t>
                      </a:r>
                      <a:endParaRPr lang="fil-PH" sz="2000" b="1" dirty="0">
                        <a:solidFill>
                          <a:schemeClr val="bg2"/>
                        </a:solidFill>
                        <a:latin typeface="Candara" pitchFamily="34" charset="0"/>
                      </a:endParaRPr>
                    </a:p>
                  </a:txBody>
                  <a:tcPr/>
                </a:tc>
                <a:tc>
                  <a:txBody>
                    <a:bodyPr/>
                    <a:lstStyle/>
                    <a:p>
                      <a:pPr algn="ctr"/>
                      <a:r>
                        <a:rPr lang="fil-PH" sz="2000" b="1" dirty="0" smtClean="0">
                          <a:solidFill>
                            <a:schemeClr val="bg2"/>
                          </a:solidFill>
                          <a:latin typeface="Candara" pitchFamily="34" charset="0"/>
                        </a:rPr>
                        <a:t>FY 2012</a:t>
                      </a:r>
                      <a:endParaRPr lang="fil-PH" sz="2000" b="1" dirty="0">
                        <a:solidFill>
                          <a:schemeClr val="bg2"/>
                        </a:solidFill>
                        <a:latin typeface="Candara" pitchFamily="34" charset="0"/>
                      </a:endParaRPr>
                    </a:p>
                  </a:txBody>
                  <a:tcPr/>
                </a:tc>
                <a:tc>
                  <a:txBody>
                    <a:bodyPr/>
                    <a:lstStyle/>
                    <a:p>
                      <a:pPr algn="ctr"/>
                      <a:r>
                        <a:rPr lang="fil-PH" sz="2000" b="1" dirty="0" smtClean="0">
                          <a:solidFill>
                            <a:schemeClr val="bg2"/>
                          </a:solidFill>
                          <a:latin typeface="Candara" pitchFamily="34" charset="0"/>
                        </a:rPr>
                        <a:t>FY 2013</a:t>
                      </a:r>
                      <a:endParaRPr lang="fil-PH" sz="2000" b="1" dirty="0">
                        <a:solidFill>
                          <a:schemeClr val="bg2"/>
                        </a:solidFill>
                        <a:latin typeface="Candara" pitchFamily="34" charset="0"/>
                      </a:endParaRPr>
                    </a:p>
                  </a:txBody>
                  <a:tcPr/>
                </a:tc>
              </a:tr>
              <a:tr h="381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Candara" pitchFamily="34" charset="0"/>
                        </a:rPr>
                        <a:t>P</a:t>
                      </a:r>
                      <a:r>
                        <a:rPr lang="en-US" sz="2000" dirty="0" smtClean="0"/>
                        <a:t>75,796,000</a:t>
                      </a:r>
                      <a:endParaRPr lang="fil-PH" sz="2000" dirty="0" smtClean="0">
                        <a:solidFill>
                          <a:schemeClr val="bg1"/>
                        </a:solidFill>
                      </a:endParaRPr>
                    </a:p>
                  </a:txBody>
                  <a:tcPr/>
                </a:tc>
                <a:tc>
                  <a:txBody>
                    <a:bodyPr/>
                    <a:lstStyle/>
                    <a:p>
                      <a:pPr algn="ctr"/>
                      <a:r>
                        <a:rPr lang="fil-PH" sz="2000" dirty="0" smtClean="0">
                          <a:latin typeface="Candara" pitchFamily="34" charset="0"/>
                        </a:rPr>
                        <a:t>P</a:t>
                      </a:r>
                      <a:r>
                        <a:rPr lang="en-US" sz="2000" dirty="0" smtClean="0"/>
                        <a:t>75,796,000</a:t>
                      </a:r>
                      <a:endParaRPr lang="fil-PH" sz="2000" dirty="0">
                        <a:solidFill>
                          <a:schemeClr val="bg1"/>
                        </a:solidFill>
                      </a:endParaRPr>
                    </a:p>
                  </a:txBody>
                  <a:tcPr/>
                </a:tc>
                <a:tc>
                  <a:txBody>
                    <a:bodyPr/>
                    <a:lstStyle/>
                    <a:p>
                      <a:pPr marL="457200" lvl="0" indent="-228600">
                        <a:lnSpc>
                          <a:spcPct val="90000"/>
                        </a:lnSpc>
                        <a:spcBef>
                          <a:spcPts val="1800"/>
                        </a:spcBef>
                        <a:buClr>
                          <a:schemeClr val="accent1"/>
                        </a:buClr>
                        <a:buFont typeface="Arial" pitchFamily="34" charset="0"/>
                        <a:buNone/>
                        <a:defRPr/>
                      </a:pPr>
                      <a:r>
                        <a:rPr lang="fil-PH" sz="2000" dirty="0" smtClean="0">
                          <a:latin typeface="Candara" pitchFamily="34" charset="0"/>
                        </a:rPr>
                        <a:t>P</a:t>
                      </a:r>
                      <a:r>
                        <a:rPr lang="en-US" sz="2000" dirty="0" smtClean="0"/>
                        <a:t>63,774,000</a:t>
                      </a:r>
                      <a:endParaRPr lang="fil-PH" sz="2000" dirty="0">
                        <a:latin typeface="Candara" pitchFamily="34" charset="0"/>
                      </a:endParaRPr>
                    </a:p>
                  </a:txBody>
                  <a:tcPr/>
                </a:tc>
              </a:tr>
            </a:tbl>
          </a:graphicData>
        </a:graphic>
      </p:graphicFrame>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8600" y="990600"/>
            <a:ext cx="3886200" cy="4953000"/>
          </a:xfrm>
          <a:prstGeom prst="rect">
            <a:avLst/>
          </a:prstGeom>
        </p:spPr>
        <p:txBody>
          <a:bodyPr vert="horz" lIns="91440" tIns="45720" rIns="91440" bIns="45720" rtlCol="0" anchor="b">
            <a:noAutofit/>
          </a:bodyPr>
          <a:lstStyle/>
          <a:p>
            <a:pPr marL="0" lvl="1">
              <a:lnSpc>
                <a:spcPct val="80000"/>
              </a:lnSpc>
              <a:spcBef>
                <a:spcPct val="0"/>
              </a:spcBef>
              <a:defRPr/>
            </a:pPr>
            <a:r>
              <a:rPr kumimoji="0" lang="en-US" sz="6600" b="1" i="0" u="none" strike="noStrike" kern="1200" cap="none" spc="0" normalizeH="0" baseline="0" noProof="0" dirty="0" smtClean="0">
                <a:ln>
                  <a:noFill/>
                </a:ln>
                <a:solidFill>
                  <a:schemeClr val="tx1"/>
                </a:solidFill>
                <a:effectLst/>
                <a:uLnTx/>
                <a:uFillTx/>
                <a:latin typeface="Candara" pitchFamily="34" charset="0"/>
                <a:ea typeface="+mj-ea"/>
                <a:cs typeface="+mj-cs"/>
              </a:rPr>
              <a:t>BUDGET CEILING</a:t>
            </a:r>
          </a:p>
          <a:p>
            <a:pPr marL="0" marR="0" lvl="0" indent="0" algn="l" defTabSz="914400" rtl="0" eaLnBrk="1" fontAlgn="auto" latinLnBrk="0" hangingPunct="1">
              <a:lnSpc>
                <a:spcPct val="80000"/>
              </a:lnSpc>
              <a:spcBef>
                <a:spcPct val="0"/>
              </a:spcBef>
              <a:spcAft>
                <a:spcPts val="0"/>
              </a:spcAft>
              <a:buClrTx/>
              <a:buSzTx/>
              <a:buFontTx/>
              <a:buNone/>
              <a:tabLst/>
              <a:defRPr/>
            </a:pPr>
            <a:endParaRPr lang="en-US" sz="5400" dirty="0" smtClean="0">
              <a:latin typeface="Candara" pitchFamily="34" charset="0"/>
              <a:ea typeface="+mj-ea"/>
              <a:cs typeface="+mj-cs"/>
            </a:endParaRPr>
          </a:p>
          <a:p>
            <a:pPr marL="0" marR="0" lvl="0" indent="0" algn="l" defTabSz="914400" rtl="0" eaLnBrk="1" fontAlgn="auto" latinLnBrk="0" hangingPunct="1">
              <a:lnSpc>
                <a:spcPct val="80000"/>
              </a:lnSpc>
              <a:spcBef>
                <a:spcPct val="0"/>
              </a:spcBef>
              <a:spcAft>
                <a:spcPts val="0"/>
              </a:spcAft>
              <a:buClrTx/>
              <a:buSzTx/>
              <a:buFontTx/>
              <a:buNone/>
              <a:tabLst/>
              <a:defRPr/>
            </a:pPr>
            <a:endParaRPr lang="en-US" sz="5400" dirty="0" smtClean="0">
              <a:latin typeface="Candara" pitchFamily="34" charset="0"/>
              <a:ea typeface="+mj-ea"/>
              <a:cs typeface="+mj-cs"/>
            </a:endParaRPr>
          </a:p>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Candara" pitchFamily="34" charset="0"/>
                <a:ea typeface="+mj-ea"/>
                <a:cs typeface="+mj-cs"/>
              </a:rPr>
              <a:t>For </a:t>
            </a:r>
            <a:r>
              <a:rPr lang="en-US" sz="4400" dirty="0" smtClean="0">
                <a:latin typeface="Candara" pitchFamily="34" charset="0"/>
                <a:ea typeface="+mj-ea"/>
                <a:cs typeface="+mj-cs"/>
              </a:rPr>
              <a:t>Fifteen (15) </a:t>
            </a:r>
            <a:r>
              <a:rPr kumimoji="0" lang="en-US" sz="5400" b="0" i="0" u="none" strike="noStrike" kern="1200" cap="none" spc="0" normalizeH="0" baseline="0" noProof="0" dirty="0" smtClean="0">
                <a:ln>
                  <a:noFill/>
                </a:ln>
                <a:solidFill>
                  <a:schemeClr val="tx1"/>
                </a:solidFill>
                <a:effectLst/>
                <a:uLnTx/>
                <a:uFillTx/>
                <a:latin typeface="Candara" pitchFamily="34" charset="0"/>
                <a:ea typeface="+mj-ea"/>
                <a:cs typeface="+mj-cs"/>
              </a:rPr>
              <a:t>Identified PAPs</a:t>
            </a:r>
            <a:endParaRPr kumimoji="0" lang="fil-PH" sz="5400" b="0" i="0" u="none" strike="noStrike" kern="1200" cap="none" spc="0" normalizeH="0" baseline="0" noProof="0" dirty="0">
              <a:ln>
                <a:noFill/>
              </a:ln>
              <a:solidFill>
                <a:schemeClr val="tx1"/>
              </a:solidFill>
              <a:effectLst/>
              <a:uLnTx/>
              <a:uFillTx/>
              <a:latin typeface="Candara" pitchFamily="34" charset="0"/>
              <a:ea typeface="+mj-ea"/>
              <a:cs typeface="+mj-cs"/>
            </a:endParaRPr>
          </a:p>
        </p:txBody>
      </p:sp>
      <p:graphicFrame>
        <p:nvGraphicFramePr>
          <p:cNvPr id="4099" name="Object 3"/>
          <p:cNvGraphicFramePr>
            <a:graphicFrameLocks noChangeAspect="1"/>
          </p:cNvGraphicFramePr>
          <p:nvPr/>
        </p:nvGraphicFramePr>
        <p:xfrm>
          <a:off x="4548188" y="688975"/>
          <a:ext cx="4062412" cy="5837238"/>
        </p:xfrm>
        <a:graphic>
          <a:graphicData uri="http://schemas.openxmlformats.org/presentationml/2006/ole">
            <mc:AlternateContent xmlns:mc="http://schemas.openxmlformats.org/markup-compatibility/2006">
              <mc:Choice xmlns:v="urn:schemas-microsoft-com:vml" Requires="v">
                <p:oleObj spid="_x0000_s32787" name="Worksheet" r:id="rId3" imgW="2790757" imgH="4248240" progId="Excel.Sheet.12">
                  <p:embed/>
                </p:oleObj>
              </mc:Choice>
              <mc:Fallback>
                <p:oleObj name="Worksheet" r:id="rId3" imgW="2790757" imgH="4248240" progId="Excel.Shee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8188" y="688975"/>
                        <a:ext cx="4062412" cy="583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4294967295"/>
          </p:nvPr>
        </p:nvSpPr>
        <p:spPr>
          <a:xfrm>
            <a:off x="76200" y="1143000"/>
            <a:ext cx="8839200" cy="4648200"/>
          </a:xfrm>
        </p:spPr>
        <p:txBody>
          <a:bodyPr>
            <a:normAutofit/>
          </a:bodyPr>
          <a:lstStyle/>
          <a:p>
            <a:pPr marL="274320" lvl="1" indent="0">
              <a:buNone/>
            </a:pPr>
            <a:endParaRPr lang="en-US" sz="2800" dirty="0" smtClean="0">
              <a:latin typeface="Candara" pitchFamily="34" charset="0"/>
            </a:endParaRPr>
          </a:p>
          <a:p>
            <a:pPr lvl="1">
              <a:buFont typeface="Wingdings" pitchFamily="2" charset="2"/>
              <a:buChar char="§"/>
            </a:pPr>
            <a:r>
              <a:rPr lang="en-US" sz="2800" dirty="0" smtClean="0">
                <a:latin typeface="Candara" pitchFamily="34" charset="0"/>
              </a:rPr>
              <a:t>Based on the </a:t>
            </a:r>
            <a:r>
              <a:rPr lang="en-US" sz="2800" dirty="0" err="1" smtClean="0">
                <a:latin typeface="Candara" pitchFamily="34" charset="0"/>
              </a:rPr>
              <a:t>SitAn</a:t>
            </a:r>
            <a:r>
              <a:rPr lang="en-US" sz="2800" dirty="0" smtClean="0">
                <a:latin typeface="Candara" pitchFamily="34" charset="0"/>
              </a:rPr>
              <a:t>, determine which among these 15 programs are relevant to your situation. Establish the link of the program with your current situation and direction. </a:t>
            </a:r>
          </a:p>
          <a:p>
            <a:pPr lvl="1">
              <a:buFont typeface="Wingdings" pitchFamily="2" charset="2"/>
              <a:buChar char="§"/>
            </a:pPr>
            <a:r>
              <a:rPr lang="en-US" sz="2800" dirty="0" smtClean="0">
                <a:latin typeface="Candara" pitchFamily="34" charset="0"/>
              </a:rPr>
              <a:t>Don</a:t>
            </a:r>
            <a:r>
              <a:rPr lang="fr-FR" sz="2800" dirty="0" smtClean="0">
                <a:latin typeface="Candara" pitchFamily="34" charset="0"/>
              </a:rPr>
              <a:t>’</a:t>
            </a:r>
            <a:r>
              <a:rPr lang="en-US" sz="2800" dirty="0" smtClean="0">
                <a:latin typeface="Candara" pitchFamily="34" charset="0"/>
              </a:rPr>
              <a:t>t be limited by the 15 items, identify other innovative programs that can address your pressing concerns, then make a proposal.</a:t>
            </a:r>
            <a:endParaRPr lang="en-US" sz="2800" dirty="0">
              <a:latin typeface="Candara" pitchFamily="34" charset="0"/>
            </a:endParaRPr>
          </a:p>
          <a:p>
            <a:pPr lvl="1">
              <a:buFont typeface="Wingdings" pitchFamily="2" charset="2"/>
              <a:buChar char="§"/>
            </a:pPr>
            <a:r>
              <a:rPr lang="en-US" sz="2800" dirty="0" smtClean="0">
                <a:latin typeface="Candara" pitchFamily="34" charset="0"/>
              </a:rPr>
              <a:t>Come </a:t>
            </a:r>
            <a:r>
              <a:rPr lang="en-US" sz="2800" dirty="0">
                <a:latin typeface="Candara" pitchFamily="34" charset="0"/>
              </a:rPr>
              <a:t>up with the budgetary requirements, supported by </a:t>
            </a:r>
            <a:r>
              <a:rPr lang="en-US" sz="2800" dirty="0" smtClean="0">
                <a:latin typeface="Candara" pitchFamily="34" charset="0"/>
              </a:rPr>
              <a:t>solid evidence.</a:t>
            </a:r>
          </a:p>
          <a:p>
            <a:endParaRPr lang="fil-PH" sz="2400" dirty="0"/>
          </a:p>
        </p:txBody>
      </p:sp>
      <p:sp>
        <p:nvSpPr>
          <p:cNvPr id="4" name="Title 3"/>
          <p:cNvSpPr txBox="1">
            <a:spLocks/>
          </p:cNvSpPr>
          <p:nvPr/>
        </p:nvSpPr>
        <p:spPr>
          <a:xfrm>
            <a:off x="152400" y="0"/>
            <a:ext cx="8305800" cy="99060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Candara" pitchFamily="34" charset="0"/>
                <a:ea typeface="+mj-ea"/>
                <a:cs typeface="+mj-cs"/>
              </a:rPr>
              <a:t>Actions to be taken: </a:t>
            </a: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can we initially offer to help you hit your targets?</a:t>
            </a:r>
            <a:endParaRPr lang="en-US" dirty="0"/>
          </a:p>
        </p:txBody>
      </p:sp>
      <p:sp>
        <p:nvSpPr>
          <p:cNvPr id="3" name="Content Placeholder 2"/>
          <p:cNvSpPr>
            <a:spLocks noGrp="1"/>
          </p:cNvSpPr>
          <p:nvPr>
            <p:ph idx="1"/>
          </p:nvPr>
        </p:nvSpPr>
        <p:spPr>
          <a:xfrm>
            <a:off x="228600" y="1685919"/>
            <a:ext cx="8362950" cy="4348163"/>
          </a:xfrm>
        </p:spPr>
        <p:txBody>
          <a:bodyPr>
            <a:normAutofit/>
          </a:bodyPr>
          <a:lstStyle/>
          <a:p>
            <a:r>
              <a:rPr lang="en-US" sz="3600" dirty="0" smtClean="0"/>
              <a:t>15 Centrally Managed items for you to plan.</a:t>
            </a:r>
          </a:p>
          <a:p>
            <a:pPr lvl="1">
              <a:buFont typeface="Wingdings" charset="2"/>
              <a:buChar char="ü"/>
            </a:pPr>
            <a:r>
              <a:rPr lang="en-US" sz="3200" dirty="0"/>
              <a:t> </a:t>
            </a:r>
            <a:r>
              <a:rPr lang="en-US" sz="3200" dirty="0" smtClean="0"/>
              <a:t>based on </a:t>
            </a:r>
            <a:r>
              <a:rPr lang="en-US" sz="3200" dirty="0" err="1" smtClean="0"/>
              <a:t>SitAn</a:t>
            </a:r>
            <a:r>
              <a:rPr lang="en-US" sz="3200" dirty="0" smtClean="0"/>
              <a:t>, which among these 15 PAPs can help you get closer to your targets and which are not,</a:t>
            </a:r>
          </a:p>
          <a:p>
            <a:pPr lvl="1">
              <a:buFont typeface="Wingdings" charset="2"/>
              <a:buChar char="ü"/>
            </a:pPr>
            <a:r>
              <a:rPr lang="en-US" sz="3200" dirty="0"/>
              <a:t> </a:t>
            </a:r>
            <a:r>
              <a:rPr lang="en-US" sz="3200" dirty="0" smtClean="0"/>
              <a:t> determine the level of investment.</a:t>
            </a:r>
          </a:p>
        </p:txBody>
      </p:sp>
    </p:spTree>
    <p:extLst>
      <p:ext uri="{BB962C8B-B14F-4D97-AF65-F5344CB8AC3E}">
        <p14:creationId xmlns:p14="http://schemas.microsoft.com/office/powerpoint/2010/main" val="3145636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smtClean="0">
                <a:latin typeface="Candara" pitchFamily="34" charset="0"/>
              </a:rPr>
              <a:t>15 Identified PAPs with corresponding </a:t>
            </a:r>
            <a:r>
              <a:rPr lang="en-US" sz="2800" dirty="0" err="1" smtClean="0">
                <a:latin typeface="Candara" pitchFamily="34" charset="0"/>
              </a:rPr>
              <a:t>DepEd</a:t>
            </a:r>
            <a:r>
              <a:rPr lang="en-US" sz="2800" dirty="0" smtClean="0">
                <a:latin typeface="Candara" pitchFamily="34" charset="0"/>
              </a:rPr>
              <a:t> Orders</a:t>
            </a:r>
            <a:endParaRPr lang="fil-PH" sz="2800" dirty="0"/>
          </a:p>
        </p:txBody>
      </p:sp>
      <p:sp>
        <p:nvSpPr>
          <p:cNvPr id="4" name="Subtitle 3"/>
          <p:cNvSpPr>
            <a:spLocks noGrp="1"/>
          </p:cNvSpPr>
          <p:nvPr>
            <p:ph type="subTitle" idx="1"/>
          </p:nvPr>
        </p:nvSpPr>
        <p:spPr/>
        <p:txBody>
          <a:bodyPr/>
          <a:lstStyle/>
          <a:p>
            <a:endParaRPr lang="fil-PH"/>
          </a:p>
        </p:txBody>
      </p:sp>
      <p:graphicFrame>
        <p:nvGraphicFramePr>
          <p:cNvPr id="6" name="Content Placeholder 5"/>
          <p:cNvGraphicFramePr>
            <a:graphicFrameLocks noGrp="1"/>
          </p:cNvGraphicFramePr>
          <p:nvPr>
            <p:ph idx="4294967295"/>
          </p:nvPr>
        </p:nvGraphicFramePr>
        <p:xfrm>
          <a:off x="0" y="609600"/>
          <a:ext cx="9144000" cy="6290380"/>
        </p:xfrm>
        <a:graphic>
          <a:graphicData uri="http://schemas.openxmlformats.org/drawingml/2006/table">
            <a:tbl>
              <a:tblPr firstRow="1" bandRow="1">
                <a:tableStyleId>{5C22544A-7EE6-4342-B048-85BDC9FD1C3A}</a:tableStyleId>
              </a:tblPr>
              <a:tblGrid>
                <a:gridCol w="4631137"/>
                <a:gridCol w="4512863"/>
              </a:tblGrid>
              <a:tr h="205881">
                <a:tc>
                  <a:txBody>
                    <a:bodyPr/>
                    <a:lstStyle/>
                    <a:p>
                      <a:pPr marL="160020" marR="0" algn="ctr">
                        <a:lnSpc>
                          <a:spcPct val="115000"/>
                        </a:lnSpc>
                        <a:spcBef>
                          <a:spcPts val="0"/>
                        </a:spcBef>
                        <a:spcAft>
                          <a:spcPts val="0"/>
                        </a:spcAft>
                      </a:pPr>
                      <a:r>
                        <a:rPr lang="en-US" sz="1200" b="1" dirty="0">
                          <a:latin typeface="Calibri"/>
                          <a:ea typeface="Arial Unicode MS"/>
                          <a:cs typeface="Arial Unicode MS"/>
                        </a:rPr>
                        <a:t>PAPs</a:t>
                      </a:r>
                      <a:endParaRPr lang="fil-PH" sz="11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b="1" dirty="0" err="1">
                          <a:latin typeface="Calibri"/>
                          <a:ea typeface="Arial Unicode MS"/>
                          <a:cs typeface="Arial Unicode MS"/>
                        </a:rPr>
                        <a:t>DepEd</a:t>
                      </a:r>
                      <a:r>
                        <a:rPr lang="en-US" sz="1200" b="1" dirty="0">
                          <a:latin typeface="Calibri"/>
                          <a:ea typeface="Arial Unicode MS"/>
                          <a:cs typeface="Arial Unicode MS"/>
                        </a:rPr>
                        <a:t> Order</a:t>
                      </a:r>
                      <a:endParaRPr lang="fil-PH" sz="1100" dirty="0">
                        <a:latin typeface="Calibri"/>
                        <a:ea typeface="Calibri"/>
                        <a:cs typeface="Times New Roman"/>
                      </a:endParaRPr>
                    </a:p>
                  </a:txBody>
                  <a:tcPr marL="68580" marR="68580" marT="0" marB="0"/>
                </a:tc>
              </a:tr>
              <a:tr h="255140">
                <a:tc>
                  <a:txBody>
                    <a:bodyPr/>
                    <a:lstStyle/>
                    <a:p>
                      <a:pPr marL="342900" marR="0" lvl="0" indent="-342900">
                        <a:lnSpc>
                          <a:spcPct val="115000"/>
                        </a:lnSpc>
                        <a:spcBef>
                          <a:spcPts val="0"/>
                        </a:spcBef>
                        <a:spcAft>
                          <a:spcPts val="0"/>
                        </a:spcAft>
                        <a:buSzPts val="1100"/>
                        <a:buFont typeface="Times New Roman"/>
                        <a:buNone/>
                      </a:pPr>
                      <a:r>
                        <a:rPr lang="en-US" sz="1400" dirty="0" smtClean="0">
                          <a:latin typeface="Candara" pitchFamily="34" charset="0"/>
                          <a:ea typeface="Arial Unicode MS"/>
                          <a:cs typeface="Arial Unicode MS"/>
                        </a:rPr>
                        <a:t>1. Support </a:t>
                      </a:r>
                      <a:r>
                        <a:rPr lang="en-US" sz="1400" dirty="0">
                          <a:latin typeface="Candara" pitchFamily="34" charset="0"/>
                          <a:ea typeface="Arial Unicode MS"/>
                          <a:cs typeface="Arial Unicode MS"/>
                        </a:rPr>
                        <a:t>to Special Science Elementary School</a:t>
                      </a:r>
                      <a:endParaRPr lang="fil-PH" sz="1400" dirty="0">
                        <a:latin typeface="Candara"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latin typeface="Candara" pitchFamily="34" charset="0"/>
                          <a:ea typeface="Arial Unicode MS"/>
                          <a:cs typeface="Arial Unicode MS"/>
                        </a:rPr>
                        <a:t>DO No. </a:t>
                      </a:r>
                      <a:r>
                        <a:rPr lang="en-US" sz="1400" dirty="0" smtClean="0">
                          <a:latin typeface="Candara" pitchFamily="34" charset="0"/>
                          <a:ea typeface="Arial Unicode MS"/>
                          <a:cs typeface="Arial Unicode MS"/>
                        </a:rPr>
                        <a:t>53, </a:t>
                      </a:r>
                      <a:r>
                        <a:rPr lang="en-US" sz="1400" dirty="0">
                          <a:latin typeface="Candara" pitchFamily="34" charset="0"/>
                          <a:ea typeface="Arial Unicode MS"/>
                          <a:cs typeface="Arial Unicode MS"/>
                        </a:rPr>
                        <a:t>s. 2012</a:t>
                      </a:r>
                      <a:endParaRPr lang="fil-PH" sz="1400" dirty="0">
                        <a:latin typeface="Candara" pitchFamily="34" charset="0"/>
                        <a:ea typeface="Calibri"/>
                        <a:cs typeface="Times New Roman"/>
                      </a:endParaRPr>
                    </a:p>
                  </a:txBody>
                  <a:tcPr marL="68580" marR="68580" marT="0" marB="0"/>
                </a:tc>
              </a:tr>
              <a:tr h="255140">
                <a:tc>
                  <a:txBody>
                    <a:bodyPr/>
                    <a:lstStyle/>
                    <a:p>
                      <a:pPr marL="342900" marR="0" lvl="0" indent="-342900">
                        <a:lnSpc>
                          <a:spcPct val="115000"/>
                        </a:lnSpc>
                        <a:spcBef>
                          <a:spcPts val="0"/>
                        </a:spcBef>
                        <a:spcAft>
                          <a:spcPts val="0"/>
                        </a:spcAft>
                        <a:buSzPts val="1100"/>
                        <a:buFont typeface="Times New Roman"/>
                        <a:buNone/>
                      </a:pPr>
                      <a:r>
                        <a:rPr lang="en-US" sz="1400" dirty="0" smtClean="0">
                          <a:latin typeface="Candara" pitchFamily="34" charset="0"/>
                          <a:ea typeface="Arial Unicode MS"/>
                          <a:cs typeface="Arial Unicode MS"/>
                        </a:rPr>
                        <a:t>2. Support </a:t>
                      </a:r>
                      <a:r>
                        <a:rPr lang="en-US" sz="1400" dirty="0">
                          <a:latin typeface="Candara" pitchFamily="34" charset="0"/>
                          <a:ea typeface="Arial Unicode MS"/>
                          <a:cs typeface="Arial Unicode MS"/>
                        </a:rPr>
                        <a:t>to Multi-Grade Education</a:t>
                      </a:r>
                      <a:endParaRPr lang="fil-PH" sz="1400" dirty="0">
                        <a:latin typeface="Candara"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latin typeface="Candara" pitchFamily="34" charset="0"/>
                          <a:ea typeface="Arial Unicode MS"/>
                          <a:cs typeface="Arial Unicode MS"/>
                        </a:rPr>
                        <a:t>DO No. </a:t>
                      </a:r>
                      <a:r>
                        <a:rPr lang="en-US" sz="1400" dirty="0" smtClean="0">
                          <a:latin typeface="Candara" pitchFamily="34" charset="0"/>
                          <a:ea typeface="Arial Unicode MS"/>
                          <a:cs typeface="Arial Unicode MS"/>
                        </a:rPr>
                        <a:t>52, </a:t>
                      </a:r>
                      <a:r>
                        <a:rPr lang="en-US" sz="1400" dirty="0">
                          <a:latin typeface="Candara" pitchFamily="34" charset="0"/>
                          <a:ea typeface="Arial Unicode MS"/>
                          <a:cs typeface="Arial Unicode MS"/>
                        </a:rPr>
                        <a:t>s. 2012</a:t>
                      </a:r>
                      <a:endParaRPr lang="fil-PH" sz="1400" dirty="0">
                        <a:latin typeface="Candara" pitchFamily="34" charset="0"/>
                        <a:ea typeface="Calibri"/>
                        <a:cs typeface="Times New Roman"/>
                      </a:endParaRPr>
                    </a:p>
                  </a:txBody>
                  <a:tcPr marL="68580" marR="68580" marT="0" marB="0"/>
                </a:tc>
              </a:tr>
              <a:tr h="510280">
                <a:tc>
                  <a:txBody>
                    <a:bodyPr/>
                    <a:lstStyle/>
                    <a:p>
                      <a:pPr marL="342900" marR="0" lvl="0" indent="-342900">
                        <a:lnSpc>
                          <a:spcPct val="115000"/>
                        </a:lnSpc>
                        <a:spcBef>
                          <a:spcPts val="0"/>
                        </a:spcBef>
                        <a:spcAft>
                          <a:spcPts val="0"/>
                        </a:spcAft>
                        <a:buSzPts val="1100"/>
                        <a:buFont typeface="Times New Roman"/>
                        <a:buNone/>
                      </a:pPr>
                      <a:r>
                        <a:rPr lang="en-US" sz="1400" dirty="0" smtClean="0">
                          <a:latin typeface="Candara" pitchFamily="34" charset="0"/>
                          <a:ea typeface="Arial Unicode MS"/>
                          <a:cs typeface="Arial Unicode MS"/>
                        </a:rPr>
                        <a:t>3. Support to Engineering and Science Education Program High Schools</a:t>
                      </a:r>
                      <a:endParaRPr lang="fil-PH" sz="1400" dirty="0">
                        <a:latin typeface="Candara"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latin typeface="Candara" pitchFamily="34" charset="0"/>
                          <a:ea typeface="Arial Unicode MS"/>
                          <a:cs typeface="Arial Unicode MS"/>
                        </a:rPr>
                        <a:t>DO No. </a:t>
                      </a:r>
                      <a:r>
                        <a:rPr lang="en-US" sz="1400" dirty="0" smtClean="0">
                          <a:latin typeface="Candara" pitchFamily="34" charset="0"/>
                          <a:ea typeface="Arial Unicode MS"/>
                          <a:cs typeface="Arial Unicode MS"/>
                        </a:rPr>
                        <a:t>57, </a:t>
                      </a:r>
                      <a:r>
                        <a:rPr lang="en-US" sz="1400" dirty="0">
                          <a:latin typeface="Candara" pitchFamily="34" charset="0"/>
                          <a:ea typeface="Arial Unicode MS"/>
                          <a:cs typeface="Arial Unicode MS"/>
                        </a:rPr>
                        <a:t>s. 2012</a:t>
                      </a:r>
                      <a:endParaRPr lang="fil-PH" sz="1400" dirty="0">
                        <a:latin typeface="Candara" pitchFamily="34" charset="0"/>
                        <a:ea typeface="Calibri"/>
                        <a:cs typeface="Times New Roman"/>
                      </a:endParaRPr>
                    </a:p>
                  </a:txBody>
                  <a:tcPr marL="68580" marR="68580" marT="0" marB="0"/>
                </a:tc>
              </a:tr>
              <a:tr h="510280">
                <a:tc>
                  <a:txBody>
                    <a:bodyPr/>
                    <a:lstStyle/>
                    <a:p>
                      <a:pPr marL="342900" marR="0" lvl="0" indent="-342900">
                        <a:lnSpc>
                          <a:spcPct val="115000"/>
                        </a:lnSpc>
                        <a:spcBef>
                          <a:spcPts val="0"/>
                        </a:spcBef>
                        <a:spcAft>
                          <a:spcPts val="0"/>
                        </a:spcAft>
                        <a:buSzPts val="1100"/>
                        <a:buFont typeface="Times New Roman"/>
                        <a:buNone/>
                      </a:pPr>
                      <a:r>
                        <a:rPr lang="en-US" sz="1400" dirty="0" smtClean="0">
                          <a:latin typeface="Candara" pitchFamily="34" charset="0"/>
                          <a:ea typeface="Arial Unicode MS"/>
                          <a:cs typeface="Arial Unicode MS"/>
                        </a:rPr>
                        <a:t>4. Support </a:t>
                      </a:r>
                      <a:r>
                        <a:rPr lang="en-US" sz="1400" dirty="0">
                          <a:latin typeface="Candara" pitchFamily="34" charset="0"/>
                          <a:ea typeface="Arial Unicode MS"/>
                          <a:cs typeface="Arial Unicode MS"/>
                        </a:rPr>
                        <a:t>to Secondary Schools with Special Program for the Arts and Sports</a:t>
                      </a:r>
                      <a:endParaRPr lang="fil-PH" sz="1400" dirty="0">
                        <a:latin typeface="Candara"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latin typeface="Candara" pitchFamily="34" charset="0"/>
                          <a:ea typeface="Arial Unicode MS"/>
                          <a:cs typeface="Arial Unicode MS"/>
                        </a:rPr>
                        <a:t>DO No. </a:t>
                      </a:r>
                      <a:r>
                        <a:rPr lang="en-US" sz="1400" dirty="0" smtClean="0">
                          <a:latin typeface="Candara" pitchFamily="34" charset="0"/>
                          <a:ea typeface="Arial Unicode MS"/>
                          <a:cs typeface="Arial Unicode MS"/>
                        </a:rPr>
                        <a:t>56, </a:t>
                      </a:r>
                      <a:r>
                        <a:rPr lang="en-US" sz="1400" dirty="0">
                          <a:latin typeface="Candara" pitchFamily="34" charset="0"/>
                          <a:ea typeface="Arial Unicode MS"/>
                          <a:cs typeface="Arial Unicode MS"/>
                        </a:rPr>
                        <a:t>s. 2012</a:t>
                      </a:r>
                      <a:endParaRPr lang="fil-PH" sz="1400" dirty="0">
                        <a:latin typeface="Candara" pitchFamily="34" charset="0"/>
                        <a:ea typeface="Calibri"/>
                        <a:cs typeface="Times New Roman"/>
                      </a:endParaRPr>
                    </a:p>
                  </a:txBody>
                  <a:tcPr marL="68580" marR="68580" marT="0" marB="0"/>
                </a:tc>
              </a:tr>
              <a:tr h="255140">
                <a:tc>
                  <a:txBody>
                    <a:bodyPr/>
                    <a:lstStyle/>
                    <a:p>
                      <a:pPr marL="342900" marR="0" lvl="0" indent="-342900">
                        <a:lnSpc>
                          <a:spcPct val="115000"/>
                        </a:lnSpc>
                        <a:spcBef>
                          <a:spcPts val="0"/>
                        </a:spcBef>
                        <a:spcAft>
                          <a:spcPts val="0"/>
                        </a:spcAft>
                        <a:buSzPts val="1100"/>
                        <a:buFont typeface="Times New Roman"/>
                        <a:buNone/>
                      </a:pPr>
                      <a:r>
                        <a:rPr lang="en-US" sz="1400" dirty="0" smtClean="0">
                          <a:latin typeface="Candara" pitchFamily="34" charset="0"/>
                          <a:ea typeface="Arial Unicode MS"/>
                          <a:cs typeface="Arial Unicode MS"/>
                        </a:rPr>
                        <a:t>5. Support </a:t>
                      </a:r>
                      <a:r>
                        <a:rPr lang="en-US" sz="1400" dirty="0">
                          <a:latin typeface="Candara" pitchFamily="34" charset="0"/>
                          <a:ea typeface="Arial Unicode MS"/>
                          <a:cs typeface="Arial Unicode MS"/>
                        </a:rPr>
                        <a:t>to SPED Centers/Schools </a:t>
                      </a:r>
                      <a:endParaRPr lang="fil-PH" sz="1400" dirty="0">
                        <a:latin typeface="Candara"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solidFill>
                            <a:srgbClr val="000000"/>
                          </a:solidFill>
                          <a:latin typeface="Candara" pitchFamily="34" charset="0"/>
                          <a:ea typeface="Arial Unicode MS"/>
                          <a:cs typeface="Arial Unicode MS"/>
                        </a:rPr>
                        <a:t>DO No. </a:t>
                      </a:r>
                      <a:r>
                        <a:rPr lang="en-US" sz="1400" dirty="0" smtClean="0">
                          <a:solidFill>
                            <a:srgbClr val="000000"/>
                          </a:solidFill>
                          <a:latin typeface="Candara" pitchFamily="34" charset="0"/>
                          <a:ea typeface="Arial Unicode MS"/>
                          <a:cs typeface="Arial Unicode MS"/>
                        </a:rPr>
                        <a:t>60, </a:t>
                      </a:r>
                      <a:r>
                        <a:rPr lang="en-US" sz="1400" dirty="0">
                          <a:solidFill>
                            <a:srgbClr val="000000"/>
                          </a:solidFill>
                          <a:latin typeface="Candara" pitchFamily="34" charset="0"/>
                          <a:ea typeface="Arial Unicode MS"/>
                          <a:cs typeface="Arial Unicode MS"/>
                        </a:rPr>
                        <a:t>s. </a:t>
                      </a:r>
                      <a:r>
                        <a:rPr lang="en-US" sz="1400" dirty="0" smtClean="0">
                          <a:solidFill>
                            <a:srgbClr val="000000"/>
                          </a:solidFill>
                          <a:latin typeface="Candara" pitchFamily="34" charset="0"/>
                          <a:ea typeface="Arial Unicode MS"/>
                          <a:cs typeface="Arial Unicode MS"/>
                        </a:rPr>
                        <a:t>2012</a:t>
                      </a:r>
                      <a:endParaRPr lang="fil-PH" sz="1400" dirty="0">
                        <a:latin typeface="Candara" pitchFamily="34" charset="0"/>
                        <a:ea typeface="Calibri"/>
                        <a:cs typeface="Times New Roman"/>
                      </a:endParaRPr>
                    </a:p>
                  </a:txBody>
                  <a:tcPr marL="68580" marR="68580" marT="0" marB="0"/>
                </a:tc>
              </a:tr>
              <a:tr h="255140">
                <a:tc>
                  <a:txBody>
                    <a:bodyPr/>
                    <a:lstStyle/>
                    <a:p>
                      <a:pPr marL="342900" marR="0" lvl="0" indent="-342900">
                        <a:lnSpc>
                          <a:spcPct val="115000"/>
                        </a:lnSpc>
                        <a:spcBef>
                          <a:spcPts val="0"/>
                        </a:spcBef>
                        <a:spcAft>
                          <a:spcPts val="0"/>
                        </a:spcAft>
                        <a:buSzPts val="1100"/>
                        <a:buFont typeface="Times New Roman"/>
                        <a:buNone/>
                      </a:pPr>
                      <a:r>
                        <a:rPr lang="en-US" sz="1400" dirty="0" smtClean="0">
                          <a:latin typeface="Candara" pitchFamily="34" charset="0"/>
                          <a:ea typeface="Arial Unicode MS"/>
                          <a:cs typeface="Arial Unicode MS"/>
                        </a:rPr>
                        <a:t>6. Every </a:t>
                      </a:r>
                      <a:r>
                        <a:rPr lang="en-US" sz="1400" dirty="0">
                          <a:latin typeface="Candara" pitchFamily="34" charset="0"/>
                          <a:ea typeface="Arial Unicode MS"/>
                          <a:cs typeface="Arial Unicode MS"/>
                        </a:rPr>
                        <a:t>Child A Reader Program (ECARP)</a:t>
                      </a:r>
                      <a:endParaRPr lang="fil-PH" sz="1400" dirty="0">
                        <a:latin typeface="Candara"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latin typeface="Candara" pitchFamily="34" charset="0"/>
                          <a:ea typeface="Arial Unicode MS"/>
                          <a:cs typeface="Arial Unicode MS"/>
                        </a:rPr>
                        <a:t>DO No. </a:t>
                      </a:r>
                      <a:r>
                        <a:rPr lang="en-US" sz="1400" dirty="0" smtClean="0">
                          <a:latin typeface="Candara" pitchFamily="34" charset="0"/>
                          <a:ea typeface="Arial Unicode MS"/>
                          <a:cs typeface="Arial Unicode MS"/>
                        </a:rPr>
                        <a:t>50, </a:t>
                      </a:r>
                      <a:r>
                        <a:rPr lang="en-US" sz="1400" dirty="0">
                          <a:latin typeface="Candara" pitchFamily="34" charset="0"/>
                          <a:ea typeface="Arial Unicode MS"/>
                          <a:cs typeface="Arial Unicode MS"/>
                        </a:rPr>
                        <a:t>s. 2012</a:t>
                      </a:r>
                      <a:endParaRPr lang="fil-PH" sz="1400" dirty="0">
                        <a:latin typeface="Candara" pitchFamily="34" charset="0"/>
                        <a:ea typeface="Calibri"/>
                        <a:cs typeface="Times New Roman"/>
                      </a:endParaRPr>
                    </a:p>
                  </a:txBody>
                  <a:tcPr marL="68580" marR="68580" marT="0" marB="0"/>
                </a:tc>
              </a:tr>
              <a:tr h="510280">
                <a:tc>
                  <a:txBody>
                    <a:bodyPr/>
                    <a:lstStyle/>
                    <a:p>
                      <a:pPr marL="342900" marR="0" lvl="0" indent="-342900">
                        <a:lnSpc>
                          <a:spcPct val="115000"/>
                        </a:lnSpc>
                        <a:spcBef>
                          <a:spcPts val="0"/>
                        </a:spcBef>
                        <a:spcAft>
                          <a:spcPts val="0"/>
                        </a:spcAft>
                        <a:buSzPts val="1100"/>
                        <a:buFont typeface="Times New Roman"/>
                        <a:buNone/>
                      </a:pPr>
                      <a:r>
                        <a:rPr lang="en-US" sz="1400" dirty="0" smtClean="0">
                          <a:solidFill>
                            <a:srgbClr val="000000"/>
                          </a:solidFill>
                          <a:latin typeface="Candara" pitchFamily="34" charset="0"/>
                          <a:ea typeface="Arial Unicode MS"/>
                          <a:cs typeface="Arial Unicode MS"/>
                        </a:rPr>
                        <a:t>7. Implementation </a:t>
                      </a:r>
                      <a:r>
                        <a:rPr lang="en-US" sz="1400" dirty="0">
                          <a:solidFill>
                            <a:srgbClr val="000000"/>
                          </a:solidFill>
                          <a:latin typeface="Candara" pitchFamily="34" charset="0"/>
                          <a:ea typeface="Arial Unicode MS"/>
                          <a:cs typeface="Arial Unicode MS"/>
                        </a:rPr>
                        <a:t>of the Alternative Delivery Mode Programs (Project </a:t>
                      </a:r>
                      <a:r>
                        <a:rPr lang="en-US" sz="1400" dirty="0" smtClean="0">
                          <a:solidFill>
                            <a:srgbClr val="000000"/>
                          </a:solidFill>
                          <a:latin typeface="Candara" pitchFamily="34" charset="0"/>
                          <a:ea typeface="Arial Unicode MS"/>
                          <a:cs typeface="Arial Unicode MS"/>
                        </a:rPr>
                        <a:t>e-IMPACT)</a:t>
                      </a:r>
                      <a:endParaRPr lang="fil-PH" sz="1400" dirty="0">
                        <a:latin typeface="Candara"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latin typeface="Candara" pitchFamily="34" charset="0"/>
                          <a:ea typeface="Arial Unicode MS"/>
                          <a:cs typeface="Arial Unicode MS"/>
                        </a:rPr>
                        <a:t>DO No. </a:t>
                      </a:r>
                      <a:r>
                        <a:rPr lang="en-US" sz="1400" dirty="0" smtClean="0">
                          <a:latin typeface="Candara" pitchFamily="34" charset="0"/>
                          <a:ea typeface="Arial Unicode MS"/>
                          <a:cs typeface="Arial Unicode MS"/>
                        </a:rPr>
                        <a:t>54, </a:t>
                      </a:r>
                      <a:r>
                        <a:rPr lang="en-US" sz="1400" dirty="0">
                          <a:latin typeface="Candara" pitchFamily="34" charset="0"/>
                          <a:ea typeface="Arial Unicode MS"/>
                          <a:cs typeface="Arial Unicode MS"/>
                        </a:rPr>
                        <a:t>s. 2012</a:t>
                      </a:r>
                      <a:endParaRPr lang="fil-PH" sz="1400" dirty="0">
                        <a:latin typeface="Candara" pitchFamily="34" charset="0"/>
                        <a:ea typeface="Calibri"/>
                        <a:cs typeface="Times New Roman"/>
                      </a:endParaRPr>
                    </a:p>
                  </a:txBody>
                  <a:tcPr marL="68580" marR="68580" marT="0" marB="0"/>
                </a:tc>
              </a:tr>
              <a:tr h="376977">
                <a:tc>
                  <a:txBody>
                    <a:bodyPr/>
                    <a:lstStyle/>
                    <a:p>
                      <a:pPr marL="342900" marR="0" lvl="0" indent="-342900">
                        <a:lnSpc>
                          <a:spcPct val="115000"/>
                        </a:lnSpc>
                        <a:spcBef>
                          <a:spcPts val="0"/>
                        </a:spcBef>
                        <a:spcAft>
                          <a:spcPts val="0"/>
                        </a:spcAft>
                        <a:buSzPts val="1100"/>
                        <a:buFont typeface="Times New Roman"/>
                        <a:buNone/>
                      </a:pPr>
                      <a:r>
                        <a:rPr lang="en-US" sz="1400" dirty="0" smtClean="0">
                          <a:latin typeface="Candara" pitchFamily="34" charset="0"/>
                          <a:ea typeface="Arial Unicode MS"/>
                          <a:cs typeface="Arial Unicode MS"/>
                        </a:rPr>
                        <a:t>8. Alternative </a:t>
                      </a:r>
                      <a:r>
                        <a:rPr lang="en-US" sz="1400" dirty="0">
                          <a:latin typeface="Candara" pitchFamily="34" charset="0"/>
                          <a:ea typeface="Arial Unicode MS"/>
                          <a:cs typeface="Arial Unicode MS"/>
                        </a:rPr>
                        <a:t>Learning </a:t>
                      </a:r>
                      <a:r>
                        <a:rPr lang="en-US" sz="1400" dirty="0" smtClean="0">
                          <a:latin typeface="Candara" pitchFamily="34" charset="0"/>
                          <a:ea typeface="Arial Unicode MS"/>
                          <a:cs typeface="Arial Unicode MS"/>
                        </a:rPr>
                        <a:t>Systems (ALS)</a:t>
                      </a:r>
                      <a:endParaRPr lang="fil-PH" sz="1400" dirty="0">
                        <a:latin typeface="Candara"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fil-PH" sz="1400" dirty="0" smtClean="0">
                          <a:latin typeface="Candara" pitchFamily="34" charset="0"/>
                          <a:ea typeface="Calibri"/>
                          <a:cs typeface="Times New Roman"/>
                        </a:rPr>
                        <a:t>DO</a:t>
                      </a:r>
                      <a:r>
                        <a:rPr lang="fil-PH" sz="1400" baseline="0" dirty="0" smtClean="0">
                          <a:latin typeface="Candara" pitchFamily="34" charset="0"/>
                          <a:ea typeface="Calibri"/>
                          <a:cs typeface="Times New Roman"/>
                        </a:rPr>
                        <a:t> No. 58, 59, 77 (Teaching Aid&amp; allowances, Selection &amp; Hiring of Volunteers, ALS Unified Contracting Scheme)</a:t>
                      </a:r>
                      <a:endParaRPr lang="fil-PH" sz="1400" dirty="0">
                        <a:latin typeface="Candara" pitchFamily="34" charset="0"/>
                        <a:ea typeface="Calibri"/>
                        <a:cs typeface="Times New Roman"/>
                      </a:endParaRPr>
                    </a:p>
                  </a:txBody>
                  <a:tcPr marL="68580" marR="68580" marT="0" marB="0"/>
                </a:tc>
              </a:tr>
              <a:tr h="255140">
                <a:tc>
                  <a:txBody>
                    <a:bodyPr/>
                    <a:lstStyle/>
                    <a:p>
                      <a:pPr marL="342900" marR="0" lvl="0" indent="-342900">
                        <a:lnSpc>
                          <a:spcPct val="115000"/>
                        </a:lnSpc>
                        <a:spcBef>
                          <a:spcPts val="0"/>
                        </a:spcBef>
                        <a:spcAft>
                          <a:spcPts val="0"/>
                        </a:spcAft>
                        <a:buSzPts val="1100"/>
                        <a:buFont typeface="Times New Roman"/>
                        <a:buNone/>
                      </a:pPr>
                      <a:r>
                        <a:rPr lang="en-US" sz="1400" dirty="0" smtClean="0">
                          <a:latin typeface="Candara" pitchFamily="34" charset="0"/>
                          <a:ea typeface="Arial Unicode MS"/>
                          <a:cs typeface="Arial Unicode MS"/>
                        </a:rPr>
                        <a:t>9. Indigenous </a:t>
                      </a:r>
                      <a:r>
                        <a:rPr lang="en-US" sz="1400" dirty="0">
                          <a:latin typeface="Candara" pitchFamily="34" charset="0"/>
                          <a:ea typeface="Arial Unicode MS"/>
                          <a:cs typeface="Arial Unicode MS"/>
                        </a:rPr>
                        <a:t>People (IP) Education</a:t>
                      </a:r>
                      <a:endParaRPr lang="fil-PH" sz="1400" dirty="0">
                        <a:latin typeface="Candara"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solidFill>
                            <a:srgbClr val="000000"/>
                          </a:solidFill>
                          <a:latin typeface="Candara" pitchFamily="34" charset="0"/>
                          <a:ea typeface="Arial Unicode MS"/>
                          <a:cs typeface="Arial Unicode MS"/>
                        </a:rPr>
                        <a:t>DO No. </a:t>
                      </a:r>
                      <a:r>
                        <a:rPr lang="en-US" sz="1400" dirty="0" smtClean="0">
                          <a:solidFill>
                            <a:srgbClr val="000000"/>
                          </a:solidFill>
                          <a:latin typeface="Candara" pitchFamily="34" charset="0"/>
                          <a:ea typeface="Arial Unicode MS"/>
                          <a:cs typeface="Arial Unicode MS"/>
                        </a:rPr>
                        <a:t>62, </a:t>
                      </a:r>
                      <a:r>
                        <a:rPr lang="en-US" sz="1400" dirty="0">
                          <a:solidFill>
                            <a:srgbClr val="000000"/>
                          </a:solidFill>
                          <a:latin typeface="Candara" pitchFamily="34" charset="0"/>
                          <a:ea typeface="Arial Unicode MS"/>
                          <a:cs typeface="Arial Unicode MS"/>
                        </a:rPr>
                        <a:t>s. 2012</a:t>
                      </a:r>
                      <a:endParaRPr lang="fil-PH" sz="1400" dirty="0">
                        <a:latin typeface="Candara" pitchFamily="34" charset="0"/>
                        <a:ea typeface="Calibri"/>
                        <a:cs typeface="Times New Roman"/>
                      </a:endParaRPr>
                    </a:p>
                  </a:txBody>
                  <a:tcPr marL="68580" marR="68580" marT="0" marB="0"/>
                </a:tc>
              </a:tr>
              <a:tr h="294694">
                <a:tc>
                  <a:txBody>
                    <a:bodyPr/>
                    <a:lstStyle/>
                    <a:p>
                      <a:pPr marL="342900" marR="0" lvl="0" indent="-342900">
                        <a:lnSpc>
                          <a:spcPct val="115000"/>
                        </a:lnSpc>
                        <a:spcBef>
                          <a:spcPts val="0"/>
                        </a:spcBef>
                        <a:spcAft>
                          <a:spcPts val="0"/>
                        </a:spcAft>
                        <a:buSzPts val="1100"/>
                        <a:buFont typeface="Times New Roman"/>
                        <a:buNone/>
                      </a:pPr>
                      <a:r>
                        <a:rPr lang="en-US" sz="1400" dirty="0" smtClean="0">
                          <a:latin typeface="Candara" pitchFamily="34" charset="0"/>
                          <a:ea typeface="Arial Unicode MS"/>
                          <a:cs typeface="Arial Unicode MS"/>
                        </a:rPr>
                        <a:t>10.</a:t>
                      </a:r>
                      <a:r>
                        <a:rPr lang="en-US" sz="1400" baseline="0" dirty="0" smtClean="0">
                          <a:latin typeface="Candara" pitchFamily="34" charset="0"/>
                          <a:ea typeface="Arial Unicode MS"/>
                          <a:cs typeface="Arial Unicode MS"/>
                        </a:rPr>
                        <a:t> </a:t>
                      </a:r>
                      <a:r>
                        <a:rPr lang="en-US" sz="1400" dirty="0" smtClean="0">
                          <a:latin typeface="Candara" pitchFamily="34" charset="0"/>
                          <a:ea typeface="Arial Unicode MS"/>
                          <a:cs typeface="Arial Unicode MS"/>
                        </a:rPr>
                        <a:t>Basic </a:t>
                      </a:r>
                      <a:r>
                        <a:rPr lang="en-US" sz="1400" dirty="0">
                          <a:latin typeface="Candara" pitchFamily="34" charset="0"/>
                          <a:ea typeface="Arial Unicode MS"/>
                          <a:cs typeface="Arial Unicode MS"/>
                        </a:rPr>
                        <a:t>Education </a:t>
                      </a:r>
                      <a:r>
                        <a:rPr lang="en-US" sz="1400" dirty="0" err="1" smtClean="0">
                          <a:latin typeface="Candara" pitchFamily="34" charset="0"/>
                          <a:ea typeface="Arial Unicode MS"/>
                          <a:cs typeface="Arial Unicode MS"/>
                        </a:rPr>
                        <a:t>Madrasah</a:t>
                      </a:r>
                      <a:endParaRPr lang="fil-PH" sz="1400" dirty="0">
                        <a:latin typeface="Candara"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fil-PH" sz="1400" dirty="0">
                        <a:latin typeface="Candara" pitchFamily="34" charset="0"/>
                        <a:ea typeface="Calibri"/>
                        <a:cs typeface="Times New Roman"/>
                      </a:endParaRPr>
                    </a:p>
                  </a:txBody>
                  <a:tcPr marL="68580" marR="68580" marT="0" marB="0"/>
                </a:tc>
              </a:tr>
              <a:tr h="510280">
                <a:tc>
                  <a:txBody>
                    <a:bodyPr/>
                    <a:lstStyle/>
                    <a:p>
                      <a:pPr marL="342900" marR="0" lvl="0" indent="-342900">
                        <a:lnSpc>
                          <a:spcPct val="115000"/>
                        </a:lnSpc>
                        <a:spcBef>
                          <a:spcPts val="0"/>
                        </a:spcBef>
                        <a:spcAft>
                          <a:spcPts val="0"/>
                        </a:spcAft>
                        <a:buSzPts val="1100"/>
                        <a:buFont typeface="Times New Roman"/>
                        <a:buNone/>
                      </a:pPr>
                      <a:r>
                        <a:rPr lang="en-US" sz="1400" dirty="0" smtClean="0">
                          <a:latin typeface="Candara" pitchFamily="34" charset="0"/>
                          <a:ea typeface="Arial Unicode MS"/>
                          <a:cs typeface="Arial Unicode MS"/>
                        </a:rPr>
                        <a:t>11. Implementation </a:t>
                      </a:r>
                      <a:r>
                        <a:rPr lang="en-US" sz="1400" dirty="0">
                          <a:latin typeface="Candara" pitchFamily="34" charset="0"/>
                          <a:ea typeface="Arial Unicode MS"/>
                          <a:cs typeface="Arial Unicode MS"/>
                        </a:rPr>
                        <a:t>of the Redesigned Technical-Vocational High School Program</a:t>
                      </a:r>
                      <a:endParaRPr lang="fil-PH" sz="1400" dirty="0">
                        <a:latin typeface="Candara"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solidFill>
                            <a:srgbClr val="000000"/>
                          </a:solidFill>
                          <a:latin typeface="Candara" pitchFamily="34" charset="0"/>
                          <a:ea typeface="Arial Unicode MS"/>
                          <a:cs typeface="Arial Unicode MS"/>
                        </a:rPr>
                        <a:t>DO No. </a:t>
                      </a:r>
                      <a:r>
                        <a:rPr lang="en-US" sz="1400" dirty="0" smtClean="0">
                          <a:solidFill>
                            <a:srgbClr val="000000"/>
                          </a:solidFill>
                          <a:latin typeface="Candara" pitchFamily="34" charset="0"/>
                          <a:ea typeface="Arial Unicode MS"/>
                          <a:cs typeface="Arial Unicode MS"/>
                        </a:rPr>
                        <a:t>68, </a:t>
                      </a:r>
                      <a:r>
                        <a:rPr lang="en-US" sz="1400" dirty="0">
                          <a:solidFill>
                            <a:srgbClr val="000000"/>
                          </a:solidFill>
                          <a:latin typeface="Candara" pitchFamily="34" charset="0"/>
                          <a:ea typeface="Arial Unicode MS"/>
                          <a:cs typeface="Arial Unicode MS"/>
                        </a:rPr>
                        <a:t>s. 2012</a:t>
                      </a:r>
                      <a:endParaRPr lang="fil-PH" sz="1400" dirty="0">
                        <a:latin typeface="Candara" pitchFamily="34" charset="0"/>
                        <a:ea typeface="Calibri"/>
                        <a:cs typeface="Times New Roman"/>
                      </a:endParaRPr>
                    </a:p>
                  </a:txBody>
                  <a:tcPr marL="68580" marR="68580" marT="0" marB="0"/>
                </a:tc>
              </a:tr>
              <a:tr h="407432">
                <a:tc>
                  <a:txBody>
                    <a:bodyPr/>
                    <a:lstStyle/>
                    <a:p>
                      <a:pPr marL="342900" marR="0" lvl="0" indent="-342900">
                        <a:lnSpc>
                          <a:spcPct val="115000"/>
                        </a:lnSpc>
                        <a:spcBef>
                          <a:spcPts val="0"/>
                        </a:spcBef>
                        <a:spcAft>
                          <a:spcPts val="0"/>
                        </a:spcAft>
                        <a:buSzPts val="1100"/>
                        <a:buFont typeface="Times New Roman"/>
                        <a:buNone/>
                      </a:pPr>
                      <a:r>
                        <a:rPr lang="en-US" sz="1400" dirty="0" smtClean="0">
                          <a:latin typeface="Candara" pitchFamily="34" charset="0"/>
                          <a:ea typeface="Arial Unicode MS"/>
                          <a:cs typeface="Arial Unicode MS"/>
                        </a:rPr>
                        <a:t>12. School-Based </a:t>
                      </a:r>
                      <a:r>
                        <a:rPr lang="en-US" sz="1400" dirty="0">
                          <a:latin typeface="Candara" pitchFamily="34" charset="0"/>
                          <a:ea typeface="Arial Unicode MS"/>
                          <a:cs typeface="Arial Unicode MS"/>
                        </a:rPr>
                        <a:t>Management (SBM) </a:t>
                      </a:r>
                      <a:r>
                        <a:rPr lang="en-US" sz="1400" dirty="0" err="1" smtClean="0">
                          <a:latin typeface="Candara" pitchFamily="34" charset="0"/>
                          <a:ea typeface="Arial Unicode MS"/>
                          <a:cs typeface="Arial Unicode MS"/>
                        </a:rPr>
                        <a:t>Installation&amp;Support</a:t>
                      </a:r>
                      <a:endParaRPr lang="fil-PH" sz="1400" dirty="0">
                        <a:latin typeface="Candara"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latin typeface="Candara" pitchFamily="34" charset="0"/>
                          <a:ea typeface="Arial Unicode MS"/>
                          <a:cs typeface="Arial Unicode MS"/>
                        </a:rPr>
                        <a:t>DO No. </a:t>
                      </a:r>
                      <a:r>
                        <a:rPr lang="en-US" sz="1400" dirty="0" smtClean="0">
                          <a:latin typeface="Candara" pitchFamily="34" charset="0"/>
                          <a:ea typeface="Arial Unicode MS"/>
                          <a:cs typeface="Arial Unicode MS"/>
                        </a:rPr>
                        <a:t>69, </a:t>
                      </a:r>
                      <a:r>
                        <a:rPr lang="en-US" sz="1400" dirty="0">
                          <a:latin typeface="Candara" pitchFamily="34" charset="0"/>
                          <a:ea typeface="Arial Unicode MS"/>
                          <a:cs typeface="Arial Unicode MS"/>
                        </a:rPr>
                        <a:t>s. 2012</a:t>
                      </a:r>
                      <a:endParaRPr lang="fil-PH" sz="1400" dirty="0">
                        <a:latin typeface="Candara" pitchFamily="34" charset="0"/>
                        <a:ea typeface="Calibri"/>
                        <a:cs typeface="Times New Roman"/>
                      </a:endParaRPr>
                    </a:p>
                  </a:txBody>
                  <a:tcPr marL="68580" marR="68580" marT="0" marB="0"/>
                </a:tc>
              </a:tr>
              <a:tr h="765420">
                <a:tc>
                  <a:txBody>
                    <a:bodyPr/>
                    <a:lstStyle/>
                    <a:p>
                      <a:pPr marL="173038" marR="0" lvl="0" indent="-173038">
                        <a:lnSpc>
                          <a:spcPct val="115000"/>
                        </a:lnSpc>
                        <a:spcBef>
                          <a:spcPts val="0"/>
                        </a:spcBef>
                        <a:spcAft>
                          <a:spcPts val="0"/>
                        </a:spcAft>
                        <a:buSzPts val="1100"/>
                        <a:buFont typeface="Times New Roman"/>
                        <a:buNone/>
                      </a:pPr>
                      <a:r>
                        <a:rPr lang="en-US" sz="1400" dirty="0" smtClean="0">
                          <a:latin typeface="Candara" pitchFamily="34" charset="0"/>
                          <a:ea typeface="Arial Unicode MS"/>
                          <a:cs typeface="Arial Unicode MS"/>
                        </a:rPr>
                        <a:t>13. Human </a:t>
                      </a:r>
                      <a:r>
                        <a:rPr lang="en-US" sz="1400" dirty="0">
                          <a:latin typeface="Candara" pitchFamily="34" charset="0"/>
                          <a:ea typeface="Arial Unicode MS"/>
                          <a:cs typeface="Arial Unicode MS"/>
                        </a:rPr>
                        <a:t>Resource Training </a:t>
                      </a:r>
                      <a:r>
                        <a:rPr lang="en-US" sz="1400" dirty="0" smtClean="0">
                          <a:latin typeface="Candara" pitchFamily="34" charset="0"/>
                          <a:ea typeface="Arial Unicode MS"/>
                          <a:cs typeface="Arial Unicode MS"/>
                        </a:rPr>
                        <a:t>&amp; </a:t>
                      </a:r>
                      <a:r>
                        <a:rPr lang="en-US" sz="1400" dirty="0">
                          <a:latin typeface="Candara" pitchFamily="34" charset="0"/>
                          <a:ea typeface="Arial Unicode MS"/>
                          <a:cs typeface="Arial Unicode MS"/>
                        </a:rPr>
                        <a:t>Development </a:t>
                      </a:r>
                      <a:r>
                        <a:rPr lang="en-US" sz="1400" dirty="0" smtClean="0">
                          <a:latin typeface="Candara" pitchFamily="34" charset="0"/>
                          <a:ea typeface="Arial Unicode MS"/>
                          <a:cs typeface="Arial Unicode MS"/>
                        </a:rPr>
                        <a:t>Incl.</a:t>
                      </a:r>
                      <a:r>
                        <a:rPr lang="en-US" sz="1400" baseline="0" dirty="0" smtClean="0">
                          <a:latin typeface="Candara" pitchFamily="34" charset="0"/>
                          <a:ea typeface="Arial Unicode MS"/>
                          <a:cs typeface="Arial Unicode MS"/>
                        </a:rPr>
                        <a:t> </a:t>
                      </a:r>
                      <a:r>
                        <a:rPr lang="en-US" sz="1400" dirty="0" smtClean="0">
                          <a:latin typeface="Candara" pitchFamily="34" charset="0"/>
                          <a:ea typeface="Arial Unicode MS"/>
                          <a:cs typeface="Arial Unicode MS"/>
                        </a:rPr>
                        <a:t>Teacher’s </a:t>
                      </a:r>
                      <a:r>
                        <a:rPr lang="en-US" sz="1400" dirty="0">
                          <a:latin typeface="Candara" pitchFamily="34" charset="0"/>
                          <a:ea typeface="Arial Unicode MS"/>
                          <a:cs typeface="Arial Unicode MS"/>
                        </a:rPr>
                        <a:t>Training, Scholarship &amp; Fellowship Grants and Capacity building for Non-Teaching Personnel</a:t>
                      </a:r>
                      <a:endParaRPr lang="fil-PH" sz="1400" dirty="0">
                        <a:latin typeface="Candara"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solidFill>
                            <a:schemeClr val="bg1"/>
                          </a:solidFill>
                          <a:latin typeface="Candara" pitchFamily="34" charset="0"/>
                          <a:ea typeface="Arial Unicode MS"/>
                          <a:cs typeface="Arial Unicode MS"/>
                        </a:rPr>
                        <a:t>DO No. </a:t>
                      </a:r>
                      <a:r>
                        <a:rPr lang="en-US" sz="1400" dirty="0" smtClean="0">
                          <a:solidFill>
                            <a:schemeClr val="bg1"/>
                          </a:solidFill>
                          <a:latin typeface="Candara" pitchFamily="34" charset="0"/>
                          <a:ea typeface="Arial Unicode MS"/>
                          <a:cs typeface="Arial Unicode MS"/>
                        </a:rPr>
                        <a:t>66, </a:t>
                      </a:r>
                      <a:r>
                        <a:rPr lang="en-US" sz="1400" dirty="0">
                          <a:solidFill>
                            <a:schemeClr val="bg1"/>
                          </a:solidFill>
                          <a:latin typeface="Candara" pitchFamily="34" charset="0"/>
                          <a:ea typeface="Arial Unicode MS"/>
                          <a:cs typeface="Arial Unicode MS"/>
                        </a:rPr>
                        <a:t>s. 2010 and DO No. </a:t>
                      </a:r>
                      <a:r>
                        <a:rPr lang="en-US" sz="1400" dirty="0" smtClean="0">
                          <a:solidFill>
                            <a:schemeClr val="bg1"/>
                          </a:solidFill>
                          <a:latin typeface="Candara" pitchFamily="34" charset="0"/>
                          <a:ea typeface="Arial Unicode MS"/>
                          <a:cs typeface="Arial Unicode MS"/>
                        </a:rPr>
                        <a:t>11, </a:t>
                      </a:r>
                      <a:r>
                        <a:rPr lang="en-US" sz="1400" dirty="0">
                          <a:solidFill>
                            <a:schemeClr val="bg1"/>
                          </a:solidFill>
                          <a:latin typeface="Candara" pitchFamily="34" charset="0"/>
                          <a:ea typeface="Arial Unicode MS"/>
                          <a:cs typeface="Arial Unicode MS"/>
                        </a:rPr>
                        <a:t>s. 2009</a:t>
                      </a:r>
                      <a:endParaRPr lang="fil-PH" sz="1400" dirty="0">
                        <a:solidFill>
                          <a:schemeClr val="bg1"/>
                        </a:solidFill>
                        <a:latin typeface="Candara" pitchFamily="34" charset="0"/>
                        <a:ea typeface="Calibri"/>
                        <a:cs typeface="Times New Roman"/>
                      </a:endParaRPr>
                    </a:p>
                  </a:txBody>
                  <a:tcPr marL="68580" marR="68580" marT="0" marB="0"/>
                </a:tc>
              </a:tr>
              <a:tr h="294694">
                <a:tc>
                  <a:txBody>
                    <a:bodyPr/>
                    <a:lstStyle/>
                    <a:p>
                      <a:pPr marL="342900" marR="0" lvl="0" indent="-342900">
                        <a:lnSpc>
                          <a:spcPct val="115000"/>
                        </a:lnSpc>
                        <a:spcBef>
                          <a:spcPts val="0"/>
                        </a:spcBef>
                        <a:spcAft>
                          <a:spcPts val="0"/>
                        </a:spcAft>
                        <a:buSzPts val="1100"/>
                        <a:buFont typeface="Times New Roman"/>
                        <a:buNone/>
                      </a:pPr>
                      <a:r>
                        <a:rPr lang="en-US" sz="1400" dirty="0" smtClean="0">
                          <a:latin typeface="Candara" pitchFamily="34" charset="0"/>
                          <a:ea typeface="Arial Unicode MS"/>
                          <a:cs typeface="Arial Unicode MS"/>
                        </a:rPr>
                        <a:t>14. School </a:t>
                      </a:r>
                      <a:r>
                        <a:rPr lang="en-US" sz="1400" dirty="0">
                          <a:latin typeface="Candara" pitchFamily="34" charset="0"/>
                          <a:ea typeface="Arial Unicode MS"/>
                          <a:cs typeface="Arial Unicode MS"/>
                        </a:rPr>
                        <a:t>Health and Nutrition </a:t>
                      </a:r>
                      <a:r>
                        <a:rPr lang="en-US" sz="1400" dirty="0" smtClean="0">
                          <a:latin typeface="Candara" pitchFamily="34" charset="0"/>
                          <a:ea typeface="Arial Unicode MS"/>
                          <a:cs typeface="Arial Unicode MS"/>
                        </a:rPr>
                        <a:t>Program</a:t>
                      </a:r>
                      <a:endParaRPr lang="fil-PH" sz="1400" dirty="0">
                        <a:latin typeface="Candara"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fil-PH" sz="1400" dirty="0">
                        <a:solidFill>
                          <a:schemeClr val="accent6"/>
                        </a:solidFill>
                        <a:latin typeface="Candara" pitchFamily="34" charset="0"/>
                        <a:ea typeface="Calibri"/>
                        <a:cs typeface="Times New Roman"/>
                      </a:endParaRPr>
                    </a:p>
                  </a:txBody>
                  <a:tcPr marL="68580" marR="68580" marT="0" marB="0"/>
                </a:tc>
              </a:tr>
              <a:tr h="510280">
                <a:tc>
                  <a:txBody>
                    <a:bodyPr/>
                    <a:lstStyle/>
                    <a:p>
                      <a:pPr marL="342900" marR="0" lvl="0" indent="-342900">
                        <a:lnSpc>
                          <a:spcPct val="115000"/>
                        </a:lnSpc>
                        <a:spcBef>
                          <a:spcPts val="0"/>
                        </a:spcBef>
                        <a:spcAft>
                          <a:spcPts val="0"/>
                        </a:spcAft>
                        <a:buSzPts val="1100"/>
                        <a:buFont typeface="Times New Roman"/>
                        <a:buNone/>
                      </a:pPr>
                      <a:r>
                        <a:rPr lang="en-US" sz="1400" dirty="0" smtClean="0">
                          <a:latin typeface="Candara" pitchFamily="34" charset="0"/>
                          <a:ea typeface="Arial Unicode MS"/>
                          <a:cs typeface="Arial Unicode MS"/>
                        </a:rPr>
                        <a:t>15.</a:t>
                      </a:r>
                      <a:r>
                        <a:rPr lang="en-US" sz="1400" baseline="0" dirty="0" smtClean="0">
                          <a:latin typeface="Candara" pitchFamily="34" charset="0"/>
                          <a:ea typeface="Arial Unicode MS"/>
                          <a:cs typeface="Arial Unicode MS"/>
                        </a:rPr>
                        <a:t> L</a:t>
                      </a:r>
                      <a:r>
                        <a:rPr lang="en-US" sz="1400" dirty="0" smtClean="0">
                          <a:latin typeface="Candara" pitchFamily="34" charset="0"/>
                          <a:ea typeface="Arial Unicode MS"/>
                          <a:cs typeface="Arial Unicode MS"/>
                        </a:rPr>
                        <a:t>ump-sum </a:t>
                      </a:r>
                      <a:r>
                        <a:rPr lang="en-US" sz="1400" dirty="0">
                          <a:latin typeface="Candara" pitchFamily="34" charset="0"/>
                          <a:ea typeface="Arial Unicode MS"/>
                          <a:cs typeface="Arial Unicode MS"/>
                        </a:rPr>
                        <a:t>for Acquisition, Improvement, Titling and Survey of School Sites</a:t>
                      </a:r>
                      <a:endParaRPr lang="fil-PH" sz="1400" dirty="0">
                        <a:latin typeface="Candara"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solidFill>
                            <a:srgbClr val="000000"/>
                          </a:solidFill>
                          <a:latin typeface="Candara" pitchFamily="34" charset="0"/>
                          <a:ea typeface="Arial Unicode MS"/>
                          <a:cs typeface="Arial Unicode MS"/>
                        </a:rPr>
                        <a:t>DO No. </a:t>
                      </a:r>
                      <a:r>
                        <a:rPr lang="en-US" sz="1400" dirty="0" smtClean="0">
                          <a:solidFill>
                            <a:srgbClr val="000000"/>
                          </a:solidFill>
                          <a:latin typeface="Candara" pitchFamily="34" charset="0"/>
                          <a:ea typeface="Arial Unicode MS"/>
                          <a:cs typeface="Arial Unicode MS"/>
                        </a:rPr>
                        <a:t>34, </a:t>
                      </a:r>
                      <a:r>
                        <a:rPr lang="en-US" sz="1400" dirty="0">
                          <a:solidFill>
                            <a:srgbClr val="000000"/>
                          </a:solidFill>
                          <a:latin typeface="Candara" pitchFamily="34" charset="0"/>
                          <a:ea typeface="Arial Unicode MS"/>
                          <a:cs typeface="Arial Unicode MS"/>
                        </a:rPr>
                        <a:t>s. 2012</a:t>
                      </a:r>
                      <a:endParaRPr lang="fil-PH" sz="1400" dirty="0">
                        <a:latin typeface="Candara" pitchFamily="34" charset="0"/>
                        <a:ea typeface="Calibri"/>
                        <a:cs typeface="Times New Roman"/>
                      </a:endParaRPr>
                    </a:p>
                  </a:txBody>
                  <a:tcPr marL="68580" marR="68580" marT="0" marB="0"/>
                </a:tc>
              </a:tr>
            </a:tbl>
          </a:graphicData>
        </a:graphic>
      </p:graphicFrame>
      <p:sp>
        <p:nvSpPr>
          <p:cNvPr id="5" name="Rectangle 4"/>
          <p:cNvSpPr/>
          <p:nvPr/>
        </p:nvSpPr>
        <p:spPr>
          <a:xfrm>
            <a:off x="152400" y="53050"/>
            <a:ext cx="8991600" cy="523220"/>
          </a:xfrm>
          <a:prstGeom prst="rect">
            <a:avLst/>
          </a:prstGeom>
        </p:spPr>
        <p:txBody>
          <a:bodyPr wrap="square">
            <a:spAutoFit/>
          </a:bodyPr>
          <a:lstStyle/>
          <a:p>
            <a:r>
              <a:rPr lang="en-US" sz="2800" dirty="0" smtClean="0">
                <a:latin typeface="Candara" pitchFamily="34" charset="0"/>
              </a:rPr>
              <a:t>15 Identified PAPs with corresponding </a:t>
            </a:r>
            <a:r>
              <a:rPr lang="en-US" sz="2800" dirty="0" err="1" smtClean="0">
                <a:latin typeface="Candara" pitchFamily="34" charset="0"/>
              </a:rPr>
              <a:t>DepEd</a:t>
            </a:r>
            <a:r>
              <a:rPr lang="en-US" sz="2800" dirty="0" smtClean="0">
                <a:latin typeface="Candara" pitchFamily="34" charset="0"/>
              </a:rPr>
              <a:t> Orders</a:t>
            </a:r>
            <a:endParaRPr lang="fil-PH" sz="2800" dirty="0"/>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8600" y="-76200"/>
            <a:ext cx="9144000" cy="1066800"/>
          </a:xfrm>
        </p:spPr>
        <p:txBody>
          <a:bodyPr>
            <a:normAutofit/>
          </a:bodyPr>
          <a:lstStyle/>
          <a:p>
            <a:pPr lvl="0"/>
            <a:r>
              <a:rPr lang="en-US" sz="2800" dirty="0" smtClean="0">
                <a:solidFill>
                  <a:srgbClr val="FFC000"/>
                </a:solidFill>
                <a:latin typeface="Candara" pitchFamily="34" charset="0"/>
                <a:ea typeface="Arial Unicode MS"/>
                <a:cs typeface="Arial Unicode MS"/>
              </a:rPr>
              <a:t>1. Support to Special Science Elementary School </a:t>
            </a:r>
            <a:r>
              <a:rPr lang="fil-PH" dirty="0" smtClean="0">
                <a:latin typeface="Candara" pitchFamily="34" charset="0"/>
                <a:ea typeface="Calibri"/>
                <a:cs typeface="Times New Roman"/>
              </a:rPr>
              <a:t/>
            </a:r>
            <a:br>
              <a:rPr lang="fil-PH" dirty="0" smtClean="0">
                <a:latin typeface="Candara" pitchFamily="34" charset="0"/>
                <a:ea typeface="Calibri"/>
                <a:cs typeface="Times New Roman"/>
              </a:rPr>
            </a:br>
            <a:endParaRPr lang="fil-PH" dirty="0"/>
          </a:p>
        </p:txBody>
      </p:sp>
      <p:sp>
        <p:nvSpPr>
          <p:cNvPr id="3" name="Content Placeholder 2"/>
          <p:cNvSpPr>
            <a:spLocks noGrp="1"/>
          </p:cNvSpPr>
          <p:nvPr>
            <p:ph type="subTitle" idx="4294967295"/>
          </p:nvPr>
        </p:nvSpPr>
        <p:spPr>
          <a:xfrm>
            <a:off x="457200" y="533400"/>
            <a:ext cx="8382000" cy="3581400"/>
          </a:xfrm>
        </p:spPr>
        <p:txBody>
          <a:bodyPr>
            <a:noAutofit/>
          </a:bodyPr>
          <a:lstStyle/>
          <a:p>
            <a:pPr marL="685800" indent="-457200">
              <a:buFont typeface="+mj-lt"/>
              <a:buAutoNum type="alphaLcPeriod"/>
            </a:pPr>
            <a:r>
              <a:rPr lang="en-US" sz="2200" dirty="0" smtClean="0">
                <a:latin typeface="Candara" pitchFamily="34" charset="0"/>
              </a:rPr>
              <a:t>SSES is a research and development project designed to develop students with higher aptitude for science and mathematics through the implementation of an enhanced science and mathematics curriculum at the elementary level. Children enrolled in the program are identified using set criteria and are primed to be mainstreamed to the Science and Technology High Schools. </a:t>
            </a:r>
          </a:p>
          <a:p>
            <a:pPr marL="685800" indent="-457200">
              <a:buFont typeface="+mj-lt"/>
              <a:buAutoNum type="alphaLcPeriod"/>
            </a:pPr>
            <a:r>
              <a:rPr lang="en-US" sz="2200" dirty="0" smtClean="0">
                <a:latin typeface="Candara" pitchFamily="34" charset="0"/>
              </a:rPr>
              <a:t>The project was piloted in SY 2007 – 2008 to selected 57 schools in 55 divisions in the 16 regions particularly among the gifted and fast learners classes in Special Education Centers and regular schools.</a:t>
            </a:r>
            <a:endParaRPr lang="fil-PH" sz="2200" dirty="0">
              <a:latin typeface="Candara" pitchFamily="34" charset="0"/>
            </a:endParaRPr>
          </a:p>
        </p:txBody>
      </p:sp>
      <p:sp>
        <p:nvSpPr>
          <p:cNvPr id="4" name="Title 1"/>
          <p:cNvSpPr txBox="1">
            <a:spLocks/>
          </p:cNvSpPr>
          <p:nvPr/>
        </p:nvSpPr>
        <p:spPr>
          <a:xfrm>
            <a:off x="381000" y="4267200"/>
            <a:ext cx="8686800" cy="914400"/>
          </a:xfrm>
          <a:prstGeom prst="rect">
            <a:avLst/>
          </a:prstGeom>
        </p:spPr>
        <p:txBody>
          <a:bodyPr vert="horz" lIns="91440" tIns="45720" rIns="91440" bIns="45720" rtlCol="0" anchor="b">
            <a:normAutofit fontScale="85000" lnSpcReduction="200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rgbClr val="FFC000"/>
                </a:solidFill>
                <a:effectLst/>
                <a:uLnTx/>
                <a:uFillTx/>
                <a:latin typeface="Candara" pitchFamily="34" charset="0"/>
                <a:ea typeface="Arial Unicode MS"/>
                <a:cs typeface="Arial Unicode MS"/>
              </a:rPr>
              <a:t>Program Coverage : </a:t>
            </a:r>
            <a:r>
              <a:rPr kumimoji="0" lang="en-US" sz="2600" b="0" i="0" u="none" strike="noStrike" kern="1200" cap="none" spc="0" normalizeH="0" baseline="0" noProof="0" dirty="0" smtClean="0">
                <a:ln>
                  <a:noFill/>
                </a:ln>
                <a:effectLst/>
                <a:uLnTx/>
                <a:uFillTx/>
                <a:latin typeface="Candara" pitchFamily="34" charset="0"/>
                <a:ea typeface="Arial Unicode MS"/>
                <a:cs typeface="Arial Unicode MS"/>
              </a:rPr>
              <a:t>15</a:t>
            </a:r>
            <a:r>
              <a:rPr kumimoji="0" lang="en-US" sz="2600" b="0" i="0" u="none" strike="noStrike" kern="1200" cap="none" spc="0" normalizeH="0" noProof="0" dirty="0" smtClean="0">
                <a:ln>
                  <a:noFill/>
                </a:ln>
                <a:effectLst/>
                <a:uLnTx/>
                <a:uFillTx/>
                <a:latin typeface="Candara" pitchFamily="34" charset="0"/>
                <a:ea typeface="Arial Unicode MS"/>
                <a:cs typeface="Arial Unicode MS"/>
              </a:rPr>
              <a:t> Regions, 99 Divisions and 103 Schools</a:t>
            </a:r>
          </a:p>
          <a:p>
            <a:pPr marL="0" marR="0" lvl="0" indent="0" algn="l" defTabSz="914400" rtl="0" eaLnBrk="1" fontAlgn="auto" latinLnBrk="0" hangingPunct="1">
              <a:lnSpc>
                <a:spcPct val="90000"/>
              </a:lnSpc>
              <a:spcBef>
                <a:spcPct val="0"/>
              </a:spcBef>
              <a:spcAft>
                <a:spcPts val="0"/>
              </a:spcAft>
              <a:buClrTx/>
              <a:buSzTx/>
              <a:buFontTx/>
              <a:buNone/>
              <a:tabLst/>
              <a:defRPr/>
            </a:pPr>
            <a:endParaRPr lang="en-US" sz="2600" baseline="0" dirty="0" smtClean="0">
              <a:solidFill>
                <a:srgbClr val="FFC000"/>
              </a:solidFill>
              <a:latin typeface="Candara" pitchFamily="34" charset="0"/>
              <a:ea typeface="Arial Unicode MS"/>
              <a:cs typeface="Arial Unicode M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fil-PH" sz="2800" b="0" i="0" u="none" strike="noStrike" kern="1200" cap="none" spc="0" normalizeH="0" baseline="0" noProof="0" dirty="0" smtClean="0">
                <a:ln>
                  <a:noFill/>
                </a:ln>
                <a:solidFill>
                  <a:schemeClr val="accent1"/>
                </a:solidFill>
                <a:effectLst/>
                <a:uLnTx/>
                <a:uFillTx/>
                <a:latin typeface="Candara" pitchFamily="34" charset="0"/>
                <a:ea typeface="Calibri"/>
                <a:cs typeface="Times New Roman"/>
              </a:rPr>
              <a:t>	</a:t>
            </a:r>
            <a:endParaRPr kumimoji="0" lang="fil-PH" sz="2800" b="0" i="0" u="none" strike="noStrike" kern="1200" cap="none" spc="0" normalizeH="0" baseline="0" noProof="0" dirty="0">
              <a:ln>
                <a:noFill/>
              </a:ln>
              <a:solidFill>
                <a:schemeClr val="accent1"/>
              </a:solidFill>
              <a:effectLst/>
              <a:uLnTx/>
              <a:uFillTx/>
              <a:latin typeface="+mj-lt"/>
              <a:ea typeface="+mj-ea"/>
              <a:cs typeface="+mj-cs"/>
            </a:endParaRPr>
          </a:p>
        </p:txBody>
      </p:sp>
      <p:graphicFrame>
        <p:nvGraphicFramePr>
          <p:cNvPr id="7" name="Table 6"/>
          <p:cNvGraphicFramePr>
            <a:graphicFrameLocks noGrp="1"/>
          </p:cNvGraphicFramePr>
          <p:nvPr/>
        </p:nvGraphicFramePr>
        <p:xfrm>
          <a:off x="685800" y="4926738"/>
          <a:ext cx="8077200" cy="1611222"/>
        </p:xfrm>
        <a:graphic>
          <a:graphicData uri="http://schemas.openxmlformats.org/drawingml/2006/table">
            <a:tbl>
              <a:tblPr firstRow="1" bandRow="1">
                <a:tableStyleId>{5C22544A-7EE6-4342-B048-85BDC9FD1C3A}</a:tableStyleId>
              </a:tblPr>
              <a:tblGrid>
                <a:gridCol w="2258878"/>
                <a:gridCol w="2738034"/>
                <a:gridCol w="3080288"/>
              </a:tblGrid>
              <a:tr h="605382">
                <a:tc gridSpan="3">
                  <a:txBody>
                    <a:bodyPr/>
                    <a:lstStyle/>
                    <a:p>
                      <a:pPr algn="ctr"/>
                      <a:r>
                        <a:rPr lang="fil-PH" sz="2400" dirty="0" smtClean="0">
                          <a:solidFill>
                            <a:schemeClr val="bg2"/>
                          </a:solidFill>
                        </a:rPr>
                        <a:t>Budget Allocation</a:t>
                      </a:r>
                      <a:endParaRPr lang="fil-PH" sz="2400" dirty="0">
                        <a:solidFill>
                          <a:schemeClr val="bg2"/>
                        </a:solidFill>
                      </a:endParaRPr>
                    </a:p>
                  </a:txBody>
                  <a:tcPr anchor="ctr"/>
                </a:tc>
                <a:tc hMerge="1">
                  <a:txBody>
                    <a:bodyPr/>
                    <a:lstStyle/>
                    <a:p>
                      <a:pPr algn="ctr"/>
                      <a:endParaRPr lang="fil-PH" dirty="0">
                        <a:solidFill>
                          <a:schemeClr val="bg2"/>
                        </a:solidFill>
                      </a:endParaRPr>
                    </a:p>
                  </a:txBody>
                  <a:tcPr anchor="ctr"/>
                </a:tc>
                <a:tc hMerge="1">
                  <a:txBody>
                    <a:bodyPr/>
                    <a:lstStyle/>
                    <a:p>
                      <a:pPr algn="ctr"/>
                      <a:endParaRPr lang="fil-PH" dirty="0">
                        <a:solidFill>
                          <a:schemeClr val="bg2"/>
                        </a:solidFill>
                      </a:endParaRPr>
                    </a:p>
                  </a:txBody>
                  <a:tcPr anchor="ctr"/>
                </a:tc>
              </a:tr>
              <a:tr h="357006">
                <a:tc>
                  <a:txBody>
                    <a:bodyPr/>
                    <a:lstStyle/>
                    <a:p>
                      <a:pPr algn="ctr"/>
                      <a:r>
                        <a:rPr lang="fil-PH" b="1" dirty="0" smtClean="0"/>
                        <a:t>FY 2011</a:t>
                      </a:r>
                      <a:endParaRPr lang="fil-PH"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il-PH" b="1" dirty="0" smtClean="0"/>
                        <a:t>FY 2012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il-PH" b="1" dirty="0" smtClean="0"/>
                        <a:t>FY 2013</a:t>
                      </a:r>
                    </a:p>
                  </a:txBody>
                  <a:tcPr/>
                </a:tc>
              </a:tr>
              <a:tr h="357006">
                <a:tc>
                  <a:txBody>
                    <a:bodyPr/>
                    <a:lstStyle/>
                    <a:p>
                      <a:pPr algn="ctr"/>
                      <a:r>
                        <a:rPr lang="fil-PH" dirty="0" smtClean="0"/>
                        <a:t>P</a:t>
                      </a:r>
                      <a:r>
                        <a:rPr lang="fil-PH" sz="1800" noProof="0" dirty="0" smtClean="0">
                          <a:latin typeface="Candara" pitchFamily="34" charset="0"/>
                        </a:rPr>
                        <a:t>27,636,000</a:t>
                      </a:r>
                      <a:endParaRPr lang="fil-PH" dirty="0"/>
                    </a:p>
                  </a:txBody>
                  <a:tcPr/>
                </a:tc>
                <a:tc>
                  <a:txBody>
                    <a:bodyPr/>
                    <a:lstStyle/>
                    <a:p>
                      <a:pPr algn="ctr"/>
                      <a:r>
                        <a:rPr lang="fil-PH" dirty="0" smtClean="0"/>
                        <a:t>P</a:t>
                      </a:r>
                      <a:r>
                        <a:rPr lang="fil-PH" sz="1800" dirty="0" smtClean="0">
                          <a:latin typeface="Candara" pitchFamily="34" charset="0"/>
                        </a:rPr>
                        <a:t>33,163,000</a:t>
                      </a:r>
                      <a:endParaRPr lang="fil-PH" dirty="0">
                        <a:solidFill>
                          <a:srgbClr val="FF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il-PH" dirty="0" smtClean="0"/>
                        <a:t>P</a:t>
                      </a:r>
                      <a:r>
                        <a:rPr lang="fil-PH" sz="1800" dirty="0" smtClean="0">
                          <a:latin typeface="Candara" pitchFamily="34" charset="0"/>
                        </a:rPr>
                        <a:t>36,479,000</a:t>
                      </a:r>
                      <a:endParaRPr lang="fil-PH" dirty="0" smtClean="0"/>
                    </a:p>
                    <a:p>
                      <a:pPr algn="ctr"/>
                      <a:endParaRPr lang="fil-PH" sz="1800" dirty="0" smtClean="0">
                        <a:solidFill>
                          <a:srgbClr val="FF0000"/>
                        </a:solidFill>
                        <a:latin typeface="Candara" pitchFamily="34" charset="0"/>
                      </a:endParaRPr>
                    </a:p>
                  </a:txBody>
                  <a:tcPr/>
                </a:tc>
              </a:tr>
            </a:tbl>
          </a:graphicData>
        </a:graphic>
      </p:graphicFrame>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8600" y="-76200"/>
            <a:ext cx="9144000" cy="685800"/>
          </a:xfrm>
        </p:spPr>
        <p:txBody>
          <a:bodyPr>
            <a:normAutofit/>
          </a:bodyPr>
          <a:lstStyle/>
          <a:p>
            <a:pPr lvl="0"/>
            <a:r>
              <a:rPr lang="fil-PH" sz="2800" dirty="0" smtClean="0">
                <a:solidFill>
                  <a:srgbClr val="FFC000"/>
                </a:solidFill>
                <a:latin typeface="Candara" pitchFamily="34" charset="0"/>
                <a:ea typeface="Arial Unicode MS"/>
                <a:cs typeface="Arial Unicode MS"/>
              </a:rPr>
              <a:t>Continuation:  SSES</a:t>
            </a:r>
            <a:endParaRPr lang="fil-PH" dirty="0"/>
          </a:p>
        </p:txBody>
      </p:sp>
      <p:sp>
        <p:nvSpPr>
          <p:cNvPr id="3" name="Content Placeholder 2"/>
          <p:cNvSpPr>
            <a:spLocks noGrp="1"/>
          </p:cNvSpPr>
          <p:nvPr>
            <p:ph type="subTitle" idx="4294967295"/>
          </p:nvPr>
        </p:nvSpPr>
        <p:spPr>
          <a:xfrm>
            <a:off x="457200" y="533400"/>
            <a:ext cx="8458200" cy="6019800"/>
          </a:xfrm>
        </p:spPr>
        <p:txBody>
          <a:bodyPr>
            <a:noAutofit/>
          </a:bodyPr>
          <a:lstStyle/>
          <a:p>
            <a:pPr marL="457200">
              <a:buNone/>
            </a:pPr>
            <a:r>
              <a:rPr lang="en-US" sz="2400" b="1" dirty="0" smtClean="0"/>
              <a:t>Eligible Expenses:</a:t>
            </a:r>
          </a:p>
          <a:p>
            <a:pPr lvl="1"/>
            <a:r>
              <a:rPr lang="en-US" sz="2300" dirty="0" smtClean="0"/>
              <a:t>Provision/Conduct of  activities such as investigatory projects, leadership training, workshop and/or educational visits and participation in Science-related activities for the development of pupils;</a:t>
            </a:r>
            <a:endParaRPr lang="fil-PH" sz="2300" dirty="0" smtClean="0"/>
          </a:p>
          <a:p>
            <a:pPr lvl="1"/>
            <a:r>
              <a:rPr lang="en-US" sz="2300" dirty="0" smtClean="0"/>
              <a:t>Purchase of assessment materials and payment for professional services of psychologists and </a:t>
            </a:r>
            <a:r>
              <a:rPr lang="en-US" sz="2300" dirty="0" err="1" smtClean="0"/>
              <a:t>psychometricians</a:t>
            </a:r>
            <a:r>
              <a:rPr lang="en-US" sz="2300" dirty="0" smtClean="0"/>
              <a:t> in the screening and identification of Grade-1 entrants;</a:t>
            </a:r>
            <a:endParaRPr lang="fil-PH" sz="2300" dirty="0" smtClean="0"/>
          </a:p>
          <a:p>
            <a:pPr lvl="1"/>
            <a:r>
              <a:rPr lang="en-US" sz="2300" dirty="0" smtClean="0"/>
              <a:t>Capability building of teachers and school heads through their participation in conferences, trainings, seminars and immersion training in science-oriented schools; and,</a:t>
            </a:r>
            <a:endParaRPr lang="fil-PH" sz="2300" dirty="0" smtClean="0"/>
          </a:p>
          <a:p>
            <a:pPr lvl="1"/>
            <a:r>
              <a:rPr lang="en-US" sz="2300" dirty="0" smtClean="0"/>
              <a:t>Procurement of reference books, textbooks, psychological tests, video materials and software in Science, Mathematics and English, instructional materials/resources including maintenance and minor repairs of devices/facilities e.g. science model, apparatuses</a:t>
            </a:r>
            <a:r>
              <a:rPr lang="en-US" sz="2200" dirty="0" smtClean="0"/>
              <a:t>, etc. </a:t>
            </a:r>
            <a:endParaRPr lang="fil-PH" sz="2200" dirty="0" smtClean="0"/>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52400" y="-76200"/>
            <a:ext cx="8991600" cy="754063"/>
          </a:xfrm>
        </p:spPr>
        <p:txBody>
          <a:bodyPr>
            <a:noAutofit/>
          </a:bodyPr>
          <a:lstStyle/>
          <a:p>
            <a:pPr lvl="0"/>
            <a:r>
              <a:rPr lang="en-US" sz="2800" dirty="0" smtClean="0">
                <a:solidFill>
                  <a:srgbClr val="FFC000"/>
                </a:solidFill>
                <a:latin typeface="Candara" pitchFamily="34" charset="0"/>
                <a:ea typeface="Arial Unicode MS"/>
                <a:cs typeface="Arial Unicode MS"/>
              </a:rPr>
              <a:t>2. Support to </a:t>
            </a:r>
            <a:r>
              <a:rPr lang="en-US" sz="2800" dirty="0" err="1" smtClean="0">
                <a:solidFill>
                  <a:srgbClr val="FFC000"/>
                </a:solidFill>
                <a:latin typeface="Candara" pitchFamily="34" charset="0"/>
                <a:ea typeface="Arial Unicode MS"/>
                <a:cs typeface="Arial Unicode MS"/>
              </a:rPr>
              <a:t>Multigrade</a:t>
            </a:r>
            <a:r>
              <a:rPr lang="en-US" sz="2800" dirty="0" smtClean="0">
                <a:solidFill>
                  <a:srgbClr val="FFC000"/>
                </a:solidFill>
                <a:latin typeface="Candara" pitchFamily="34" charset="0"/>
                <a:ea typeface="Arial Unicode MS"/>
                <a:cs typeface="Arial Unicode MS"/>
              </a:rPr>
              <a:t> Education (Traditional Definition)</a:t>
            </a:r>
            <a:endParaRPr lang="fil-PH" dirty="0">
              <a:solidFill>
                <a:srgbClr val="FFC000"/>
              </a:solidFill>
            </a:endParaRPr>
          </a:p>
        </p:txBody>
      </p:sp>
      <p:sp>
        <p:nvSpPr>
          <p:cNvPr id="3" name="Content Placeholder 2"/>
          <p:cNvSpPr>
            <a:spLocks noGrp="1"/>
          </p:cNvSpPr>
          <p:nvPr>
            <p:ph type="subTitle" idx="4294967295"/>
          </p:nvPr>
        </p:nvSpPr>
        <p:spPr>
          <a:xfrm>
            <a:off x="457200" y="685800"/>
            <a:ext cx="8839200" cy="2743200"/>
          </a:xfrm>
        </p:spPr>
        <p:txBody>
          <a:bodyPr>
            <a:noAutofit/>
          </a:bodyPr>
          <a:lstStyle/>
          <a:p>
            <a:r>
              <a:rPr lang="en-US" sz="2400" dirty="0" smtClean="0">
                <a:latin typeface="Candara" pitchFamily="34" charset="0"/>
              </a:rPr>
              <a:t>This program intends to democratize access to and improve the quality of elementary education through the realization of complete elementary schools and the organization of </a:t>
            </a:r>
            <a:r>
              <a:rPr lang="en-US" sz="2400" dirty="0" err="1" smtClean="0">
                <a:latin typeface="Candara" pitchFamily="34" charset="0"/>
              </a:rPr>
              <a:t>multigrade</a:t>
            </a:r>
            <a:r>
              <a:rPr lang="en-US" sz="2400" dirty="0" smtClean="0">
                <a:latin typeface="Candara" pitchFamily="34" charset="0"/>
              </a:rPr>
              <a:t> classes in sparsely populated, isolated and hard-to-reach areas. The program maintains education services in </a:t>
            </a:r>
            <a:r>
              <a:rPr lang="en-US" sz="2400" dirty="0" err="1" smtClean="0">
                <a:latin typeface="Candara" pitchFamily="34" charset="0"/>
              </a:rPr>
              <a:t>barangays</a:t>
            </a:r>
            <a:r>
              <a:rPr lang="en-US" sz="2400" dirty="0" smtClean="0">
                <a:latin typeface="Candara" pitchFamily="34" charset="0"/>
              </a:rPr>
              <a:t> with decreasing enrolment and maximizes the use of thin resources like lack of classrooms, teachers, and other education resources.</a:t>
            </a:r>
            <a:endParaRPr lang="fil-PH" sz="2400" dirty="0">
              <a:latin typeface="Candara" pitchFamily="34" charset="0"/>
            </a:endParaRPr>
          </a:p>
        </p:txBody>
      </p:sp>
      <p:sp>
        <p:nvSpPr>
          <p:cNvPr id="6" name="Title 1"/>
          <p:cNvSpPr txBox="1">
            <a:spLocks/>
          </p:cNvSpPr>
          <p:nvPr/>
        </p:nvSpPr>
        <p:spPr>
          <a:xfrm>
            <a:off x="228600" y="2819400"/>
            <a:ext cx="8991600" cy="2057400"/>
          </a:xfrm>
          <a:prstGeom prst="rect">
            <a:avLst/>
          </a:prstGeom>
        </p:spPr>
        <p:txBody>
          <a:bodyPr vert="horz" lIns="91440" tIns="45720" rIns="91440" bIns="45720" rtlCol="0" anchor="b">
            <a:normAutofit fontScale="925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rgbClr val="FFC000"/>
                </a:solidFill>
                <a:effectLst/>
                <a:uLnTx/>
                <a:uFillTx/>
                <a:latin typeface="Candara" pitchFamily="34" charset="0"/>
                <a:ea typeface="Arial Unicode MS"/>
                <a:cs typeface="Arial Unicode MS"/>
              </a:rPr>
              <a:t>Program Coverage : </a:t>
            </a:r>
            <a:r>
              <a:rPr kumimoji="0" lang="en-US" sz="2400" b="0" i="0" u="none" strike="noStrike" kern="1200" cap="none" spc="0" normalizeH="0" baseline="0" noProof="0" dirty="0" smtClean="0">
                <a:ln>
                  <a:noFill/>
                </a:ln>
                <a:effectLst/>
                <a:uLnTx/>
                <a:uFillTx/>
                <a:latin typeface="Candara" pitchFamily="34" charset="0"/>
                <a:ea typeface="Arial Unicode MS"/>
                <a:cs typeface="Arial Unicode MS"/>
              </a:rPr>
              <a:t>All Regions except NCR, 130 Divisions,</a:t>
            </a:r>
            <a:r>
              <a:rPr kumimoji="0" lang="en-US" sz="2400" b="0" i="0" u="none" strike="noStrike" kern="1200" cap="none" spc="0" normalizeH="0" noProof="0" dirty="0" smtClean="0">
                <a:ln>
                  <a:noFill/>
                </a:ln>
                <a:effectLst/>
                <a:uLnTx/>
                <a:uFillTx/>
                <a:latin typeface="Candara" pitchFamily="34" charset="0"/>
                <a:ea typeface="Arial Unicode MS"/>
                <a:cs typeface="Arial Unicode MS"/>
              </a:rPr>
              <a:t> 1,573 Schools</a:t>
            </a:r>
            <a:endParaRPr kumimoji="0" lang="en-US" sz="2600" b="0" i="0" u="none" strike="noStrike" kern="1200" cap="none" spc="0" normalizeH="0" noProof="0" dirty="0" smtClean="0">
              <a:ln>
                <a:noFill/>
              </a:ln>
              <a:effectLst/>
              <a:uLnTx/>
              <a:uFillTx/>
              <a:latin typeface="Candara" pitchFamily="34" charset="0"/>
              <a:ea typeface="Arial Unicode MS"/>
              <a:cs typeface="Arial Unicode MS"/>
            </a:endParaRPr>
          </a:p>
          <a:p>
            <a:pPr marL="573088" lvl="1" indent="-573088">
              <a:lnSpc>
                <a:spcPct val="80000"/>
              </a:lnSpc>
            </a:pPr>
            <a:r>
              <a:rPr lang="en-US" sz="2600" baseline="0" dirty="0" smtClean="0">
                <a:solidFill>
                  <a:srgbClr val="FFC000"/>
                </a:solidFill>
                <a:latin typeface="Candara" pitchFamily="34" charset="0"/>
                <a:ea typeface="Arial Unicode MS"/>
                <a:cs typeface="Arial Unicode MS"/>
              </a:rPr>
              <a:t>Standard</a:t>
            </a:r>
            <a:r>
              <a:rPr lang="en-US" sz="4300" baseline="0" dirty="0" smtClean="0">
                <a:latin typeface="Candara" pitchFamily="34" charset="0"/>
                <a:ea typeface="Arial Unicode MS"/>
                <a:cs typeface="Arial Unicode MS"/>
              </a:rPr>
              <a:t>:  </a:t>
            </a:r>
            <a:r>
              <a:rPr lang="en-US" sz="2200" b="1" dirty="0" err="1" smtClean="0"/>
              <a:t>Multigrade</a:t>
            </a:r>
            <a:r>
              <a:rPr lang="en-US" sz="2200" dirty="0" smtClean="0"/>
              <a:t>  - </a:t>
            </a:r>
            <a:r>
              <a:rPr lang="en-US" sz="2200" b="1" dirty="0" err="1" smtClean="0"/>
              <a:t>Multigrade</a:t>
            </a:r>
            <a:r>
              <a:rPr lang="en-US" sz="2200" dirty="0" smtClean="0"/>
              <a:t>  - One (1) teacher in 1 classroom per class </a:t>
            </a:r>
          </a:p>
          <a:p>
            <a:pPr marL="1030288" lvl="2" indent="-573088">
              <a:lnSpc>
                <a:spcPct val="80000"/>
              </a:lnSpc>
            </a:pPr>
            <a:r>
              <a:rPr lang="en-US" sz="2200" dirty="0" smtClean="0"/>
              <a:t>		(maximum of 30 learners for Grades 1-2, 3-4 and 5-6 per class)</a:t>
            </a:r>
          </a:p>
          <a:p>
            <a:pPr marL="1030288" lvl="2" indent="-573088">
              <a:lnSpc>
                <a:spcPct val="80000"/>
              </a:lnSpc>
            </a:pPr>
            <a:r>
              <a:rPr lang="en-US" sz="2200" b="1" dirty="0" smtClean="0"/>
              <a:t>Purely </a:t>
            </a:r>
            <a:r>
              <a:rPr lang="en-US" sz="2200" b="1" dirty="0" err="1" smtClean="0"/>
              <a:t>Multigrade</a:t>
            </a:r>
            <a:r>
              <a:rPr lang="en-US" sz="2200" b="1" dirty="0" smtClean="0"/>
              <a:t>  - </a:t>
            </a:r>
            <a:r>
              <a:rPr lang="en-US" sz="2200" dirty="0" smtClean="0"/>
              <a:t> One (1) teacher in 1 classroom per class</a:t>
            </a:r>
          </a:p>
          <a:p>
            <a:pPr marL="1030288" lvl="2" indent="-573088">
              <a:lnSpc>
                <a:spcPct val="80000"/>
              </a:lnSpc>
            </a:pPr>
            <a:r>
              <a:rPr lang="en-US" sz="2200" dirty="0" smtClean="0"/>
              <a:t>		(maximum of 30 pupils for Grades 1-2, 3-4 and 5-6)</a:t>
            </a:r>
            <a:r>
              <a:rPr kumimoji="0" lang="fil-PH" sz="2800" b="0" i="0" u="none" strike="noStrike" kern="1200" cap="none" spc="0" normalizeH="0" baseline="0" noProof="0" dirty="0" smtClean="0">
                <a:ln>
                  <a:noFill/>
                </a:ln>
                <a:solidFill>
                  <a:schemeClr val="accent1"/>
                </a:solidFill>
                <a:effectLst/>
                <a:uLnTx/>
                <a:uFillTx/>
                <a:latin typeface="Candara" pitchFamily="34" charset="0"/>
                <a:ea typeface="Calibri"/>
                <a:cs typeface="Times New Roman"/>
              </a:rPr>
              <a:t>	</a:t>
            </a:r>
            <a:endParaRPr kumimoji="0" lang="fil-PH" sz="2800" b="0" i="0" u="none" strike="noStrike" kern="1200" cap="none" spc="0" normalizeH="0" baseline="0" noProof="0" dirty="0">
              <a:ln>
                <a:noFill/>
              </a:ln>
              <a:solidFill>
                <a:schemeClr val="accent1"/>
              </a:solidFill>
              <a:effectLst/>
              <a:uLnTx/>
              <a:uFillTx/>
              <a:latin typeface="+mj-lt"/>
              <a:ea typeface="+mj-ea"/>
              <a:cs typeface="+mj-cs"/>
            </a:endParaRPr>
          </a:p>
        </p:txBody>
      </p:sp>
      <p:sp>
        <p:nvSpPr>
          <p:cNvPr id="8" name="Content Placeholder 2"/>
          <p:cNvSpPr txBox="1">
            <a:spLocks/>
          </p:cNvSpPr>
          <p:nvPr/>
        </p:nvSpPr>
        <p:spPr>
          <a:xfrm>
            <a:off x="304800" y="5105400"/>
            <a:ext cx="8839200" cy="1371600"/>
          </a:xfrm>
          <a:prstGeom prst="rect">
            <a:avLst/>
          </a:prstGeom>
        </p:spPr>
        <p:txBody>
          <a:bodyPr vert="horz" lIns="91440" tIns="45720" rIns="91440" bIns="45720" rtlCol="0">
            <a:noAutofit/>
          </a:bodyPr>
          <a:lstStyle/>
          <a:p>
            <a:pPr marL="228600" marR="0" lvl="0" indent="-228600" algn="l" defTabSz="914400" rtl="0" eaLnBrk="1" fontAlgn="auto" latinLnBrk="0" hangingPunct="1">
              <a:lnSpc>
                <a:spcPct val="90000"/>
              </a:lnSpc>
              <a:spcBef>
                <a:spcPts val="1800"/>
              </a:spcBef>
              <a:spcAft>
                <a:spcPts val="0"/>
              </a:spcAft>
              <a:buClr>
                <a:schemeClr val="accent1"/>
              </a:buClr>
              <a:buSzTx/>
              <a:tabLst/>
              <a:defRPr/>
            </a:pPr>
            <a:r>
              <a:rPr kumimoji="0" lang="en-US" sz="2800" b="1" i="0" u="none" strike="noStrike" kern="1200" cap="none" spc="0" normalizeH="0" baseline="0" noProof="0" dirty="0" smtClean="0">
                <a:ln>
                  <a:noFill/>
                </a:ln>
                <a:solidFill>
                  <a:srgbClr val="FFC000"/>
                </a:solidFill>
                <a:effectLst/>
                <a:uLnTx/>
                <a:uFillTx/>
                <a:latin typeface="Candara" pitchFamily="34" charset="0"/>
                <a:ea typeface="+mn-ea"/>
                <a:cs typeface="+mn-cs"/>
              </a:rPr>
              <a:t>New Definition: </a:t>
            </a:r>
            <a:r>
              <a:rPr kumimoji="0" lang="en-US" sz="2800" b="1" i="0" u="none" strike="noStrike" kern="1200" cap="none" spc="0" normalizeH="0" baseline="0" noProof="0" dirty="0" smtClean="0">
                <a:ln>
                  <a:noFill/>
                </a:ln>
                <a:effectLst/>
                <a:uLnTx/>
                <a:uFillTx/>
                <a:latin typeface="Candara" pitchFamily="34" charset="0"/>
                <a:ea typeface="+mn-ea"/>
                <a:cs typeface="+mn-cs"/>
              </a:rPr>
              <a:t>acceptable pedagogy/</a:t>
            </a:r>
            <a:r>
              <a:rPr kumimoji="0" lang="en-US" sz="2800" b="1" i="0" u="none" strike="noStrike" kern="1200" cap="none" spc="0" normalizeH="0" noProof="0" dirty="0" smtClean="0">
                <a:ln>
                  <a:noFill/>
                </a:ln>
                <a:effectLst/>
                <a:uLnTx/>
                <a:uFillTx/>
                <a:latin typeface="Candara" pitchFamily="34" charset="0"/>
                <a:ea typeface="+mn-ea"/>
                <a:cs typeface="+mn-cs"/>
              </a:rPr>
              <a:t> strategy, not a stop-gap measure</a:t>
            </a:r>
            <a:endParaRPr kumimoji="0" lang="fil-PH" sz="2800" b="1" i="0" u="none" strike="noStrike" kern="1200" cap="none" spc="0" normalizeH="0" baseline="0" noProof="0" dirty="0">
              <a:ln>
                <a:noFill/>
              </a:ln>
              <a:effectLst/>
              <a:uLnTx/>
              <a:uFillTx/>
              <a:latin typeface="Candara" pitchFamily="34" charset="0"/>
              <a:ea typeface="+mn-ea"/>
              <a:cs typeface="+mn-cs"/>
            </a:endParaRP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8600" y="-76200"/>
            <a:ext cx="9144000" cy="685800"/>
          </a:xfrm>
        </p:spPr>
        <p:txBody>
          <a:bodyPr>
            <a:normAutofit/>
          </a:bodyPr>
          <a:lstStyle/>
          <a:p>
            <a:pPr lvl="0"/>
            <a:r>
              <a:rPr lang="fil-PH" sz="2800" dirty="0" smtClean="0">
                <a:solidFill>
                  <a:srgbClr val="FFC000"/>
                </a:solidFill>
                <a:latin typeface="Candara" pitchFamily="34" charset="0"/>
                <a:ea typeface="Arial Unicode MS"/>
                <a:cs typeface="Arial Unicode MS"/>
              </a:rPr>
              <a:t>Continuation:  </a:t>
            </a:r>
            <a:r>
              <a:rPr lang="en-US" sz="2800" dirty="0" smtClean="0">
                <a:solidFill>
                  <a:srgbClr val="FFC000"/>
                </a:solidFill>
                <a:latin typeface="Candara" pitchFamily="34" charset="0"/>
                <a:ea typeface="Arial Unicode MS"/>
                <a:cs typeface="Arial Unicode MS"/>
              </a:rPr>
              <a:t>Support to MG Education (2)</a:t>
            </a:r>
            <a:endParaRPr lang="fil-PH" dirty="0"/>
          </a:p>
        </p:txBody>
      </p:sp>
      <p:sp>
        <p:nvSpPr>
          <p:cNvPr id="3" name="Content Placeholder 2"/>
          <p:cNvSpPr>
            <a:spLocks noGrp="1"/>
          </p:cNvSpPr>
          <p:nvPr>
            <p:ph type="subTitle" idx="4294967295"/>
          </p:nvPr>
        </p:nvSpPr>
        <p:spPr>
          <a:xfrm>
            <a:off x="228600" y="533400"/>
            <a:ext cx="8686800" cy="6019800"/>
          </a:xfrm>
        </p:spPr>
        <p:txBody>
          <a:bodyPr>
            <a:noAutofit/>
          </a:bodyPr>
          <a:lstStyle/>
          <a:p>
            <a:pPr marL="457200">
              <a:buNone/>
            </a:pPr>
            <a:r>
              <a:rPr lang="en-US" sz="2400" b="1" dirty="0" smtClean="0"/>
              <a:t>Eligible Expenses (traditional):</a:t>
            </a:r>
          </a:p>
          <a:p>
            <a:pPr marL="685800" indent="-457200">
              <a:lnSpc>
                <a:spcPct val="100000"/>
              </a:lnSpc>
              <a:spcBef>
                <a:spcPts val="0"/>
              </a:spcBef>
              <a:buFont typeface="+mj-lt"/>
              <a:buAutoNum type="alphaLcPeriod"/>
            </a:pPr>
            <a:r>
              <a:rPr lang="en-US" sz="2200" dirty="0" smtClean="0"/>
              <a:t>Improvement of the learning environment through development, procurement, and production of print and non-print instructional supplementary reading and reference materials; </a:t>
            </a:r>
          </a:p>
          <a:p>
            <a:pPr marL="685800" indent="-457200">
              <a:lnSpc>
                <a:spcPct val="100000"/>
              </a:lnSpc>
              <a:spcBef>
                <a:spcPts val="0"/>
              </a:spcBef>
              <a:buFont typeface="+mj-lt"/>
              <a:buAutoNum type="alphaLcPeriod"/>
            </a:pPr>
            <a:r>
              <a:rPr lang="en-US" sz="2200" dirty="0" smtClean="0"/>
              <a:t>Professional development of teachers and school heads through the conduct of division, district, or school-based trainings, participation to conferences/congress/conventions/seminar-workshops and educational visits to schools/institutions which have been known for their best MG education technology;</a:t>
            </a:r>
          </a:p>
          <a:p>
            <a:pPr marL="685800" indent="-457200">
              <a:lnSpc>
                <a:spcPct val="100000"/>
              </a:lnSpc>
              <a:spcBef>
                <a:spcPts val="0"/>
              </a:spcBef>
              <a:buFont typeface="+mj-lt"/>
              <a:buAutoNum type="alphaLcPeriod"/>
            </a:pPr>
            <a:r>
              <a:rPr lang="en-US" sz="2200" dirty="0" smtClean="0"/>
              <a:t>Purchase of pupils’ learning kits and school supplies, support to pupil development activities such as participation to academic contests, educational visits, camping, leadership training, and other co-curricular activities; and</a:t>
            </a:r>
          </a:p>
          <a:p>
            <a:pPr marL="685800" indent="-457200">
              <a:lnSpc>
                <a:spcPct val="100000"/>
              </a:lnSpc>
              <a:spcBef>
                <a:spcPts val="0"/>
              </a:spcBef>
              <a:buFont typeface="+mj-lt"/>
              <a:buAutoNum type="alphaLcPeriod"/>
            </a:pPr>
            <a:r>
              <a:rPr lang="en-US" sz="2200" dirty="0" smtClean="0"/>
              <a:t>Support to Feeding Program of the school.</a:t>
            </a:r>
          </a:p>
          <a:p>
            <a:pPr marL="685800" indent="-457200">
              <a:buNone/>
            </a:pPr>
            <a:endParaRPr lang="en-US" sz="2200" dirty="0" smtClean="0"/>
          </a:p>
        </p:txBody>
      </p:sp>
      <p:graphicFrame>
        <p:nvGraphicFramePr>
          <p:cNvPr id="4" name="Table 3"/>
          <p:cNvGraphicFramePr>
            <a:graphicFrameLocks noGrp="1"/>
          </p:cNvGraphicFramePr>
          <p:nvPr/>
        </p:nvGraphicFramePr>
        <p:xfrm>
          <a:off x="1454903" y="5479520"/>
          <a:ext cx="5326897" cy="1402080"/>
        </p:xfrm>
        <a:graphic>
          <a:graphicData uri="http://schemas.openxmlformats.org/drawingml/2006/table">
            <a:tbl>
              <a:tblPr firstRow="1" bandRow="1">
                <a:tableStyleId>{5C22544A-7EE6-4342-B048-85BDC9FD1C3A}</a:tableStyleId>
              </a:tblPr>
              <a:tblGrid>
                <a:gridCol w="2408049"/>
                <a:gridCol w="2918848"/>
              </a:tblGrid>
              <a:tr h="372640">
                <a:tc gridSpan="2">
                  <a:txBody>
                    <a:bodyPr/>
                    <a:lstStyle/>
                    <a:p>
                      <a:pPr algn="ctr"/>
                      <a:r>
                        <a:rPr lang="fil-PH" sz="2000" dirty="0" smtClean="0">
                          <a:solidFill>
                            <a:schemeClr val="bg2"/>
                          </a:solidFill>
                        </a:rPr>
                        <a:t>Budget Allocation</a:t>
                      </a:r>
                      <a:endParaRPr lang="fil-PH" sz="2000" dirty="0">
                        <a:solidFill>
                          <a:schemeClr val="bg2"/>
                        </a:solidFill>
                      </a:endParaRPr>
                    </a:p>
                  </a:txBody>
                  <a:tcPr/>
                </a:tc>
                <a:tc hMerge="1">
                  <a:txBody>
                    <a:bodyPr/>
                    <a:lstStyle/>
                    <a:p>
                      <a:pPr algn="ctr"/>
                      <a:endParaRPr lang="fil-PH" dirty="0">
                        <a:solidFill>
                          <a:schemeClr val="bg2"/>
                        </a:solidFill>
                      </a:endParaRPr>
                    </a:p>
                  </a:txBody>
                  <a:tcPr/>
                </a:tc>
              </a:tr>
              <a:tr h="291631">
                <a:tc>
                  <a:txBody>
                    <a:bodyPr/>
                    <a:lstStyle/>
                    <a:p>
                      <a:pPr algn="ctr"/>
                      <a:r>
                        <a:rPr lang="fil-PH" b="1" dirty="0" smtClean="0"/>
                        <a:t>FY 2012</a:t>
                      </a:r>
                      <a:endParaRPr lang="fil-PH" b="1" dirty="0"/>
                    </a:p>
                  </a:txBody>
                  <a:tcPr/>
                </a:tc>
                <a:tc>
                  <a:txBody>
                    <a:bodyPr/>
                    <a:lstStyle/>
                    <a:p>
                      <a:pPr algn="ctr"/>
                      <a:r>
                        <a:rPr lang="fil-PH" b="1" dirty="0" smtClean="0"/>
                        <a:t>FY 2013</a:t>
                      </a:r>
                      <a:endParaRPr lang="fil-PH" b="1" dirty="0"/>
                    </a:p>
                  </a:txBody>
                  <a:tcPr/>
                </a:tc>
              </a:tr>
              <a:tr h="291631">
                <a:tc>
                  <a:txBody>
                    <a:bodyPr/>
                    <a:lstStyle/>
                    <a:p>
                      <a:pPr algn="ctr"/>
                      <a:r>
                        <a:rPr lang="fil-PH" dirty="0" smtClean="0"/>
                        <a:t>P</a:t>
                      </a:r>
                      <a:r>
                        <a:rPr lang="fil-PH" sz="1800" dirty="0" smtClean="0">
                          <a:latin typeface="Candara" pitchFamily="34" charset="0"/>
                        </a:rPr>
                        <a:t>118,000,000</a:t>
                      </a:r>
                      <a:endParaRPr lang="fil-PH"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il-PH" dirty="0" smtClean="0"/>
                        <a:t>P</a:t>
                      </a:r>
                      <a:r>
                        <a:rPr lang="fil-PH" sz="1800" dirty="0" smtClean="0">
                          <a:latin typeface="Candara" pitchFamily="34" charset="0"/>
                        </a:rPr>
                        <a:t>129,800,000</a:t>
                      </a:r>
                      <a:endParaRPr lang="fil-PH" dirty="0" smtClean="0"/>
                    </a:p>
                    <a:p>
                      <a:pPr algn="ctr"/>
                      <a:endParaRPr lang="fil-PH" dirty="0"/>
                    </a:p>
                  </a:txBody>
                  <a:tcPr/>
                </a:tc>
              </a:tr>
            </a:tbl>
          </a:graphicData>
        </a:graphic>
      </p:graphicFrame>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TS103030981">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Mod">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3467</TotalTime>
  <Words>3714</Words>
  <Application>Microsoft Office PowerPoint</Application>
  <PresentationFormat>On-screen Show (4:3)</PresentationFormat>
  <Paragraphs>352</Paragraphs>
  <Slides>35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TS103030981</vt:lpstr>
      <vt:lpstr>Worksheet</vt:lpstr>
      <vt:lpstr>Guides for the Evaluation of 15 Identified PAPs  (Lumpsum and Locally-Funded Projects Budget Line Items)</vt:lpstr>
      <vt:lpstr>What do you have so far?</vt:lpstr>
      <vt:lpstr>What options you have? </vt:lpstr>
      <vt:lpstr>What can we initially offer to help you hit your targets?</vt:lpstr>
      <vt:lpstr>15 Identified PAPs with corresponding DepEd Orders</vt:lpstr>
      <vt:lpstr>1. Support to Special Science Elementary School  </vt:lpstr>
      <vt:lpstr>Continuation:  SSES</vt:lpstr>
      <vt:lpstr>2. Support to Multigrade Education (Traditional Definition)</vt:lpstr>
      <vt:lpstr>Continuation:  Support to MG Education (2)</vt:lpstr>
      <vt:lpstr>3. Support to Engineering and Science Education Program High Schools (1)</vt:lpstr>
      <vt:lpstr>3. Support to Engineering and Science Education Program High Schools cont… (2)</vt:lpstr>
      <vt:lpstr>4. Support to Secondary Schools with Special Program for the Arts and Sports  (1) </vt:lpstr>
      <vt:lpstr>4. Support to Secondary Schools with Special Program for the Arts and Sports cont…  (2) </vt:lpstr>
      <vt:lpstr>4. Support to Secondary Schools with Special Program for the Arts and Sports cont…  (3) </vt:lpstr>
      <vt:lpstr>5. Support to SPED Centers/Schools</vt:lpstr>
      <vt:lpstr>Continuation:  Support to SPED Centers</vt:lpstr>
      <vt:lpstr>6. Every Child A Reader Program (ECARP) </vt:lpstr>
      <vt:lpstr>Continuation:  ECARP</vt:lpstr>
      <vt:lpstr>7. Implementation of the Alternative Delivery Mode Program (Project e-IMPACT) </vt:lpstr>
      <vt:lpstr>PowerPoint Presentation</vt:lpstr>
      <vt:lpstr>PowerPoint Presentation</vt:lpstr>
      <vt:lpstr>PowerPoint Presentation</vt:lpstr>
      <vt:lpstr>PowerPoint Presentation</vt:lpstr>
      <vt:lpstr>PowerPoint Presentation</vt:lpstr>
      <vt:lpstr>9. Indigenous People (IP) Education </vt:lpstr>
      <vt:lpstr>10. Basic Education Madrasah </vt:lpstr>
      <vt:lpstr>11. Implementation of the Redesigned Technical-Vocational High School Program (STVEP) </vt:lpstr>
      <vt:lpstr>12. School Based Management (SBM) Installation and Support </vt:lpstr>
      <vt:lpstr>13. Human Resource Training and Development Including Teacher’s Training, Scholarship &amp; Fellowship Grants and Capacity building for Non-Teaching Personnel </vt:lpstr>
      <vt:lpstr>14. School Health and Nutrition Program </vt:lpstr>
      <vt:lpstr>PowerPoint Presentation</vt:lpstr>
      <vt:lpstr>PowerPoint Presentation</vt:lpstr>
      <vt:lpstr>15. Lump-sum for Acquisition, Improvement, Titling and Survey of School Sites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cbtayas</dc:creator>
  <cp:lastModifiedBy>Dept of Education</cp:lastModifiedBy>
  <cp:revision>267</cp:revision>
  <cp:lastPrinted>2013-03-03T00:51:14Z</cp:lastPrinted>
  <dcterms:created xsi:type="dcterms:W3CDTF">2013-02-13T04:59:37Z</dcterms:created>
  <dcterms:modified xsi:type="dcterms:W3CDTF">2013-03-19T03:19:53Z</dcterms:modified>
</cp:coreProperties>
</file>