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13"/>
  </p:notesMasterIdLst>
  <p:sldIdLst>
    <p:sldId id="256" r:id="rId2"/>
    <p:sldId id="294" r:id="rId3"/>
    <p:sldId id="295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96" r:id="rId16"/>
    <p:sldId id="298" r:id="rId17"/>
    <p:sldId id="299" r:id="rId18"/>
    <p:sldId id="300" r:id="rId19"/>
    <p:sldId id="307" r:id="rId20"/>
    <p:sldId id="302" r:id="rId21"/>
    <p:sldId id="303" r:id="rId22"/>
    <p:sldId id="304" r:id="rId23"/>
    <p:sldId id="269" r:id="rId24"/>
    <p:sldId id="270" r:id="rId25"/>
    <p:sldId id="305" r:id="rId26"/>
    <p:sldId id="306" r:id="rId27"/>
    <p:sldId id="332" r:id="rId28"/>
    <p:sldId id="333" r:id="rId29"/>
    <p:sldId id="334" r:id="rId30"/>
    <p:sldId id="335" r:id="rId31"/>
    <p:sldId id="274" r:id="rId32"/>
    <p:sldId id="273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308" r:id="rId42"/>
    <p:sldId id="272" r:id="rId43"/>
    <p:sldId id="271" r:id="rId44"/>
    <p:sldId id="283" r:id="rId45"/>
    <p:sldId id="284" r:id="rId46"/>
    <p:sldId id="285" r:id="rId47"/>
    <p:sldId id="351" r:id="rId48"/>
    <p:sldId id="352" r:id="rId49"/>
    <p:sldId id="353" r:id="rId50"/>
    <p:sldId id="354" r:id="rId51"/>
    <p:sldId id="357" r:id="rId52"/>
    <p:sldId id="355" r:id="rId53"/>
    <p:sldId id="356" r:id="rId54"/>
    <p:sldId id="358" r:id="rId55"/>
    <p:sldId id="365" r:id="rId56"/>
    <p:sldId id="366" r:id="rId57"/>
    <p:sldId id="367" r:id="rId58"/>
    <p:sldId id="361" r:id="rId59"/>
    <p:sldId id="362" r:id="rId60"/>
    <p:sldId id="363" r:id="rId61"/>
    <p:sldId id="287" r:id="rId62"/>
    <p:sldId id="288" r:id="rId63"/>
    <p:sldId id="290" r:id="rId64"/>
    <p:sldId id="289" r:id="rId65"/>
    <p:sldId id="291" r:id="rId66"/>
    <p:sldId id="309" r:id="rId67"/>
    <p:sldId id="293" r:id="rId68"/>
    <p:sldId id="344" r:id="rId69"/>
    <p:sldId id="286" r:id="rId70"/>
    <p:sldId id="311" r:id="rId71"/>
    <p:sldId id="312" r:id="rId72"/>
    <p:sldId id="313" r:id="rId73"/>
    <p:sldId id="314" r:id="rId74"/>
    <p:sldId id="315" r:id="rId75"/>
    <p:sldId id="345" r:id="rId76"/>
    <p:sldId id="316" r:id="rId77"/>
    <p:sldId id="317" r:id="rId78"/>
    <p:sldId id="318" r:id="rId79"/>
    <p:sldId id="319" r:id="rId80"/>
    <p:sldId id="321" r:id="rId81"/>
    <p:sldId id="322" r:id="rId82"/>
    <p:sldId id="346" r:id="rId83"/>
    <p:sldId id="323" r:id="rId84"/>
    <p:sldId id="324" r:id="rId85"/>
    <p:sldId id="325" r:id="rId86"/>
    <p:sldId id="326" r:id="rId87"/>
    <p:sldId id="347" r:id="rId88"/>
    <p:sldId id="327" r:id="rId89"/>
    <p:sldId id="328" r:id="rId90"/>
    <p:sldId id="329" r:id="rId91"/>
    <p:sldId id="330" r:id="rId92"/>
    <p:sldId id="331" r:id="rId93"/>
    <p:sldId id="348" r:id="rId94"/>
    <p:sldId id="336" r:id="rId95"/>
    <p:sldId id="337" r:id="rId96"/>
    <p:sldId id="338" r:id="rId97"/>
    <p:sldId id="349" r:id="rId98"/>
    <p:sldId id="343" r:id="rId99"/>
    <p:sldId id="340" r:id="rId100"/>
    <p:sldId id="341" r:id="rId101"/>
    <p:sldId id="342" r:id="rId102"/>
    <p:sldId id="350" r:id="rId103"/>
    <p:sldId id="369" r:id="rId104"/>
    <p:sldId id="370" r:id="rId105"/>
    <p:sldId id="371" r:id="rId106"/>
    <p:sldId id="372" r:id="rId107"/>
    <p:sldId id="368" r:id="rId108"/>
    <p:sldId id="373" r:id="rId109"/>
    <p:sldId id="374" r:id="rId110"/>
    <p:sldId id="375" r:id="rId111"/>
    <p:sldId id="339" r:id="rId1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gNfZ8jtkdOLxLCW5QR5bSA==" hashData="NkRMNhaOfh7mDIWrGYvxXGmWjIhtx9JZRSMC+5mUnDsnEhVCIn2oW35lDbGHLf+xvirpI6FppL/1W9FwTNH4V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94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68" autoAdjust="0"/>
    <p:restoredTop sz="93179" autoAdjust="0"/>
  </p:normalViewPr>
  <p:slideViewPr>
    <p:cSldViewPr snapToGrid="0">
      <p:cViewPr varScale="1">
        <p:scale>
          <a:sx n="66" d="100"/>
          <a:sy n="66" d="100"/>
        </p:scale>
        <p:origin x="8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ableStyles" Target="tableStyle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82733-4C55-46B4-88C9-E761F15E7C1C}" type="datetimeFigureOut">
              <a:rPr lang="en-GB" smtClean="0"/>
              <a:t>04/03/2014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705CBC-4105-43C3-BCF6-79C9C021B6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7078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05CBC-4105-43C3-BCF6-79C9C021B61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282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05CBC-4105-43C3-BCF6-79C9C021B61D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1301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05CBC-4105-43C3-BCF6-79C9C021B61D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2864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05CBC-4105-43C3-BCF6-79C9C021B61D}" type="slidenum">
              <a:rPr lang="en-GB" smtClean="0"/>
              <a:t>65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510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705CBC-4105-43C3-BCF6-79C9C021B61D}" type="slidenum">
              <a:rPr lang="en-GB" smtClean="0"/>
              <a:t>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805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0CC69-3311-43A4-8DCD-068477450C3F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6B634-EE36-492D-8018-78023E2E1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377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0CC69-3311-43A4-8DCD-068477450C3F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6B634-EE36-492D-8018-78023E2E1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873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0CC69-3311-43A4-8DCD-068477450C3F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6B634-EE36-492D-8018-78023E2E1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937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0CC69-3311-43A4-8DCD-068477450C3F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6B634-EE36-492D-8018-78023E2E1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930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0CC69-3311-43A4-8DCD-068477450C3F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6B634-EE36-492D-8018-78023E2E1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303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0CC69-3311-43A4-8DCD-068477450C3F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6B634-EE36-492D-8018-78023E2E1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337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0CC69-3311-43A4-8DCD-068477450C3F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6B634-EE36-492D-8018-78023E2E1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61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0CC69-3311-43A4-8DCD-068477450C3F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6B634-EE36-492D-8018-78023E2E1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12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0CC69-3311-43A4-8DCD-068477450C3F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6B634-EE36-492D-8018-78023E2E1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102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0CC69-3311-43A4-8DCD-068477450C3F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6B634-EE36-492D-8018-78023E2E1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121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0CC69-3311-43A4-8DCD-068477450C3F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6B634-EE36-492D-8018-78023E2E1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539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9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0CC69-3311-43A4-8DCD-068477450C3F}" type="datetimeFigureOut">
              <a:rPr lang="en-US" smtClean="0"/>
              <a:t>3/4/2014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6B634-EE36-492D-8018-78023E2E1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251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2.xml"/><Relationship Id="rId13" Type="http://schemas.openxmlformats.org/officeDocument/2006/relationships/slide" Target="slide88.xml"/><Relationship Id="rId18" Type="http://schemas.openxmlformats.org/officeDocument/2006/relationships/slide" Target="slide103.xml"/><Relationship Id="rId3" Type="http://schemas.openxmlformats.org/officeDocument/2006/relationships/slide" Target="slide4.xml"/><Relationship Id="rId7" Type="http://schemas.openxmlformats.org/officeDocument/2006/relationships/slide" Target="slide31.xml"/><Relationship Id="rId12" Type="http://schemas.openxmlformats.org/officeDocument/2006/relationships/slide" Target="slide83.xml"/><Relationship Id="rId17" Type="http://schemas.openxmlformats.org/officeDocument/2006/relationships/slide" Target="slide99.xml"/><Relationship Id="rId2" Type="http://schemas.openxmlformats.org/officeDocument/2006/relationships/notesSlide" Target="../notesSlides/notesSlide1.xml"/><Relationship Id="rId16" Type="http://schemas.openxmlformats.org/officeDocument/2006/relationships/slide" Target="slide94.xml"/><Relationship Id="rId20" Type="http://schemas.openxmlformats.org/officeDocument/2006/relationships/slide" Target="slide5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8.xml"/><Relationship Id="rId11" Type="http://schemas.openxmlformats.org/officeDocument/2006/relationships/slide" Target="slide76.xml"/><Relationship Id="rId5" Type="http://schemas.openxmlformats.org/officeDocument/2006/relationships/slide" Target="slide16.xml"/><Relationship Id="rId15" Type="http://schemas.openxmlformats.org/officeDocument/2006/relationships/slide" Target="slide27.xml"/><Relationship Id="rId10" Type="http://schemas.openxmlformats.org/officeDocument/2006/relationships/slide" Target="slide61.xml"/><Relationship Id="rId19" Type="http://schemas.openxmlformats.org/officeDocument/2006/relationships/slide" Target="slide48.xml"/><Relationship Id="rId4" Type="http://schemas.openxmlformats.org/officeDocument/2006/relationships/slide" Target="slide23.xml"/><Relationship Id="rId9" Type="http://schemas.openxmlformats.org/officeDocument/2006/relationships/slide" Target="slide69.xml"/><Relationship Id="rId1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slide" Target="slide34.xml"/><Relationship Id="rId4" Type="http://schemas.openxmlformats.org/officeDocument/2006/relationships/slide" Target="slide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slide" Target="slide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023" y="524434"/>
            <a:ext cx="9144000" cy="1761566"/>
          </a:xfrm>
        </p:spPr>
        <p:txBody>
          <a:bodyPr>
            <a:noAutofit/>
          </a:bodyPr>
          <a:lstStyle/>
          <a:p>
            <a:r>
              <a:rPr lang="en-US" sz="8000" b="1" dirty="0" smtClean="0">
                <a:solidFill>
                  <a:srgbClr val="00B050"/>
                </a:solidFill>
              </a:rPr>
              <a:t>LECTURE ON LIS ver. 2 for SCHOOL HEADS</a:t>
            </a:r>
            <a:endParaRPr lang="en-US" sz="8000" b="1" dirty="0">
              <a:solidFill>
                <a:srgbClr val="00B05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55986" y="2576877"/>
            <a:ext cx="5633037" cy="1655762"/>
          </a:xfrm>
        </p:spPr>
        <p:txBody>
          <a:bodyPr>
            <a:noAutofit/>
          </a:bodyPr>
          <a:lstStyle/>
          <a:p>
            <a:r>
              <a:rPr lang="en-US" sz="3600" dirty="0" smtClean="0"/>
              <a:t>BY</a:t>
            </a:r>
          </a:p>
          <a:p>
            <a:endParaRPr lang="en-US" sz="3600" dirty="0"/>
          </a:p>
          <a:p>
            <a:r>
              <a:rPr lang="en-US" sz="3600" b="1" dirty="0" smtClean="0">
                <a:solidFill>
                  <a:srgbClr val="0070C0"/>
                </a:solidFill>
              </a:rPr>
              <a:t>ALFREDO C. MEDRANO</a:t>
            </a:r>
          </a:p>
          <a:p>
            <a:r>
              <a:rPr lang="en-US" sz="3600" dirty="0" smtClean="0"/>
              <a:t>Planning Officer II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DIVISION OF ILOCOS NORTE</a:t>
            </a:r>
          </a:p>
          <a:p>
            <a:r>
              <a:rPr lang="en-US" sz="3600" b="1" dirty="0" smtClean="0">
                <a:solidFill>
                  <a:srgbClr val="002060"/>
                </a:solidFill>
              </a:rPr>
              <a:t>Region I</a:t>
            </a:r>
            <a:endParaRPr lang="en-US" sz="3600" b="1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2456364"/>
            <a:ext cx="3593709" cy="35525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06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8564" y="-78821"/>
            <a:ext cx="115734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REMINDER:</a:t>
            </a:r>
          </a:p>
          <a:p>
            <a:r>
              <a:rPr lang="en-US" sz="3200" dirty="0" smtClean="0"/>
              <a:t>Before you will go on, please consider these reminder</a:t>
            </a:r>
          </a:p>
          <a:p>
            <a:pPr marL="342900" indent="-342900">
              <a:buAutoNum type="arabicPeriod"/>
            </a:pPr>
            <a:r>
              <a:rPr lang="en-US" sz="3200" dirty="0" smtClean="0"/>
              <a:t>Do not use arrow keys to go to the next slide</a:t>
            </a:r>
          </a:p>
          <a:p>
            <a:pPr marL="342900" indent="-342900">
              <a:buAutoNum type="arabicPeriod"/>
            </a:pPr>
            <a:r>
              <a:rPr lang="en-US" sz="3200" dirty="0" smtClean="0"/>
              <a:t>Click these symbol:</a:t>
            </a:r>
            <a:endParaRPr lang="en-US" sz="3200" dirty="0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Forward or Next 5">
            <a:hlinkClick r:id="" action="ppaction://noaction" highlightClick="1"/>
          </p:cNvPr>
          <p:cNvSpPr/>
          <p:nvPr/>
        </p:nvSpPr>
        <p:spPr>
          <a:xfrm>
            <a:off x="1075765" y="2438401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45658" y="2438401"/>
            <a:ext cx="1949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NEXT SLIDE</a:t>
            </a:r>
            <a:endParaRPr lang="en-US" b="1" dirty="0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1075765" y="3403407"/>
            <a:ext cx="887506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245658" y="3235635"/>
            <a:ext cx="1949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PREVIOUS SLIDE</a:t>
            </a:r>
            <a:endParaRPr lang="en-US" b="1" dirty="0"/>
          </a:p>
        </p:txBody>
      </p:sp>
      <p:sp>
        <p:nvSpPr>
          <p:cNvPr id="11" name="Action Button: Home 10">
            <a:hlinkClick r:id="rId2" action="ppaction://hlinksldjump" highlightClick="1"/>
          </p:cNvPr>
          <p:cNvSpPr/>
          <p:nvPr/>
        </p:nvSpPr>
        <p:spPr>
          <a:xfrm>
            <a:off x="5755341" y="6051176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Home 11">
            <a:hlinkClick r:id="" action="ppaction://hlinkshowjump?jump=firstslide" highlightClick="1"/>
          </p:cNvPr>
          <p:cNvSpPr/>
          <p:nvPr/>
        </p:nvSpPr>
        <p:spPr>
          <a:xfrm>
            <a:off x="1075765" y="4529419"/>
            <a:ext cx="887506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245657" y="4463756"/>
            <a:ext cx="48006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HOME (RETURN TO TOPIC (CONTENTS)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33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5588" y="147918"/>
            <a:ext cx="5661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TABLE OF CONTENTS</a:t>
            </a:r>
          </a:p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“Click the Topic you want to display”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9280" y="1056377"/>
            <a:ext cx="3927183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hlinkClick r:id="rId3" action="ppaction://hlinksldjump"/>
              </a:rPr>
              <a:t>ACCESSING THE LIS VER 2 – GETTING STARTED – FIRST LOG IN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09279" y="2314799"/>
            <a:ext cx="3927185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hlinkClick r:id="rId4" action="ppaction://hlinksldjump"/>
              </a:rPr>
              <a:t>REMOVING UN-NECESSARY SECTION/CLASS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77151" y="3451915"/>
            <a:ext cx="3893247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hlinkClick r:id="rId5" action="ppaction://hlinksldjump"/>
              </a:rPr>
              <a:t>HOW TO SIGN OUT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70752" y="4097091"/>
            <a:ext cx="3899647" cy="830997"/>
          </a:xfrm>
          <a:prstGeom prst="rect">
            <a:avLst/>
          </a:prstGeom>
          <a:solidFill>
            <a:srgbClr val="EB948D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hlinkClick r:id="rId6" action="ppaction://hlinksldjump"/>
              </a:rPr>
              <a:t>HOW TO LOGIN (SECOND TIME AND SO FORTH………..)</a:t>
            </a:r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77152" y="5008118"/>
            <a:ext cx="3893248" cy="830997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hlinkClick r:id="rId7" action="ppaction://hlinksldjump"/>
              </a:rPr>
              <a:t>HOW TO MANAGE/ADD CLASS ADVISER ACCOUNT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70753" y="5919145"/>
            <a:ext cx="3899647" cy="830997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hlinkClick r:id="rId8" action="ppaction://hlinksldjump"/>
              </a:rPr>
              <a:t>ASSIGNING AN ADVISER TO A </a:t>
            </a:r>
            <a:r>
              <a:rPr lang="en-GB" sz="2400" b="1" dirty="0" smtClean="0">
                <a:hlinkClick r:id="rId8" action="ppaction://hlinksldjump"/>
              </a:rPr>
              <a:t>CERTAIN CLASS/SECTION</a:t>
            </a:r>
            <a:endParaRPr lang="en-GB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387904" y="2943202"/>
            <a:ext cx="3430917" cy="1569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hlinkClick r:id="rId9" action="ppaction://hlinksldjump"/>
              </a:rPr>
              <a:t>ENROLLING PUPILS/STUDENTS WHO ARE ENROLLED IN THE PREVIOUS SCHOOL YEAR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87904" y="1999530"/>
            <a:ext cx="3430917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hlinkClick r:id="rId10" action="ppaction://hlinksldjump"/>
              </a:rPr>
              <a:t>CREATING AN LRN OF PUPILS/STUDENTS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970265" y="1076116"/>
            <a:ext cx="3851621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hlinkClick r:id="rId11" action="ppaction://hlinksldjump"/>
              </a:rPr>
              <a:t>EDIT PROFILE OF PUPIL/STUDENT ENROLLED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87904" y="5554995"/>
            <a:ext cx="3430917" cy="1200329"/>
          </a:xfrm>
          <a:prstGeom prst="rect">
            <a:avLst/>
          </a:prstGeom>
          <a:solidFill>
            <a:srgbClr val="EB948D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hlinkClick r:id="rId12" action="ppaction://hlinksldjump"/>
              </a:rPr>
              <a:t>UN-ENROL PUPIL/STUDENT IN A GRADE AND SECTION</a:t>
            </a:r>
            <a:endParaRPr lang="en-US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387904" y="4651354"/>
            <a:ext cx="3430917" cy="830997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hlinkClick r:id="rId13" action="ppaction://hlinksldjump"/>
              </a:rPr>
              <a:t>Enrolling Individual Pupil/Student with </a:t>
            </a:r>
            <a:endParaRPr lang="en-US" sz="2400" b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2" t="19541" r="24672" b="25815"/>
          <a:stretch/>
        </p:blipFill>
        <p:spPr>
          <a:xfrm>
            <a:off x="7094279" y="4723998"/>
            <a:ext cx="724542" cy="68352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387905" y="1075653"/>
            <a:ext cx="3430918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hlinkClick r:id="rId15" action="ppaction://hlinksldjump"/>
              </a:rPr>
              <a:t>CREATING NEW CLASS/SECTION</a:t>
            </a: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970261" y="2096056"/>
            <a:ext cx="3893247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hlinkClick r:id="rId16" action="ppaction://hlinksldjump"/>
              </a:rPr>
              <a:t>DOWNLOADING/PRINTING OF SCHOOL FORMS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970261" y="3082945"/>
            <a:ext cx="3899647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hlinkClick r:id="rId17" action="ppaction://hlinksldjump"/>
              </a:rPr>
              <a:t>HOW TO CHANGE PASSWORD</a:t>
            </a:r>
            <a:endParaRPr lang="en-US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7970261" y="5839115"/>
            <a:ext cx="3899647" cy="830997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hlinkClick r:id="rId18" action="ppaction://hlinksldjump"/>
              </a:rPr>
              <a:t>HOW TO RESET PASSWORD OF CLASS ADVISER</a:t>
            </a:r>
            <a:endParaRPr lang="en-GB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7963861" y="4045531"/>
            <a:ext cx="3899647" cy="830997"/>
          </a:xfrm>
          <a:prstGeom prst="rect">
            <a:avLst/>
          </a:prstGeom>
          <a:solidFill>
            <a:srgbClr val="EB948D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hlinkClick r:id="rId19" action="ppaction://hlinksldjump"/>
              </a:rPr>
              <a:t>HOW TO SEARCH LEARNER WITH LRN</a:t>
            </a:r>
            <a:endParaRPr lang="en-US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7963861" y="4942323"/>
            <a:ext cx="3899647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hlinkClick r:id="rId20" action="ppaction://hlinksldjump"/>
              </a:rPr>
              <a:t>HOW TO SEARCH LEARNER WITHOUT LRN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1118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541" y="217208"/>
            <a:ext cx="10515600" cy="792478"/>
          </a:xfrm>
        </p:spPr>
        <p:txBody>
          <a:bodyPr/>
          <a:lstStyle/>
          <a:p>
            <a:r>
              <a:rPr lang="en-US" b="1" dirty="0" smtClean="0"/>
              <a:t>GETTING STARTED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81635" y="1007453"/>
            <a:ext cx="10744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To access the LIS, type </a:t>
            </a:r>
            <a:r>
              <a:rPr lang="en-US" sz="2800" b="1" dirty="0" smtClean="0">
                <a:solidFill>
                  <a:srgbClr val="FF0000"/>
                </a:solidFill>
              </a:rPr>
              <a:t>lis.deped.gov.ph</a:t>
            </a:r>
            <a:r>
              <a:rPr lang="en-US" sz="2800" dirty="0" smtClean="0"/>
              <a:t> at the address or location bar of a web browser, then press Enter. </a:t>
            </a:r>
          </a:p>
          <a:p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90215"/>
            <a:ext cx="9572625" cy="4225738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3429000" y="1425388"/>
            <a:ext cx="1721224" cy="1143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10676964" y="6027644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427251" y="6027644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Home 12">
            <a:hlinkClick r:id="rId3" action="ppaction://hlinksldjump" highlightClick="1"/>
          </p:cNvPr>
          <p:cNvSpPr/>
          <p:nvPr/>
        </p:nvSpPr>
        <p:spPr>
          <a:xfrm>
            <a:off x="5419164" y="6067985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38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893" y="1630225"/>
            <a:ext cx="10058400" cy="47772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7506" y="322729"/>
            <a:ext cx="102332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This will connect you to the LIS login page as shown in (Figure 1.1-1: Login Page). Enter your username and password, then click the “Sign In” button. </a:t>
            </a:r>
          </a:p>
          <a:p>
            <a:r>
              <a:rPr lang="en-US" sz="2400" dirty="0" smtClean="0"/>
              <a:t>A successful login will direct the user to the LIS Dashboard </a:t>
            </a:r>
          </a:p>
          <a:p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666127" y="5375231"/>
            <a:ext cx="4034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Figure 1.1-1: Login Page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23581" y="2882241"/>
            <a:ext cx="389964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At the onset, a school may use the same account details as in the EBEIS. In this case, the user is first </a:t>
            </a:r>
          </a:p>
          <a:p>
            <a:r>
              <a:rPr lang="en-US" sz="2400" dirty="0" smtClean="0"/>
              <a:t>directed to an account validation facility or the “Account Check” page.</a:t>
            </a:r>
            <a:endParaRPr lang="en-US" sz="2400" dirty="0"/>
          </a:p>
        </p:txBody>
      </p: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10676964" y="6027644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427251" y="6027644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Home 12">
            <a:hlinkClick r:id="rId3" action="ppaction://hlinksldjump" highlightClick="1"/>
          </p:cNvPr>
          <p:cNvSpPr/>
          <p:nvPr/>
        </p:nvSpPr>
        <p:spPr>
          <a:xfrm>
            <a:off x="5419164" y="6067985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16686" y="2882241"/>
            <a:ext cx="28040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USE THE EBEIS USERNAME AND PASSWORD, IF YOU FORGOT, PLEASE CALL YOUR PLANNING OFFICER TO RESET, RESETTING MEANS USERNAME AND PASSWORD ARE THE SAME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37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188" y="0"/>
            <a:ext cx="7812741" cy="42630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0648" y="4290581"/>
            <a:ext cx="113224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If it is your first time to login using the default school user account, the system will prompt you to change your default password in the “Figure 1.2-1: Account  Check (Update Password) page”. Enter your new password twice then click “Update” button to save your changes. Upon completing the password change, the system displays the message “password changed”.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92824" y="3893705"/>
            <a:ext cx="648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Figure 1.2-1: Account  Check</a:t>
            </a:r>
            <a:endParaRPr lang="en-US" dirty="0"/>
          </a:p>
        </p:txBody>
      </p:sp>
      <p:sp>
        <p:nvSpPr>
          <p:cNvPr id="6" name="Up Arrow 5"/>
          <p:cNvSpPr/>
          <p:nvPr/>
        </p:nvSpPr>
        <p:spPr>
          <a:xfrm>
            <a:off x="3530463" y="4031439"/>
            <a:ext cx="234712" cy="32256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ction Button: Forward or Next 9">
            <a:hlinkClick r:id="" action="ppaction://hlinkshowjump?jump=nextslide" highlightClick="1"/>
          </p:cNvPr>
          <p:cNvSpPr/>
          <p:nvPr/>
        </p:nvSpPr>
        <p:spPr>
          <a:xfrm>
            <a:off x="11349317" y="6229572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Back or Previous 10">
            <a:hlinkClick r:id="" action="ppaction://hlinkshowjump?jump=previousslide" highlightClick="1"/>
          </p:cNvPr>
          <p:cNvSpPr/>
          <p:nvPr/>
        </p:nvSpPr>
        <p:spPr>
          <a:xfrm>
            <a:off x="1" y="623618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Home 11">
            <a:hlinkClick r:id="rId3" action="ppaction://hlinksldjump" highlightClick="1"/>
          </p:cNvPr>
          <p:cNvSpPr/>
          <p:nvPr/>
        </p:nvSpPr>
        <p:spPr>
          <a:xfrm>
            <a:off x="5419164" y="6229573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08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895" y="0"/>
            <a:ext cx="5753100" cy="66865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3845" y="675409"/>
            <a:ext cx="50499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After typing the New Password, it displayed Password changed (pls. don’t forget to record your password)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33845" y="3166700"/>
            <a:ext cx="504998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Type the First Name, </a:t>
            </a:r>
            <a:r>
              <a:rPr lang="en-GB" sz="3200" dirty="0" err="1" smtClean="0"/>
              <a:t>Middlename</a:t>
            </a:r>
            <a:r>
              <a:rPr lang="en-GB" sz="3200" dirty="0" smtClean="0"/>
              <a:t> and </a:t>
            </a:r>
            <a:r>
              <a:rPr lang="en-GB" sz="3200" dirty="0" err="1" smtClean="0"/>
              <a:t>Lastname</a:t>
            </a:r>
            <a:r>
              <a:rPr lang="en-GB" sz="3200" dirty="0" smtClean="0"/>
              <a:t> of the School </a:t>
            </a:r>
            <a:r>
              <a:rPr lang="en-GB" sz="3200" dirty="0" err="1" smtClean="0"/>
              <a:t>School</a:t>
            </a:r>
            <a:r>
              <a:rPr lang="en-GB" sz="3200" dirty="0" smtClean="0"/>
              <a:t> Head, then click </a:t>
            </a:r>
            <a:r>
              <a:rPr lang="en-GB" sz="3200" b="1" dirty="0" smtClean="0">
                <a:solidFill>
                  <a:schemeClr val="accent6"/>
                </a:solidFill>
              </a:rPr>
              <a:t>Search</a:t>
            </a:r>
            <a:endParaRPr lang="en-GB" sz="3200" b="1" dirty="0">
              <a:solidFill>
                <a:schemeClr val="accent6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044536" y="5091545"/>
            <a:ext cx="3512128" cy="12053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0676964" y="6027644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427251" y="6027644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Home 8">
            <a:hlinkClick r:id="rId3" action="ppaction://hlinksldjump" highlightClick="1"/>
          </p:cNvPr>
          <p:cNvSpPr/>
          <p:nvPr/>
        </p:nvSpPr>
        <p:spPr>
          <a:xfrm>
            <a:off x="5419164" y="6067985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741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755" y="310859"/>
            <a:ext cx="6089938" cy="60795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3845" y="675409"/>
            <a:ext cx="467591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No existing personnel record found, Click new record to create new one, Click </a:t>
            </a:r>
            <a:r>
              <a:rPr lang="en-GB" sz="4400" dirty="0" smtClean="0">
                <a:solidFill>
                  <a:schemeClr val="accent6"/>
                </a:solidFill>
              </a:rPr>
              <a:t>New Record</a:t>
            </a:r>
            <a:endParaRPr lang="en-GB" sz="4400" dirty="0">
              <a:solidFill>
                <a:schemeClr val="accent6"/>
              </a:solidFill>
            </a:endParaRPr>
          </a:p>
        </p:txBody>
      </p:sp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5755341" y="6051176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88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680" y="467591"/>
            <a:ext cx="6869820" cy="48447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74273" y="5008418"/>
            <a:ext cx="83335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Click Complete </a:t>
            </a:r>
            <a:r>
              <a:rPr lang="en-GB" sz="4400" dirty="0" smtClean="0">
                <a:solidFill>
                  <a:schemeClr val="accent6"/>
                </a:solidFill>
              </a:rPr>
              <a:t>Personnel Record</a:t>
            </a:r>
            <a:endParaRPr lang="en-GB" sz="4400" dirty="0">
              <a:solidFill>
                <a:schemeClr val="accent6"/>
              </a:solidFill>
            </a:endParaRPr>
          </a:p>
        </p:txBody>
      </p:sp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5755341" y="6051176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92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791" y="0"/>
            <a:ext cx="64839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8536" y="675409"/>
            <a:ext cx="408362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 smtClean="0"/>
              <a:t>Fill up the required field, then click </a:t>
            </a:r>
            <a:r>
              <a:rPr lang="en-GB" sz="6600" dirty="0" smtClean="0">
                <a:solidFill>
                  <a:srgbClr val="0070C0"/>
                </a:solidFill>
              </a:rPr>
              <a:t>SAVE</a:t>
            </a:r>
            <a:endParaRPr lang="en-GB" sz="6600" dirty="0">
              <a:solidFill>
                <a:srgbClr val="0070C0"/>
              </a:solidFill>
            </a:endParaRPr>
          </a:p>
        </p:txBody>
      </p:sp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16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439" y="654627"/>
            <a:ext cx="6483123" cy="454515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19121" y="4554325"/>
            <a:ext cx="7481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/>
              <a:t>Click Continue</a:t>
            </a:r>
            <a:endParaRPr lang="en-GB" sz="5400" b="1" dirty="0"/>
          </a:p>
        </p:txBody>
      </p:sp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Home 6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22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263" y="164351"/>
            <a:ext cx="10058400" cy="50103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85900" y="5340927"/>
            <a:ext cx="9715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This is the School DASHBOARD, click </a:t>
            </a:r>
            <a:r>
              <a:rPr lang="en-GB" sz="3600" b="1" dirty="0" smtClean="0">
                <a:solidFill>
                  <a:schemeClr val="accent6">
                    <a:lumMod val="75000"/>
                  </a:schemeClr>
                </a:solidFill>
              </a:rPr>
              <a:t>View </a:t>
            </a:r>
            <a:r>
              <a:rPr lang="en-GB" sz="3600" b="1" dirty="0" err="1" smtClean="0">
                <a:solidFill>
                  <a:schemeClr val="accent6">
                    <a:lumMod val="75000"/>
                  </a:schemeClr>
                </a:solidFill>
              </a:rPr>
              <a:t>Masterlist</a:t>
            </a:r>
            <a:r>
              <a:rPr lang="en-GB" sz="36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en-GB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2067791" y="3751118"/>
            <a:ext cx="924791" cy="4779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Home 6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11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73" y="0"/>
            <a:ext cx="11504428" cy="469983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2773" y="4699831"/>
            <a:ext cx="111854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Since you are viewing the Current School Year, so you can see </a:t>
            </a:r>
            <a:r>
              <a:rPr lang="en-GB" sz="2800" b="1" dirty="0" smtClean="0"/>
              <a:t>No enrolment found</a:t>
            </a:r>
            <a:r>
              <a:rPr lang="en-GB" sz="2800" dirty="0" smtClean="0"/>
              <a:t>, Click </a:t>
            </a:r>
            <a:r>
              <a:rPr lang="en-GB" sz="2800" b="1" dirty="0" smtClean="0">
                <a:solidFill>
                  <a:schemeClr val="accent6">
                    <a:lumMod val="75000"/>
                  </a:schemeClr>
                </a:solidFill>
              </a:rPr>
              <a:t>Import previous SY classes </a:t>
            </a:r>
            <a:r>
              <a:rPr lang="en-GB" sz="2800" dirty="0" smtClean="0"/>
              <a:t>to create classes based on previous SY</a:t>
            </a:r>
            <a:endParaRPr lang="en-GB" sz="3600" dirty="0"/>
          </a:p>
        </p:txBody>
      </p:sp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6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266"/>
          <a:stretch/>
        </p:blipFill>
        <p:spPr>
          <a:xfrm>
            <a:off x="925031" y="1488559"/>
            <a:ext cx="9760757" cy="452227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63256" y="318976"/>
            <a:ext cx="96225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Click </a:t>
            </a:r>
            <a:r>
              <a:rPr lang="en-GB" sz="3200" b="1" u="sng" dirty="0" smtClean="0"/>
              <a:t>List of Classes </a:t>
            </a:r>
            <a:r>
              <a:rPr lang="en-GB" sz="3200" dirty="0" smtClean="0"/>
              <a:t>to display the Imported Classes from previous School Year</a:t>
            </a:r>
            <a:endParaRPr lang="en-GB" sz="3200" dirty="0"/>
          </a:p>
        </p:txBody>
      </p:sp>
      <p:sp>
        <p:nvSpPr>
          <p:cNvPr id="7" name="Action Button: Home 6">
            <a:hlinkClick r:id="rId3" action="ppaction://hlinksldjump" highlightClick="1"/>
          </p:cNvPr>
          <p:cNvSpPr/>
          <p:nvPr/>
        </p:nvSpPr>
        <p:spPr>
          <a:xfrm>
            <a:off x="8619564" y="5640579"/>
            <a:ext cx="1264023" cy="954741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92624" y="6225988"/>
            <a:ext cx="4935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END OF THE TOPIC – CLICK HOME TO GOTO TOPIC</a:t>
            </a:r>
            <a:endParaRPr lang="en-US" b="1" dirty="0"/>
          </a:p>
        </p:txBody>
      </p:sp>
      <p:sp>
        <p:nvSpPr>
          <p:cNvPr id="8" name="Right Arrow 7"/>
          <p:cNvSpPr/>
          <p:nvPr/>
        </p:nvSpPr>
        <p:spPr>
          <a:xfrm>
            <a:off x="6736977" y="5768788"/>
            <a:ext cx="1694330" cy="8265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CLICK HERE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7853082" y="1963271"/>
            <a:ext cx="995083" cy="38996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31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ome 1">
            <a:hlinkClick r:id="rId2" action="ppaction://hlinksldjump" highlightClick="1"/>
          </p:cNvPr>
          <p:cNvSpPr/>
          <p:nvPr/>
        </p:nvSpPr>
        <p:spPr>
          <a:xfrm>
            <a:off x="4101352" y="1364415"/>
            <a:ext cx="3939989" cy="305966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101352" y="4531659"/>
            <a:ext cx="4101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Click this ICON to return to TABLE OF CONTENTS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00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30" y="1353950"/>
            <a:ext cx="10771094" cy="42131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82035" y="201706"/>
            <a:ext cx="48812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SIGNOUT LIS</a:t>
            </a:r>
            <a:endParaRPr lang="en-US" sz="4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182035" y="4773706"/>
            <a:ext cx="57015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Click Sign out </a:t>
            </a:r>
            <a:r>
              <a:rPr lang="en-US" sz="3600" dirty="0" err="1" smtClean="0"/>
              <a:t>DepEd</a:t>
            </a:r>
            <a:r>
              <a:rPr lang="en-US" sz="3600" dirty="0" smtClean="0"/>
              <a:t> Connect</a:t>
            </a:r>
            <a:endParaRPr lang="en-US" sz="3600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7180729" y="2702859"/>
            <a:ext cx="3509683" cy="221876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ction Button: Home 8">
            <a:hlinkClick r:id="rId3" action="ppaction://hlinksldjump" highlightClick="1"/>
          </p:cNvPr>
          <p:cNvSpPr/>
          <p:nvPr/>
        </p:nvSpPr>
        <p:spPr>
          <a:xfrm>
            <a:off x="8619564" y="5640579"/>
            <a:ext cx="1264023" cy="954741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88257" y="5963332"/>
            <a:ext cx="6548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END OF THE TOPIC – CLICK HOME TO GOTO TOPIC</a:t>
            </a:r>
            <a:endParaRPr lang="en-US" sz="2400" b="1" dirty="0"/>
          </a:p>
        </p:txBody>
      </p:sp>
      <p:sp>
        <p:nvSpPr>
          <p:cNvPr id="11" name="Right Arrow 10"/>
          <p:cNvSpPr/>
          <p:nvPr/>
        </p:nvSpPr>
        <p:spPr>
          <a:xfrm>
            <a:off x="6736977" y="5768788"/>
            <a:ext cx="1694330" cy="8265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CLICK HERE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30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ome 1">
            <a:hlinkClick r:id="rId2" action="ppaction://hlinksldjump" highlightClick="1"/>
          </p:cNvPr>
          <p:cNvSpPr/>
          <p:nvPr/>
        </p:nvSpPr>
        <p:spPr>
          <a:xfrm>
            <a:off x="4101352" y="1364415"/>
            <a:ext cx="3939989" cy="305966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101352" y="4531659"/>
            <a:ext cx="4101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Click this ICON to return to TABLE OF CONTENTS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62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7471" y="161366"/>
            <a:ext cx="8780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LOG IN FOR THE SECOND TIME AND SO FORTH….</a:t>
            </a:r>
            <a:endParaRPr lang="en-US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20271"/>
            <a:ext cx="10058400" cy="5123329"/>
          </a:xfrm>
          <a:prstGeom prst="rect">
            <a:avLst/>
          </a:prstGeom>
        </p:spPr>
      </p:pic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36177" y="2312894"/>
            <a:ext cx="38996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Type </a:t>
            </a:r>
            <a:r>
              <a:rPr lang="en-US" sz="3200" b="1" dirty="0" smtClean="0"/>
              <a:t>lis.deped.gov.ph </a:t>
            </a:r>
            <a:r>
              <a:rPr lang="en-US" sz="3200" dirty="0" smtClean="0"/>
              <a:t>in the address bar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8108576" y="3065929"/>
            <a:ext cx="38996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Type </a:t>
            </a:r>
            <a:r>
              <a:rPr lang="en-US" sz="3200" b="1" dirty="0" smtClean="0"/>
              <a:t>USERNAME AND </a:t>
            </a:r>
            <a:r>
              <a:rPr lang="en-US" sz="3200" b="1" dirty="0" smtClean="0"/>
              <a:t>NEW PASSWORD</a:t>
            </a:r>
            <a:r>
              <a:rPr lang="en-US" sz="3200" b="1" dirty="0" smtClean="0"/>
              <a:t>, </a:t>
            </a:r>
            <a:r>
              <a:rPr lang="en-US" sz="3200" b="1" dirty="0" smtClean="0"/>
              <a:t>THEN CLICK </a:t>
            </a:r>
            <a:r>
              <a:rPr lang="en-US" sz="3200" b="1" dirty="0" smtClean="0"/>
              <a:t>SIGN IN</a:t>
            </a:r>
            <a:endParaRPr lang="en-US" sz="3200" dirty="0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336177" y="6010836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Home 9">
            <a:hlinkClick r:id="rId3" action="ppaction://hlinksldjump" highlightClick="1"/>
          </p:cNvPr>
          <p:cNvSpPr/>
          <p:nvPr/>
        </p:nvSpPr>
        <p:spPr>
          <a:xfrm>
            <a:off x="4452199" y="6010835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730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59" y="240926"/>
            <a:ext cx="11989541" cy="58640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20871" y="3993776"/>
            <a:ext cx="60780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CLICK </a:t>
            </a:r>
            <a:r>
              <a:rPr lang="en-US" sz="4400" dirty="0" smtClean="0">
                <a:solidFill>
                  <a:srgbClr val="00B0F0"/>
                </a:solidFill>
              </a:rPr>
              <a:t>Learner Information System</a:t>
            </a:r>
            <a:endParaRPr lang="en-US" sz="4400" dirty="0">
              <a:solidFill>
                <a:srgbClr val="00B0F0"/>
              </a:solidFill>
            </a:endParaRPr>
          </a:p>
        </p:txBody>
      </p:sp>
      <p:sp>
        <p:nvSpPr>
          <p:cNvPr id="4" name="Up Arrow 3"/>
          <p:cNvSpPr/>
          <p:nvPr/>
        </p:nvSpPr>
        <p:spPr>
          <a:xfrm>
            <a:off x="6320117" y="3329137"/>
            <a:ext cx="618565" cy="403412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938682" y="3329137"/>
            <a:ext cx="1156447" cy="852898"/>
          </a:xfrm>
          <a:prstGeom prst="straightConnector1">
            <a:avLst/>
          </a:prstGeom>
          <a:ln w="285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ction Button: Forward or Next 6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336177" y="6010836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Home 8">
            <a:hlinkClick r:id="rId3" action="ppaction://hlinksldjump" highlightClick="1"/>
          </p:cNvPr>
          <p:cNvSpPr/>
          <p:nvPr/>
        </p:nvSpPr>
        <p:spPr>
          <a:xfrm>
            <a:off x="4452199" y="6010835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26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976" y="238605"/>
            <a:ext cx="10555941" cy="49116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35823" y="2141524"/>
            <a:ext cx="67369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Click </a:t>
            </a:r>
            <a:r>
              <a:rPr lang="en-US" sz="3200" b="1" dirty="0" smtClean="0"/>
              <a:t>List of Classes </a:t>
            </a:r>
            <a:r>
              <a:rPr lang="en-US" sz="3200" dirty="0" smtClean="0"/>
              <a:t>or any of the Menu</a:t>
            </a:r>
            <a:endParaRPr lang="en-US" sz="3200" dirty="0"/>
          </a:p>
        </p:txBody>
      </p:sp>
      <p:sp>
        <p:nvSpPr>
          <p:cNvPr id="4" name="Rounded Rectangle 3"/>
          <p:cNvSpPr/>
          <p:nvPr/>
        </p:nvSpPr>
        <p:spPr>
          <a:xfrm>
            <a:off x="6158753" y="712694"/>
            <a:ext cx="4706471" cy="95474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410636" y="1048871"/>
            <a:ext cx="860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MENU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5271248" y="1048871"/>
            <a:ext cx="658905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598894" y="4854388"/>
            <a:ext cx="29314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MAIN MENU</a:t>
            </a:r>
            <a:endParaRPr lang="en-US" sz="4000" b="1" dirty="0"/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336177" y="6010836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Home 9">
            <a:hlinkClick r:id="rId3" action="ppaction://hlinksldjump" highlightClick="1"/>
          </p:cNvPr>
          <p:cNvSpPr/>
          <p:nvPr/>
        </p:nvSpPr>
        <p:spPr>
          <a:xfrm>
            <a:off x="4452199" y="6010835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82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29" y="297516"/>
            <a:ext cx="10972800" cy="520233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79477" y="4557099"/>
            <a:ext cx="740932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In here, you can now do what you want, like Enroll, Create LRN, </a:t>
            </a:r>
            <a:r>
              <a:rPr lang="en-US" sz="3200" b="1" dirty="0" err="1" smtClean="0"/>
              <a:t>etc</a:t>
            </a:r>
            <a:endParaRPr lang="en-US" sz="3200" b="1" dirty="0"/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19564" y="5640579"/>
            <a:ext cx="1264023" cy="954741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13650" y="5997388"/>
            <a:ext cx="4935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END OF THE TOPIC – CLICK HOME TO GOTO TOPIC</a:t>
            </a:r>
            <a:endParaRPr lang="en-US" b="1" dirty="0"/>
          </a:p>
        </p:txBody>
      </p:sp>
      <p:sp>
        <p:nvSpPr>
          <p:cNvPr id="6" name="Right Arrow 5"/>
          <p:cNvSpPr/>
          <p:nvPr/>
        </p:nvSpPr>
        <p:spPr>
          <a:xfrm>
            <a:off x="6736977" y="5768788"/>
            <a:ext cx="1694330" cy="8265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CLICK HERE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591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ome 1">
            <a:hlinkClick r:id="rId2" action="ppaction://hlinksldjump" highlightClick="1"/>
          </p:cNvPr>
          <p:cNvSpPr/>
          <p:nvPr/>
        </p:nvSpPr>
        <p:spPr>
          <a:xfrm>
            <a:off x="4101352" y="1364415"/>
            <a:ext cx="3939989" cy="305966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101352" y="4531659"/>
            <a:ext cx="4101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Click this ICON to return to TABLE OF CONTENTS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49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2191871"/>
            <a:ext cx="10058400" cy="413140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5409" y="142435"/>
            <a:ext cx="11040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REMOVING UN-NECESSARY EMPTY SECTION OR CLASS/S</a:t>
            </a:r>
            <a:endParaRPr lang="en-GB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75409" y="904009"/>
            <a:ext cx="112637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Click List of Classes</a:t>
            </a:r>
            <a:r>
              <a:rPr lang="en-GB" sz="2800" dirty="0" smtClean="0"/>
              <a:t>, From imported Previous SY Classes, if you want to remove a class in a certain Grade/Year, select a Section/Class to remove, say Grade 4, Section GO, click </a:t>
            </a:r>
            <a:r>
              <a:rPr lang="en-GB" sz="2800" u="sng" dirty="0" err="1" smtClean="0"/>
              <a:t>pulldown</a:t>
            </a:r>
            <a:r>
              <a:rPr lang="en-GB" sz="2800" u="sng" dirty="0" smtClean="0"/>
              <a:t> menu</a:t>
            </a:r>
            <a:r>
              <a:rPr lang="en-GB" sz="2800" dirty="0" smtClean="0"/>
              <a:t>, select </a:t>
            </a:r>
            <a:r>
              <a:rPr lang="en-GB" sz="2800" b="1" dirty="0" smtClean="0">
                <a:solidFill>
                  <a:srgbClr val="FF0000"/>
                </a:solidFill>
              </a:rPr>
              <a:t>Class settings</a:t>
            </a:r>
            <a:endParaRPr lang="en-GB" sz="2800" b="1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3106271" y="2289004"/>
            <a:ext cx="2125857" cy="303603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Home 8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79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264" y="282763"/>
            <a:ext cx="9653155" cy="59965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7818" y="467591"/>
            <a:ext cx="185997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In the class settings, Click </a:t>
            </a:r>
            <a:r>
              <a:rPr lang="en-GB" sz="2800" b="1" dirty="0" smtClean="0">
                <a:solidFill>
                  <a:srgbClr val="FFC000"/>
                </a:solidFill>
              </a:rPr>
              <a:t>Remove</a:t>
            </a:r>
            <a:r>
              <a:rPr lang="en-GB" sz="2800" dirty="0" smtClean="0"/>
              <a:t>, to remove the Class, it will return to the List of Classes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367155" y="3678382"/>
            <a:ext cx="37615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NOTE: You cannot remove a class with enrolment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7" name="Action Button: Forward or Next 6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Home 8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31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984" y="94131"/>
            <a:ext cx="10058400" cy="55805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19563" y="3966882"/>
            <a:ext cx="32138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Section GO in Grade 4 is already removed</a:t>
            </a:r>
            <a:endParaRPr lang="en-US" sz="2800" dirty="0"/>
          </a:p>
        </p:txBody>
      </p:sp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19564" y="5640579"/>
            <a:ext cx="1264023" cy="954741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13650" y="5997388"/>
            <a:ext cx="4935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END OF THE TOPIC – CLICK HOME TO GOTO TOPIC</a:t>
            </a:r>
            <a:endParaRPr lang="en-US" b="1" dirty="0"/>
          </a:p>
        </p:txBody>
      </p:sp>
      <p:sp>
        <p:nvSpPr>
          <p:cNvPr id="6" name="Right Arrow 5"/>
          <p:cNvSpPr/>
          <p:nvPr/>
        </p:nvSpPr>
        <p:spPr>
          <a:xfrm>
            <a:off x="6736977" y="5768788"/>
            <a:ext cx="1694330" cy="8265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CLICK HERE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6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ome 1">
            <a:hlinkClick r:id="rId2" action="ppaction://hlinksldjump" highlightClick="1"/>
          </p:cNvPr>
          <p:cNvSpPr/>
          <p:nvPr/>
        </p:nvSpPr>
        <p:spPr>
          <a:xfrm>
            <a:off x="4101352" y="1364415"/>
            <a:ext cx="3939989" cy="305966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101352" y="4531659"/>
            <a:ext cx="4101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Click this ICON to return to TABLE OF CONTENTS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695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1233" y="65315"/>
            <a:ext cx="5431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/>
              <a:t>CREATING CLASS/SECTION</a:t>
            </a:r>
            <a:endParaRPr lang="en-GB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104" y="650090"/>
            <a:ext cx="10058400" cy="49024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62400" y="4833257"/>
            <a:ext cx="68471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In the List of Classes Menu, Click </a:t>
            </a:r>
            <a:r>
              <a:rPr lang="en-GB" sz="2800" b="1" dirty="0" smtClean="0">
                <a:solidFill>
                  <a:srgbClr val="00B0F0"/>
                </a:solidFill>
              </a:rPr>
              <a:t>Create Class</a:t>
            </a:r>
            <a:endParaRPr lang="en-GB" sz="2800" b="1" dirty="0">
              <a:solidFill>
                <a:srgbClr val="00B0F0"/>
              </a:solidFill>
            </a:endParaRPr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Home 6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55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Forward or Next 1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ction Button: Back or Previous 2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Home 3">
            <a:hlinkClick r:id="rId2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21" y="119743"/>
            <a:ext cx="10058400" cy="5715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256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928"/>
          <a:stretch/>
        </p:blipFill>
        <p:spPr>
          <a:xfrm>
            <a:off x="1049088" y="391886"/>
            <a:ext cx="10058400" cy="38644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58144" y="4539343"/>
            <a:ext cx="7652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Class Create, Click </a:t>
            </a:r>
            <a:r>
              <a:rPr lang="en-GB" sz="3600" b="1" dirty="0" smtClean="0">
                <a:solidFill>
                  <a:srgbClr val="00B0F0"/>
                </a:solidFill>
              </a:rPr>
              <a:t>List of Classes </a:t>
            </a:r>
            <a:r>
              <a:rPr lang="en-GB" sz="3600" b="1" dirty="0" smtClean="0"/>
              <a:t>Menu</a:t>
            </a:r>
            <a:endParaRPr lang="en-GB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0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346" y="114300"/>
            <a:ext cx="10058400" cy="5294875"/>
          </a:xfrm>
          <a:prstGeom prst="rect">
            <a:avLst/>
          </a:prstGeom>
        </p:spPr>
      </p:pic>
      <p:sp>
        <p:nvSpPr>
          <p:cNvPr id="4" name="Action Button: Home 3">
            <a:hlinkClick r:id="rId3" action="ppaction://hlinksldjump" highlightClick="1"/>
          </p:cNvPr>
          <p:cNvSpPr/>
          <p:nvPr/>
        </p:nvSpPr>
        <p:spPr>
          <a:xfrm>
            <a:off x="8619564" y="5640579"/>
            <a:ext cx="1264023" cy="954741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6736977" y="5768788"/>
            <a:ext cx="1694330" cy="8265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CLICK HERE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13650" y="5997388"/>
            <a:ext cx="4935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END OF THE TOPIC – CLICK HOME TO GOTO TOPIC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828314" y="3276600"/>
            <a:ext cx="2540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Section </a:t>
            </a:r>
            <a:r>
              <a:rPr lang="en-GB" sz="2800" dirty="0" smtClean="0">
                <a:solidFill>
                  <a:srgbClr val="00B0F0"/>
                </a:solidFill>
              </a:rPr>
              <a:t>Mango</a:t>
            </a:r>
            <a:r>
              <a:rPr lang="en-GB" sz="2800" dirty="0" smtClean="0"/>
              <a:t> is added in Kinder</a:t>
            </a:r>
            <a:endParaRPr lang="en-GB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10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0654" y="155863"/>
            <a:ext cx="9933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/>
              <a:t>HOW TO MANAGE/ADD CLASS ADVISER ACCOUNT?</a:t>
            </a:r>
            <a:endParaRPr lang="en-GB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06823" y="4879715"/>
            <a:ext cx="108896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In the Dashboard (Click Dashboard Menu, Click the </a:t>
            </a:r>
            <a:r>
              <a:rPr lang="en-GB" sz="3200" dirty="0" err="1" smtClean="0"/>
              <a:t>Pulldown</a:t>
            </a:r>
            <a:r>
              <a:rPr lang="en-GB" sz="3200" dirty="0" smtClean="0"/>
              <a:t> Menu, Click Settings</a:t>
            </a:r>
            <a:endParaRPr lang="en-GB" sz="3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45" y="675392"/>
            <a:ext cx="10899922" cy="4243788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9590809" y="926016"/>
            <a:ext cx="290945" cy="34290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9736281" y="1164690"/>
            <a:ext cx="206667" cy="3780271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ction Button: Forward or Next 10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ction Button: Back or Previous 11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ction Button: Home 12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06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764" y="467592"/>
            <a:ext cx="10263772" cy="49591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17073" y="5257800"/>
            <a:ext cx="9528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Click </a:t>
            </a:r>
            <a:r>
              <a:rPr lang="en-GB" sz="3600" b="1" dirty="0" smtClean="0">
                <a:solidFill>
                  <a:srgbClr val="00B0F0"/>
                </a:solidFill>
              </a:rPr>
              <a:t>Personnel Record </a:t>
            </a:r>
            <a:r>
              <a:rPr lang="en-GB" sz="3600" dirty="0" smtClean="0"/>
              <a:t>to manage personnel</a:t>
            </a:r>
            <a:endParaRPr lang="en-GB" sz="3600" dirty="0"/>
          </a:p>
        </p:txBody>
      </p:sp>
      <p:sp>
        <p:nvSpPr>
          <p:cNvPr id="2" name="Rounded Rectangle 1"/>
          <p:cNvSpPr/>
          <p:nvPr/>
        </p:nvSpPr>
        <p:spPr>
          <a:xfrm>
            <a:off x="2299447" y="1936376"/>
            <a:ext cx="1143000" cy="53788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Home 7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34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043" y="593148"/>
            <a:ext cx="10058400" cy="41866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20144" y="4621267"/>
            <a:ext cx="965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Click </a:t>
            </a:r>
            <a:r>
              <a:rPr lang="en-GB" sz="3600" b="1" u="sng" dirty="0" smtClean="0"/>
              <a:t>Manage Personnel </a:t>
            </a:r>
            <a:r>
              <a:rPr lang="en-GB" sz="3600" dirty="0" smtClean="0"/>
              <a:t>to open the list of Personnel in the School</a:t>
            </a:r>
            <a:endParaRPr lang="en-GB" sz="3600" dirty="0"/>
          </a:p>
        </p:txBody>
      </p:sp>
      <p:sp>
        <p:nvSpPr>
          <p:cNvPr id="4" name="Up Arrow 3"/>
          <p:cNvSpPr/>
          <p:nvPr/>
        </p:nvSpPr>
        <p:spPr>
          <a:xfrm>
            <a:off x="2244436" y="3252355"/>
            <a:ext cx="498764" cy="64423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Home 6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55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564" y="406532"/>
            <a:ext cx="10058400" cy="48097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67791" y="5216235"/>
            <a:ext cx="7949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Click Add </a:t>
            </a:r>
            <a:r>
              <a:rPr lang="en-GB" sz="3600" b="1" dirty="0" smtClean="0">
                <a:solidFill>
                  <a:schemeClr val="accent6">
                    <a:lumMod val="75000"/>
                  </a:schemeClr>
                </a:solidFill>
              </a:rPr>
              <a:t>Personnel</a:t>
            </a:r>
            <a:endParaRPr lang="en-GB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6898341" y="2891118"/>
            <a:ext cx="1842247" cy="243391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Home 7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44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271" y="98280"/>
            <a:ext cx="10058400" cy="571084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840940" y="4652682"/>
            <a:ext cx="51098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Type First Name and Last Name then click Search</a:t>
            </a:r>
            <a:endParaRPr lang="en-US" b="1" dirty="0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Home 6">
            <a:hlinkClick r:id="rId3" action="ppaction://hlinksldjump" highlightClick="1"/>
          </p:cNvPr>
          <p:cNvSpPr/>
          <p:nvPr/>
        </p:nvSpPr>
        <p:spPr>
          <a:xfrm>
            <a:off x="5625506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8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" y="261937"/>
            <a:ext cx="10058400" cy="6015140"/>
          </a:xfrm>
          <a:prstGeom prst="rect">
            <a:avLst/>
          </a:prstGeom>
        </p:spPr>
      </p:pic>
      <p:sp>
        <p:nvSpPr>
          <p:cNvPr id="3" name="Action Button: Forward or Next 2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Back or Previous 3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Home 4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661212" y="5580529"/>
            <a:ext cx="5123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CLICK </a:t>
            </a:r>
            <a:r>
              <a:rPr lang="en-US" sz="2800" b="1" dirty="0" smtClean="0">
                <a:solidFill>
                  <a:srgbClr val="00B050"/>
                </a:solidFill>
              </a:rPr>
              <a:t>NEW RECORD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10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823" y="562841"/>
            <a:ext cx="10058400" cy="5474888"/>
          </a:xfrm>
          <a:prstGeom prst="rect">
            <a:avLst/>
          </a:prstGeom>
        </p:spPr>
      </p:pic>
      <p:sp>
        <p:nvSpPr>
          <p:cNvPr id="3" name="Action Button: Forward or Next 2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Back or Previous 3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Home 4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99447" y="5029200"/>
            <a:ext cx="66562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CLICK </a:t>
            </a:r>
            <a:r>
              <a:rPr lang="en-US" sz="3200" b="1" dirty="0" smtClean="0">
                <a:solidFill>
                  <a:srgbClr val="00B050"/>
                </a:solidFill>
              </a:rPr>
              <a:t>COMPLETE PERSONNEL RECORD</a:t>
            </a:r>
            <a:endParaRPr lang="en-US" b="1" dirty="0">
              <a:solidFill>
                <a:srgbClr val="00B05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521824" y="4585447"/>
            <a:ext cx="3025588" cy="53788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12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753" y="100369"/>
            <a:ext cx="7435306" cy="66389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2694" y="1748118"/>
            <a:ext cx="38055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Fill up the required field for the Class Adviser</a:t>
            </a:r>
            <a:endParaRPr lang="en-US" sz="3200" dirty="0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Home 6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51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579" y="104775"/>
            <a:ext cx="7372350" cy="66484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4215" y="104775"/>
            <a:ext cx="337704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In the Username of the Class Adviser, please use this format: School </a:t>
            </a:r>
            <a:r>
              <a:rPr lang="en-GB" sz="3200" dirty="0" err="1" smtClean="0"/>
              <a:t>ID_intial</a:t>
            </a:r>
            <a:r>
              <a:rPr lang="en-GB" sz="3200" dirty="0" smtClean="0"/>
              <a:t>, ex. </a:t>
            </a:r>
            <a:r>
              <a:rPr lang="en-GB" sz="3200" dirty="0" smtClean="0">
                <a:solidFill>
                  <a:schemeClr val="accent6">
                    <a:lumMod val="75000"/>
                  </a:schemeClr>
                </a:solidFill>
              </a:rPr>
              <a:t>100001acmedrano</a:t>
            </a:r>
          </a:p>
          <a:p>
            <a:r>
              <a:rPr lang="en-GB" sz="3200" dirty="0" smtClean="0"/>
              <a:t>This will be the username and default password if an adviser will log in to LIS System, then click </a:t>
            </a:r>
            <a:r>
              <a:rPr lang="en-GB" sz="3200" dirty="0" smtClean="0">
                <a:solidFill>
                  <a:srgbClr val="0070C0"/>
                </a:solidFill>
              </a:rPr>
              <a:t>SAVE</a:t>
            </a:r>
            <a:endParaRPr lang="en-GB" sz="3200" dirty="0">
              <a:solidFill>
                <a:srgbClr val="0070C0"/>
              </a:solidFill>
            </a:endParaRPr>
          </a:p>
        </p:txBody>
      </p:sp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6481967" y="6106418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47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20" y="210390"/>
            <a:ext cx="10058400" cy="47784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7584" y="4988859"/>
            <a:ext cx="9481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After Saving, </a:t>
            </a:r>
            <a:r>
              <a:rPr lang="en-GB" sz="2400" b="1" dirty="0" smtClean="0"/>
              <a:t>Personnel Added </a:t>
            </a:r>
            <a:r>
              <a:rPr lang="en-GB" sz="2400" dirty="0" smtClean="0"/>
              <a:t>is displayed at top of the screen, if you want to Add another Personnel, please follow slide 30 to 35</a:t>
            </a:r>
            <a:endParaRPr lang="en-GB" sz="2400" dirty="0"/>
          </a:p>
        </p:txBody>
      </p:sp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Home 5">
            <a:hlinkClick r:id="rId4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481482" y="6131859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hlinkClick r:id="rId5" action="ppaction://hlinksldjump"/>
              </a:rPr>
              <a:t>CLICK HERE TO GOTO SLIDE 30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277470" y="6145306"/>
            <a:ext cx="295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End of Topic – Click Home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3988823" y="6173970"/>
            <a:ext cx="336176" cy="3120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37714" y="3294743"/>
            <a:ext cx="24674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To Edit the Personnel Data, just click Update</a:t>
            </a:r>
            <a:endParaRPr lang="en-US" sz="2400" b="1" dirty="0"/>
          </a:p>
        </p:txBody>
      </p:sp>
      <p:sp>
        <p:nvSpPr>
          <p:cNvPr id="12" name="Rounded Rectangle 11"/>
          <p:cNvSpPr/>
          <p:nvPr/>
        </p:nvSpPr>
        <p:spPr>
          <a:xfrm>
            <a:off x="6212114" y="3294743"/>
            <a:ext cx="914400" cy="46445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7126514" y="3526971"/>
            <a:ext cx="2032000" cy="667658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949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ome 1">
            <a:hlinkClick r:id="rId2" action="ppaction://hlinksldjump" highlightClick="1"/>
          </p:cNvPr>
          <p:cNvSpPr/>
          <p:nvPr/>
        </p:nvSpPr>
        <p:spPr>
          <a:xfrm>
            <a:off x="4101352" y="1364415"/>
            <a:ext cx="3939989" cy="305966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101352" y="4531659"/>
            <a:ext cx="4101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Click this ICON to return to TABLE OF CONTENTS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1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2773" y="169671"/>
            <a:ext cx="9310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/>
              <a:t>ASSIGNING AN ADVISER TO A CLASS/SECTION</a:t>
            </a:r>
            <a:endParaRPr lang="en-GB" sz="3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75409" y="904009"/>
            <a:ext cx="112637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Click the List of Classes Menu, select the Grade and Section you want to set Class Adviser, click </a:t>
            </a:r>
            <a:r>
              <a:rPr lang="en-GB" sz="3200" u="sng" dirty="0" err="1" smtClean="0"/>
              <a:t>pulldown</a:t>
            </a:r>
            <a:r>
              <a:rPr lang="en-GB" sz="3200" u="sng" dirty="0" smtClean="0"/>
              <a:t> menu</a:t>
            </a:r>
            <a:r>
              <a:rPr lang="en-GB" sz="3200" dirty="0" smtClean="0"/>
              <a:t>, select </a:t>
            </a:r>
            <a:r>
              <a:rPr lang="en-GB" sz="3200" b="1" dirty="0" smtClean="0">
                <a:solidFill>
                  <a:srgbClr val="FF0000"/>
                </a:solidFill>
              </a:rPr>
              <a:t>Class settings</a:t>
            </a:r>
            <a:endParaRPr lang="en-GB" sz="3200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21" y="2649682"/>
            <a:ext cx="10058400" cy="4010891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2992582" y="1901536"/>
            <a:ext cx="3719946" cy="277437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7803573" y="2867890"/>
            <a:ext cx="1080654" cy="31172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Home 9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53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633" y="163659"/>
            <a:ext cx="10058400" cy="55617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77470" y="4894730"/>
            <a:ext cx="93206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 smtClean="0"/>
              <a:t>Click </a:t>
            </a:r>
            <a:r>
              <a:rPr lang="en-GB" sz="3200" b="1" dirty="0" smtClean="0"/>
              <a:t>Set Adviser</a:t>
            </a:r>
            <a:endParaRPr lang="en-GB" sz="3200" b="1" dirty="0"/>
          </a:p>
        </p:txBody>
      </p:sp>
      <p:sp>
        <p:nvSpPr>
          <p:cNvPr id="5" name="Rounded Rectangle 4"/>
          <p:cNvSpPr/>
          <p:nvPr/>
        </p:nvSpPr>
        <p:spPr>
          <a:xfrm>
            <a:off x="9507683" y="1485900"/>
            <a:ext cx="1080654" cy="44680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Home 7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6373906" y="1858751"/>
            <a:ext cx="3496235" cy="318389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2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175" y="91353"/>
            <a:ext cx="9553575" cy="48672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46909" y="5072928"/>
            <a:ext cx="9746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Select the Name of Adviser in the list, </a:t>
            </a:r>
            <a:r>
              <a:rPr lang="en-GB" sz="3600" b="1" dirty="0" smtClean="0"/>
              <a:t>Click Select</a:t>
            </a:r>
            <a:endParaRPr lang="en-GB" sz="3600" b="1" dirty="0"/>
          </a:p>
        </p:txBody>
      </p:sp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Home 5">
            <a:hlinkClick r:id="rId4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2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828" y="73169"/>
            <a:ext cx="10058400" cy="57145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48445" y="2732809"/>
            <a:ext cx="28886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You can also edit the Class Name</a:t>
            </a:r>
            <a:endParaRPr lang="en-GB" sz="28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192482" y="1974273"/>
            <a:ext cx="1808018" cy="904009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450421" y="4583815"/>
            <a:ext cx="80321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/>
              <a:t>Click </a:t>
            </a:r>
            <a:r>
              <a:rPr lang="en-GB" sz="2800" dirty="0" smtClean="0">
                <a:solidFill>
                  <a:srgbClr val="0070C0"/>
                </a:solidFill>
              </a:rPr>
              <a:t>Save</a:t>
            </a:r>
            <a:r>
              <a:rPr lang="en-GB" sz="2800" dirty="0" smtClean="0"/>
              <a:t> after editing/setting an Adviser to save changes</a:t>
            </a:r>
            <a:endParaRPr lang="en-GB" sz="2800" dirty="0"/>
          </a:p>
        </p:txBody>
      </p:sp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Home 8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79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348" y="197428"/>
            <a:ext cx="7570930" cy="23691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38707" y="2534790"/>
            <a:ext cx="8905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After saving, Class updated is displayed in the screen</a:t>
            </a:r>
            <a:endParaRPr lang="en-GB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927" y="2988966"/>
            <a:ext cx="5524500" cy="17240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09254" y="4946989"/>
            <a:ext cx="97778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In the List of Classes Menu, when you see like in the figure above, you can now determine if a class or section has no Adviser</a:t>
            </a:r>
            <a:endParaRPr lang="en-GB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036562" y="4599234"/>
            <a:ext cx="1776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With Adviser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6696635" y="4549297"/>
            <a:ext cx="2119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With/out  Adviser</a:t>
            </a:r>
            <a:endParaRPr lang="en-GB" dirty="0"/>
          </a:p>
        </p:txBody>
      </p:sp>
      <p:sp>
        <p:nvSpPr>
          <p:cNvPr id="8" name="Oval 7"/>
          <p:cNvSpPr/>
          <p:nvPr/>
        </p:nvSpPr>
        <p:spPr>
          <a:xfrm>
            <a:off x="7062763" y="4003281"/>
            <a:ext cx="342900" cy="3948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Action Button: Forward or Next 8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Back or Previous 9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Home 10">
            <a:hlinkClick r:id="rId4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277470" y="6145306"/>
            <a:ext cx="2958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End of Topic – Click Home</a:t>
            </a:r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>
            <a:off x="3988823" y="6173970"/>
            <a:ext cx="336176" cy="3120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90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tion Button: Home 4">
            <a:hlinkClick r:id="rId2" action="ppaction://hlinksldjump" highlightClick="1"/>
          </p:cNvPr>
          <p:cNvSpPr/>
          <p:nvPr/>
        </p:nvSpPr>
        <p:spPr>
          <a:xfrm>
            <a:off x="4101352" y="1364415"/>
            <a:ext cx="3939989" cy="305966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01352" y="4531659"/>
            <a:ext cx="4101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Click this ICON to return to TABLE OF CONTENTS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3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6443" y="55687"/>
            <a:ext cx="7678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HOW TO SEARCH LEARNER WITH LRN</a:t>
            </a:r>
            <a:endParaRPr lang="en-US" sz="3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38" y="646331"/>
            <a:ext cx="11369449" cy="47738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52079" y="4242217"/>
            <a:ext cx="47518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Click </a:t>
            </a:r>
            <a:r>
              <a:rPr lang="en-US" sz="4400" b="1" dirty="0" smtClean="0">
                <a:solidFill>
                  <a:srgbClr val="002060"/>
                </a:solidFill>
              </a:rPr>
              <a:t>List of Classes</a:t>
            </a:r>
            <a:endParaRPr lang="en-US" sz="4400" b="1" dirty="0">
              <a:solidFill>
                <a:srgbClr val="002060"/>
              </a:solidFill>
            </a:endParaRPr>
          </a:p>
        </p:txBody>
      </p:sp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Home 7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09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49" y="169264"/>
            <a:ext cx="10822899" cy="52899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62727" y="4631961"/>
            <a:ext cx="85294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Select any Grade and Section, use the </a:t>
            </a:r>
            <a:r>
              <a:rPr lang="en-US" sz="3200" dirty="0" err="1" smtClean="0"/>
              <a:t>pulldown</a:t>
            </a:r>
            <a:r>
              <a:rPr lang="en-US" sz="3200" dirty="0" smtClean="0"/>
              <a:t> menu, then click </a:t>
            </a:r>
            <a:r>
              <a:rPr lang="en-US" sz="3200" b="1" dirty="0" err="1" smtClean="0">
                <a:solidFill>
                  <a:srgbClr val="002060"/>
                </a:solidFill>
              </a:rPr>
              <a:t>Enrol</a:t>
            </a:r>
            <a:r>
              <a:rPr lang="en-US" sz="3200" b="1" dirty="0" smtClean="0">
                <a:solidFill>
                  <a:srgbClr val="002060"/>
                </a:solidFill>
              </a:rPr>
              <a:t> Learner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441430" y="2353456"/>
            <a:ext cx="509665" cy="4347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Home 6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711252" y="2638269"/>
            <a:ext cx="1873771" cy="599606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585023" y="3132944"/>
            <a:ext cx="23384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Pulldown</a:t>
            </a:r>
            <a:r>
              <a:rPr lang="en-US" sz="2400" b="1" dirty="0" smtClean="0"/>
              <a:t> Menu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08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29" y="134911"/>
            <a:ext cx="11355391" cy="52544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43396" y="4272197"/>
            <a:ext cx="3867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Click </a:t>
            </a:r>
            <a:r>
              <a:rPr lang="en-US" sz="4000" b="1" dirty="0" smtClean="0">
                <a:solidFill>
                  <a:srgbClr val="002060"/>
                </a:solidFill>
              </a:rPr>
              <a:t>Search LRN</a:t>
            </a:r>
            <a:endParaRPr lang="en-US" sz="4000" b="1" dirty="0">
              <a:solidFill>
                <a:srgbClr val="00206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6041036" y="3072984"/>
            <a:ext cx="4317167" cy="155315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Home 7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50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846" y="209863"/>
            <a:ext cx="10706491" cy="4851590"/>
          </a:xfrm>
          <a:prstGeom prst="rect">
            <a:avLst/>
          </a:prstGeom>
        </p:spPr>
      </p:pic>
      <p:sp>
        <p:nvSpPr>
          <p:cNvPr id="3" name="Action Button: Forward or Next 2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Back or Previous 3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Home 4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893101" y="3792511"/>
            <a:ext cx="87842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TYPE THE LRN OF PUPIL/STUDENT, </a:t>
            </a:r>
          </a:p>
          <a:p>
            <a:r>
              <a:rPr lang="en-US" sz="4000" dirty="0" smtClean="0"/>
              <a:t>THEN CLICK </a:t>
            </a:r>
            <a:r>
              <a:rPr lang="en-US" sz="4000" b="1" dirty="0" smtClean="0">
                <a:solidFill>
                  <a:srgbClr val="002060"/>
                </a:solidFill>
              </a:rPr>
              <a:t>SEARCH BUTTON</a:t>
            </a:r>
            <a:endParaRPr lang="en-US" sz="40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21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771" y="178634"/>
            <a:ext cx="8619345" cy="4888041"/>
          </a:xfrm>
          <a:prstGeom prst="rect">
            <a:avLst/>
          </a:prstGeom>
        </p:spPr>
      </p:pic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Home 6">
            <a:hlinkClick r:id="rId3" action="ppaction://hlinksldjump" highlightClick="1"/>
          </p:cNvPr>
          <p:cNvSpPr/>
          <p:nvPr/>
        </p:nvSpPr>
        <p:spPr>
          <a:xfrm>
            <a:off x="5755341" y="6010835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77470" y="6096008"/>
            <a:ext cx="4188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End of Topic – Click Home</a:t>
            </a:r>
            <a:endParaRPr lang="en-US" sz="2800" b="1" dirty="0"/>
          </a:p>
        </p:txBody>
      </p:sp>
      <p:sp>
        <p:nvSpPr>
          <p:cNvPr id="9" name="Right Arrow 8"/>
          <p:cNvSpPr/>
          <p:nvPr/>
        </p:nvSpPr>
        <p:spPr>
          <a:xfrm>
            <a:off x="5244352" y="6176083"/>
            <a:ext cx="443753" cy="3630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447738" y="4871803"/>
            <a:ext cx="6430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Click </a:t>
            </a:r>
            <a:r>
              <a:rPr lang="en-US" sz="3600" b="1" dirty="0" err="1" smtClean="0">
                <a:solidFill>
                  <a:srgbClr val="002060"/>
                </a:solidFill>
              </a:rPr>
              <a:t>Enrol</a:t>
            </a:r>
            <a:r>
              <a:rPr lang="en-US" sz="3600" b="1" dirty="0" smtClean="0"/>
              <a:t> if you want to enroll</a:t>
            </a:r>
            <a:endParaRPr lang="en-US" sz="3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360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ome 1">
            <a:hlinkClick r:id="rId2" action="ppaction://hlinksldjump" highlightClick="1"/>
          </p:cNvPr>
          <p:cNvSpPr/>
          <p:nvPr/>
        </p:nvSpPr>
        <p:spPr>
          <a:xfrm>
            <a:off x="4101352" y="1364415"/>
            <a:ext cx="3939989" cy="305966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101352" y="4531659"/>
            <a:ext cx="4101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Click this ICON to return to TABLE OF CONTENTS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87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3613" y="0"/>
            <a:ext cx="8365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HOW TO SEARCH LEARNER WITHOUT LRN</a:t>
            </a:r>
            <a:endParaRPr lang="en-US" sz="36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38" y="646331"/>
            <a:ext cx="11369449" cy="4773860"/>
          </a:xfrm>
          <a:prstGeom prst="rect">
            <a:avLst/>
          </a:prstGeom>
        </p:spPr>
      </p:pic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332157" y="4197245"/>
            <a:ext cx="55163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Click </a:t>
            </a:r>
            <a:r>
              <a:rPr lang="en-US" sz="4800" b="1" dirty="0" smtClean="0">
                <a:solidFill>
                  <a:srgbClr val="0070C0"/>
                </a:solidFill>
              </a:rPr>
              <a:t>List of Classes</a:t>
            </a:r>
            <a:endParaRPr lang="en-US" sz="48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89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49" y="169264"/>
            <a:ext cx="10822899" cy="52899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62727" y="4631961"/>
            <a:ext cx="85294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Select any Grade and Section, use the </a:t>
            </a:r>
            <a:r>
              <a:rPr lang="en-US" sz="3200" dirty="0" err="1" smtClean="0"/>
              <a:t>pulldown</a:t>
            </a:r>
            <a:r>
              <a:rPr lang="en-US" sz="3200" dirty="0" smtClean="0"/>
              <a:t> menu, then click </a:t>
            </a:r>
            <a:r>
              <a:rPr lang="en-US" sz="3200" b="1" dirty="0" err="1" smtClean="0">
                <a:solidFill>
                  <a:srgbClr val="002060"/>
                </a:solidFill>
              </a:rPr>
              <a:t>Enrol</a:t>
            </a:r>
            <a:r>
              <a:rPr lang="en-US" sz="3200" b="1" dirty="0" smtClean="0">
                <a:solidFill>
                  <a:srgbClr val="002060"/>
                </a:solidFill>
              </a:rPr>
              <a:t> Learner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441430" y="2353456"/>
            <a:ext cx="509665" cy="4347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Home 6">
            <a:hlinkClick r:id="rId3" action="ppaction://hlinksldjump" highlightClick="1"/>
          </p:cNvPr>
          <p:cNvSpPr/>
          <p:nvPr/>
        </p:nvSpPr>
        <p:spPr>
          <a:xfrm>
            <a:off x="5860933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711252" y="2593298"/>
            <a:ext cx="2143594" cy="689548"/>
          </a:xfrm>
          <a:prstGeom prst="straightConnector1">
            <a:avLst/>
          </a:prstGeom>
          <a:ln w="285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854845" y="3132944"/>
            <a:ext cx="2488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pulldown</a:t>
            </a:r>
            <a:r>
              <a:rPr lang="en-US" sz="2800" dirty="0" smtClean="0"/>
              <a:t> menu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7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9666" y="5126635"/>
            <a:ext cx="114824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Type the </a:t>
            </a:r>
            <a:r>
              <a:rPr lang="en-US" sz="4000" b="1" dirty="0" smtClean="0">
                <a:solidFill>
                  <a:srgbClr val="00B050"/>
                </a:solidFill>
              </a:rPr>
              <a:t>First name </a:t>
            </a:r>
            <a:r>
              <a:rPr lang="en-US" sz="4000" b="1" dirty="0" smtClean="0"/>
              <a:t>and </a:t>
            </a:r>
            <a:r>
              <a:rPr lang="en-US" sz="4000" b="1" dirty="0" smtClean="0">
                <a:solidFill>
                  <a:srgbClr val="00B050"/>
                </a:solidFill>
              </a:rPr>
              <a:t>Last name</a:t>
            </a:r>
            <a:r>
              <a:rPr lang="en-US" sz="4000" b="1" dirty="0" smtClean="0"/>
              <a:t>, then click </a:t>
            </a:r>
            <a:r>
              <a:rPr lang="en-US" sz="4000" b="1" dirty="0" smtClean="0">
                <a:solidFill>
                  <a:srgbClr val="002060"/>
                </a:solidFill>
              </a:rPr>
              <a:t>Search</a:t>
            </a:r>
            <a:endParaRPr lang="en-US" sz="4000" b="1" dirty="0">
              <a:solidFill>
                <a:srgbClr val="00206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67" y="312529"/>
            <a:ext cx="11062740" cy="4671985"/>
          </a:xfrm>
          <a:prstGeom prst="rect">
            <a:avLst/>
          </a:prstGeom>
        </p:spPr>
      </p:pic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Home 9">
            <a:hlinkClick r:id="rId3" action="ppaction://hlinksldjump" highlightClick="1"/>
          </p:cNvPr>
          <p:cNvSpPr/>
          <p:nvPr/>
        </p:nvSpPr>
        <p:spPr>
          <a:xfrm>
            <a:off x="5860933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113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224" y="177228"/>
            <a:ext cx="10058400" cy="5052678"/>
          </a:xfrm>
          <a:prstGeom prst="rect">
            <a:avLst/>
          </a:prstGeom>
        </p:spPr>
      </p:pic>
      <p:sp>
        <p:nvSpPr>
          <p:cNvPr id="3" name="Action Button: Forward or Next 2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Back or Previous 3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Home 4">
            <a:hlinkClick r:id="rId3" action="ppaction://hlinksldjump" highlightClick="1"/>
          </p:cNvPr>
          <p:cNvSpPr/>
          <p:nvPr/>
        </p:nvSpPr>
        <p:spPr>
          <a:xfrm>
            <a:off x="5860933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18545" y="4242217"/>
            <a:ext cx="939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Type again the </a:t>
            </a:r>
            <a:r>
              <a:rPr lang="en-US" sz="3600" b="1" dirty="0" smtClean="0">
                <a:solidFill>
                  <a:srgbClr val="0070C0"/>
                </a:solidFill>
              </a:rPr>
              <a:t>Middle Name</a:t>
            </a:r>
            <a:r>
              <a:rPr lang="en-US" sz="3600" b="1" dirty="0" smtClean="0"/>
              <a:t>, then Click </a:t>
            </a:r>
            <a:r>
              <a:rPr lang="en-US" sz="3600" b="1" dirty="0" smtClean="0">
                <a:solidFill>
                  <a:srgbClr val="00B050"/>
                </a:solidFill>
              </a:rPr>
              <a:t>Search</a:t>
            </a:r>
            <a:endParaRPr lang="en-US" sz="36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17960" y="5111646"/>
            <a:ext cx="4577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Note: As of March 2, if no middle name, type NA to continue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02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738" y="112816"/>
            <a:ext cx="10058400" cy="54650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22098" y="3987384"/>
            <a:ext cx="67720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Type again the </a:t>
            </a:r>
            <a:r>
              <a:rPr lang="en-US" sz="3600" b="1" dirty="0" smtClean="0">
                <a:solidFill>
                  <a:srgbClr val="002060"/>
                </a:solidFill>
              </a:rPr>
              <a:t>Birth date</a:t>
            </a:r>
            <a:r>
              <a:rPr lang="en-US" sz="3600" dirty="0" smtClean="0"/>
              <a:t>, then click </a:t>
            </a:r>
            <a:r>
              <a:rPr lang="en-US" sz="3600" b="1" dirty="0" smtClean="0">
                <a:solidFill>
                  <a:srgbClr val="00B050"/>
                </a:solidFill>
              </a:rPr>
              <a:t>Preview Matched </a:t>
            </a:r>
            <a:r>
              <a:rPr lang="en-US" sz="3600" b="1" dirty="0" smtClean="0"/>
              <a:t>to display the LRN and Enrolment History</a:t>
            </a:r>
            <a:endParaRPr lang="en-US" sz="3600" b="1" dirty="0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Home 6">
            <a:hlinkClick r:id="rId3" action="ppaction://hlinksldjump" highlightClick="1"/>
          </p:cNvPr>
          <p:cNvSpPr/>
          <p:nvPr/>
        </p:nvSpPr>
        <p:spPr>
          <a:xfrm>
            <a:off x="5860933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96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561" y="254520"/>
            <a:ext cx="10058400" cy="4752195"/>
          </a:xfrm>
          <a:prstGeom prst="rect">
            <a:avLst/>
          </a:prstGeom>
        </p:spPr>
      </p:pic>
      <p:sp>
        <p:nvSpPr>
          <p:cNvPr id="3" name="Action Button: Forward or Next 2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Back or Previous 3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Home 4">
            <a:hlinkClick r:id="rId3" action="ppaction://hlinksldjump" highlightClick="1"/>
          </p:cNvPr>
          <p:cNvSpPr/>
          <p:nvPr/>
        </p:nvSpPr>
        <p:spPr>
          <a:xfrm>
            <a:off x="5755341" y="6010835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77470" y="6096008"/>
            <a:ext cx="4188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End of Topic – Click Home</a:t>
            </a:r>
            <a:endParaRPr lang="en-US" sz="2800" b="1" dirty="0"/>
          </a:p>
        </p:txBody>
      </p:sp>
      <p:sp>
        <p:nvSpPr>
          <p:cNvPr id="7" name="Right Arrow 6"/>
          <p:cNvSpPr/>
          <p:nvPr/>
        </p:nvSpPr>
        <p:spPr>
          <a:xfrm>
            <a:off x="5244352" y="6176083"/>
            <a:ext cx="443753" cy="3630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473377" y="4723587"/>
            <a:ext cx="8379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CLICK ENROL IF YOU WANT TO </a:t>
            </a:r>
            <a:r>
              <a:rPr lang="en-US" sz="3600" b="1" dirty="0" smtClean="0">
                <a:solidFill>
                  <a:srgbClr val="002060"/>
                </a:solidFill>
              </a:rPr>
              <a:t>ENROLL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542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ome 1">
            <a:hlinkClick r:id="rId2" action="ppaction://hlinksldjump" highlightClick="1"/>
          </p:cNvPr>
          <p:cNvSpPr/>
          <p:nvPr/>
        </p:nvSpPr>
        <p:spPr>
          <a:xfrm>
            <a:off x="4101352" y="1364415"/>
            <a:ext cx="3939989" cy="305966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101352" y="4531659"/>
            <a:ext cx="4101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Click this ICON to return to TABLE OF CONTENTS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64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54728" y="114301"/>
            <a:ext cx="911282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/>
              <a:t>CREATING LRN NUMBER OF PUPILS/STUDENTS AND ENROLLING THEM IN THE CURRENT SCHOOL YEAR</a:t>
            </a:r>
            <a:endParaRPr lang="en-GB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44236" y="1278083"/>
            <a:ext cx="94453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This facility is applied to all Kinder Pupils, pupils transferred from Private Schools, </a:t>
            </a:r>
            <a:r>
              <a:rPr lang="en-GB" sz="2400" dirty="0" err="1" smtClean="0"/>
              <a:t>Balik</a:t>
            </a:r>
            <a:r>
              <a:rPr lang="en-GB" sz="2400" dirty="0" smtClean="0"/>
              <a:t> Aral, students from Private Schools</a:t>
            </a:r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41" y="2358461"/>
            <a:ext cx="10058400" cy="41701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45186" y="4842163"/>
            <a:ext cx="35381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In the list of Classes, select the Grade and Section you want to enrol the pupils without LRN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751118" y="5765492"/>
            <a:ext cx="39173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Click the </a:t>
            </a:r>
            <a:r>
              <a:rPr lang="en-GB" dirty="0" err="1" smtClean="0"/>
              <a:t>pulldown</a:t>
            </a:r>
            <a:r>
              <a:rPr lang="en-GB" dirty="0" smtClean="0"/>
              <a:t> menu, then select Enrol Learner</a:t>
            </a:r>
            <a:endParaRPr lang="en-GB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148445" y="4443556"/>
            <a:ext cx="2109355" cy="1406526"/>
          </a:xfrm>
          <a:prstGeom prst="straightConnector1">
            <a:avLst/>
          </a:prstGeom>
          <a:ln w="285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11336481" y="6010835"/>
            <a:ext cx="699247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Back or Previous 9">
            <a:hlinkClick r:id="" action="ppaction://hlinkshowjump?jump=previousslide" highlightClick="1"/>
          </p:cNvPr>
          <p:cNvSpPr/>
          <p:nvPr/>
        </p:nvSpPr>
        <p:spPr>
          <a:xfrm>
            <a:off x="117357" y="6010835"/>
            <a:ext cx="693135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Home 10">
            <a:hlinkClick r:id="rId3" action="ppaction://hlinksldjump" highlightClick="1"/>
          </p:cNvPr>
          <p:cNvSpPr/>
          <p:nvPr/>
        </p:nvSpPr>
        <p:spPr>
          <a:xfrm>
            <a:off x="5792932" y="6212540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29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109" y="126423"/>
            <a:ext cx="10058400" cy="46916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6513" y="4937409"/>
            <a:ext cx="96115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Type the First Name, Middle name and Last Name (with correct spelling), then click </a:t>
            </a:r>
            <a:r>
              <a:rPr lang="en-GB" sz="2800" b="1" dirty="0" smtClean="0">
                <a:solidFill>
                  <a:schemeClr val="accent6">
                    <a:lumMod val="75000"/>
                  </a:schemeClr>
                </a:solidFill>
              </a:rPr>
              <a:t>Search</a:t>
            </a:r>
            <a:endParaRPr lang="en-GB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5755341" y="6010833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24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567" y="105463"/>
            <a:ext cx="10058400" cy="54362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85447" y="4329953"/>
            <a:ext cx="6037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CLICK </a:t>
            </a:r>
            <a:r>
              <a:rPr lang="en-US" sz="2800" b="1" dirty="0" smtClean="0">
                <a:solidFill>
                  <a:srgbClr val="00B050"/>
                </a:solidFill>
              </a:rPr>
              <a:t>NEW RECORD </a:t>
            </a:r>
            <a:r>
              <a:rPr lang="en-US" sz="2800" b="1" dirty="0" smtClean="0"/>
              <a:t>TO CREATE AN LRN</a:t>
            </a:r>
            <a:endParaRPr lang="en-US" b="1" dirty="0"/>
          </a:p>
        </p:txBody>
      </p:sp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05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41" y="351559"/>
            <a:ext cx="10703859" cy="5219700"/>
          </a:xfrm>
          <a:prstGeom prst="rect">
            <a:avLst/>
          </a:prstGeom>
        </p:spPr>
      </p:pic>
      <p:sp>
        <p:nvSpPr>
          <p:cNvPr id="3" name="Action Button: Forward or Next 2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Back or Previous 3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Home 4">
            <a:hlinkClick r:id="rId3" action="ppaction://hlinksldjump" highlightClick="1"/>
          </p:cNvPr>
          <p:cNvSpPr/>
          <p:nvPr/>
        </p:nvSpPr>
        <p:spPr>
          <a:xfrm>
            <a:off x="4452199" y="6010834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444753" y="3281082"/>
            <a:ext cx="28911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Click </a:t>
            </a:r>
            <a:r>
              <a:rPr lang="en-US" sz="2800" b="1" dirty="0" smtClean="0">
                <a:solidFill>
                  <a:srgbClr val="00B050"/>
                </a:solidFill>
              </a:rPr>
              <a:t>Complete Enrolment Record </a:t>
            </a:r>
            <a:r>
              <a:rPr lang="en-US" sz="2800" b="1" dirty="0" smtClean="0"/>
              <a:t>to Enter other details of pupils/students</a:t>
            </a:r>
            <a:endParaRPr lang="en-US" sz="2800" b="1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602506" y="3980329"/>
            <a:ext cx="1842247" cy="739589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80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814" y="0"/>
            <a:ext cx="841235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7813" y="0"/>
            <a:ext cx="2743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Fill up the required information of the Pupils/ Students, then click </a:t>
            </a:r>
            <a:r>
              <a:rPr lang="en-US" sz="3600" b="1" dirty="0" err="1" smtClean="0">
                <a:solidFill>
                  <a:srgbClr val="0070C0"/>
                </a:solidFill>
              </a:rPr>
              <a:t>Enrol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  <a:r>
              <a:rPr lang="en-US" sz="3600" dirty="0" smtClean="0"/>
              <a:t>to enroll and Create LRN </a:t>
            </a:r>
            <a:endParaRPr lang="en-US" sz="3600" dirty="0"/>
          </a:p>
        </p:txBody>
      </p:sp>
      <p:sp>
        <p:nvSpPr>
          <p:cNvPr id="4" name="Right Arrow 3"/>
          <p:cNvSpPr/>
          <p:nvPr/>
        </p:nvSpPr>
        <p:spPr>
          <a:xfrm>
            <a:off x="9735671" y="1385047"/>
            <a:ext cx="551329" cy="3496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2384308" y="615407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0" y="6154077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Home 6">
            <a:hlinkClick r:id="rId4" action="ppaction://hlinksldjump" highlightClick="1"/>
          </p:cNvPr>
          <p:cNvSpPr/>
          <p:nvPr/>
        </p:nvSpPr>
        <p:spPr>
          <a:xfrm>
            <a:off x="1326624" y="6154076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39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281" y="168928"/>
            <a:ext cx="10058400" cy="4678977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404411" y="349624"/>
            <a:ext cx="1008529" cy="40341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156448" y="4765287"/>
            <a:ext cx="97283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Click the </a:t>
            </a:r>
            <a:r>
              <a:rPr lang="en-US" sz="2800" b="1" dirty="0" smtClean="0"/>
              <a:t>List of Classes Menu</a:t>
            </a:r>
            <a:r>
              <a:rPr lang="en-US" sz="2800" dirty="0" smtClean="0"/>
              <a:t>, Click </a:t>
            </a:r>
            <a:r>
              <a:rPr lang="en-US" sz="2800" b="1" dirty="0" smtClean="0"/>
              <a:t>View Enrollment</a:t>
            </a:r>
            <a:r>
              <a:rPr lang="en-US" sz="2800" dirty="0" smtClean="0"/>
              <a:t> of the Grade and Section to display the LRN of pupils/Students enrolled in the current school year</a:t>
            </a:r>
            <a:endParaRPr lang="en-US" sz="2800" dirty="0"/>
          </a:p>
        </p:txBody>
      </p:sp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1013141" y="6199093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336177" y="6199093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6020604" y="6185647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1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360" y="414960"/>
            <a:ext cx="10058400" cy="4748711"/>
          </a:xfrm>
          <a:prstGeom prst="rect">
            <a:avLst/>
          </a:prstGeom>
        </p:spPr>
      </p:pic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11013141" y="599584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336177" y="599584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Home 6">
            <a:hlinkClick r:id="rId3" action="ppaction://hlinksldjump" highlightClick="1"/>
          </p:cNvPr>
          <p:cNvSpPr/>
          <p:nvPr/>
        </p:nvSpPr>
        <p:spPr>
          <a:xfrm>
            <a:off x="5755341" y="5995845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277470" y="6130316"/>
            <a:ext cx="3899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End of Topic – Click Home</a:t>
            </a:r>
            <a:endParaRPr lang="en-US" sz="2400" dirty="0"/>
          </a:p>
        </p:txBody>
      </p:sp>
      <p:sp>
        <p:nvSpPr>
          <p:cNvPr id="12" name="Right Arrow 11"/>
          <p:cNvSpPr/>
          <p:nvPr/>
        </p:nvSpPr>
        <p:spPr>
          <a:xfrm>
            <a:off x="5177118" y="6130316"/>
            <a:ext cx="443753" cy="3630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11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ome 1">
            <a:hlinkClick r:id="rId2" action="ppaction://hlinksldjump" highlightClick="1"/>
          </p:cNvPr>
          <p:cNvSpPr/>
          <p:nvPr/>
        </p:nvSpPr>
        <p:spPr>
          <a:xfrm>
            <a:off x="4101352" y="1364415"/>
            <a:ext cx="3939989" cy="305966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101352" y="4531659"/>
            <a:ext cx="4101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Click this ICON to return to TABLE OF CONTENTS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01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29" y="945298"/>
            <a:ext cx="10640465" cy="482803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114301"/>
            <a:ext cx="120504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ENROLLING EXISTING PUPILS/STUDENTS IN THE PREVIOUS SCHOOL YEAR (NAKA-ENROLL PO LAST SCHOOL YEAR – ENCODED IN THE LIS SYSTEM VERSION 1 – Using Batch Enrolment)</a:t>
            </a:r>
            <a:endParaRPr lang="en-GB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307977" y="4854756"/>
            <a:ext cx="88840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Click </a:t>
            </a:r>
            <a:r>
              <a:rPr lang="en-US" sz="2800" b="1" dirty="0" smtClean="0"/>
              <a:t>List of Classes Menu</a:t>
            </a:r>
            <a:r>
              <a:rPr lang="en-US" sz="2800" dirty="0" smtClean="0"/>
              <a:t>, Select a Grade and Section you want to enroll pupils/students, then click the </a:t>
            </a:r>
            <a:r>
              <a:rPr lang="en-US" sz="2800" dirty="0" err="1" smtClean="0"/>
              <a:t>pulldown</a:t>
            </a:r>
            <a:r>
              <a:rPr lang="en-US" sz="2800" dirty="0" smtClean="0"/>
              <a:t> menu, then select </a:t>
            </a:r>
            <a:r>
              <a:rPr lang="en-US" sz="2800" b="1" dirty="0" smtClean="0">
                <a:solidFill>
                  <a:srgbClr val="00B0F0"/>
                </a:solidFill>
              </a:rPr>
              <a:t>Batch </a:t>
            </a:r>
            <a:r>
              <a:rPr lang="en-US" sz="2800" b="1" dirty="0" err="1" smtClean="0">
                <a:solidFill>
                  <a:srgbClr val="00B0F0"/>
                </a:solidFill>
              </a:rPr>
              <a:t>Enrol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5" name="Left Arrow 4"/>
          <p:cNvSpPr/>
          <p:nvPr/>
        </p:nvSpPr>
        <p:spPr>
          <a:xfrm>
            <a:off x="5809771" y="3359314"/>
            <a:ext cx="2138083" cy="32273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Pulldown</a:t>
            </a:r>
            <a:r>
              <a:rPr lang="en-US" dirty="0" smtClean="0">
                <a:solidFill>
                  <a:schemeClr val="tx1"/>
                </a:solidFill>
              </a:rPr>
              <a:t> menu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1013141" y="6199093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336177" y="6199093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Home 7">
            <a:hlinkClick r:id="rId3" action="ppaction://hlinksldjump" highlightClick="1"/>
          </p:cNvPr>
          <p:cNvSpPr/>
          <p:nvPr/>
        </p:nvSpPr>
        <p:spPr>
          <a:xfrm>
            <a:off x="5755341" y="6199093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74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234" y="0"/>
            <a:ext cx="9722225" cy="587523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2729" y="605118"/>
            <a:ext cx="169433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Click the Box beside the number of the pupils, click </a:t>
            </a:r>
            <a:r>
              <a:rPr lang="en-US" sz="2800" dirty="0" smtClean="0">
                <a:solidFill>
                  <a:srgbClr val="00B0F0"/>
                </a:solidFill>
              </a:rPr>
              <a:t>Batch </a:t>
            </a:r>
            <a:r>
              <a:rPr lang="en-US" sz="2800" dirty="0" err="1" smtClean="0">
                <a:solidFill>
                  <a:srgbClr val="00B0F0"/>
                </a:solidFill>
              </a:rPr>
              <a:t>Enrol</a:t>
            </a:r>
            <a:r>
              <a:rPr lang="en-US" sz="2800" dirty="0" smtClean="0">
                <a:solidFill>
                  <a:srgbClr val="00B0F0"/>
                </a:solidFill>
              </a:rPr>
              <a:t> Selected</a:t>
            </a:r>
            <a:endParaRPr lang="en-US" sz="2800" dirty="0">
              <a:solidFill>
                <a:srgbClr val="00B0F0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2191871" y="4612341"/>
            <a:ext cx="537882" cy="4168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2595282" y="4020671"/>
            <a:ext cx="443753" cy="185456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9224682" y="3227294"/>
            <a:ext cx="1277471" cy="3630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Click here</a:t>
            </a:r>
            <a:endParaRPr lang="en-US" dirty="0"/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11013141" y="6199093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336177" y="6199093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Home 9">
            <a:hlinkClick r:id="rId3" action="ppaction://hlinksldjump" highlightClick="1"/>
          </p:cNvPr>
          <p:cNvSpPr/>
          <p:nvPr/>
        </p:nvSpPr>
        <p:spPr>
          <a:xfrm>
            <a:off x="5755341" y="6199093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874877" y="1781121"/>
            <a:ext cx="5900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Note: You cannot include pupil/student with </a:t>
            </a:r>
            <a:endParaRPr lang="en-GB" sz="2400" dirty="0">
              <a:solidFill>
                <a:srgbClr val="FF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1" t="22957" r="16866" b="22442"/>
          <a:stretch/>
        </p:blipFill>
        <p:spPr>
          <a:xfrm>
            <a:off x="10541209" y="1748794"/>
            <a:ext cx="544286" cy="42454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09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101" y="200304"/>
            <a:ext cx="10058400" cy="5070943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129553" y="2608729"/>
            <a:ext cx="4182035" cy="61856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Arrow 4"/>
          <p:cNvSpPr/>
          <p:nvPr/>
        </p:nvSpPr>
        <p:spPr>
          <a:xfrm>
            <a:off x="5562040" y="2682687"/>
            <a:ext cx="2286000" cy="47064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Read this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95083" y="5271247"/>
            <a:ext cx="107173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After reviewing, click </a:t>
            </a:r>
            <a:r>
              <a:rPr lang="en-US" sz="2800" b="1" dirty="0" smtClean="0">
                <a:solidFill>
                  <a:srgbClr val="00B0F0"/>
                </a:solidFill>
              </a:rPr>
              <a:t>Batch </a:t>
            </a:r>
            <a:r>
              <a:rPr lang="en-US" sz="2800" b="1" dirty="0" err="1" smtClean="0">
                <a:solidFill>
                  <a:srgbClr val="00B0F0"/>
                </a:solidFill>
              </a:rPr>
              <a:t>Enrol</a:t>
            </a:r>
            <a:r>
              <a:rPr lang="en-US" sz="2800" b="1" dirty="0" smtClean="0">
                <a:solidFill>
                  <a:srgbClr val="00B0F0"/>
                </a:solidFill>
              </a:rPr>
              <a:t> Selected </a:t>
            </a:r>
            <a:r>
              <a:rPr lang="en-US" sz="2800" dirty="0" smtClean="0"/>
              <a:t>to enroll pupils/students in the current school year</a:t>
            </a:r>
            <a:endParaRPr lang="en-US" sz="2800" dirty="0"/>
          </a:p>
        </p:txBody>
      </p:sp>
      <p:sp>
        <p:nvSpPr>
          <p:cNvPr id="7" name="Up Arrow 6"/>
          <p:cNvSpPr/>
          <p:nvPr/>
        </p:nvSpPr>
        <p:spPr>
          <a:xfrm>
            <a:off x="9345706" y="3334871"/>
            <a:ext cx="255494" cy="43030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11013141" y="6199093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336177" y="6199093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Home 9">
            <a:hlinkClick r:id="rId3" action="ppaction://hlinksldjump" highlightClick="1"/>
          </p:cNvPr>
          <p:cNvSpPr/>
          <p:nvPr/>
        </p:nvSpPr>
        <p:spPr>
          <a:xfrm>
            <a:off x="5755341" y="6199093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39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696" y="170331"/>
            <a:ext cx="10058400" cy="535641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95082" y="847165"/>
            <a:ext cx="2286000" cy="48409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877754" y="1547362"/>
            <a:ext cx="69067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Click </a:t>
            </a:r>
            <a:r>
              <a:rPr lang="en-US" sz="2400" dirty="0" smtClean="0">
                <a:solidFill>
                  <a:srgbClr val="00B0F0"/>
                </a:solidFill>
              </a:rPr>
              <a:t>List of Classes </a:t>
            </a:r>
            <a:r>
              <a:rPr lang="en-US" sz="2400" dirty="0" smtClean="0"/>
              <a:t>to view the list of classes</a:t>
            </a:r>
            <a:endParaRPr lang="en-US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8187397" y="276127"/>
            <a:ext cx="956603" cy="48409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Forward or Next 6">
            <a:hlinkClick r:id="" action="ppaction://hlinkshowjump?jump=nextslide" highlightClick="1"/>
          </p:cNvPr>
          <p:cNvSpPr/>
          <p:nvPr/>
        </p:nvSpPr>
        <p:spPr>
          <a:xfrm>
            <a:off x="11013141" y="6199093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336177" y="6199093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Home 8">
            <a:hlinkClick r:id="rId3" action="ppaction://hlinksldjump" highlightClick="1"/>
          </p:cNvPr>
          <p:cNvSpPr/>
          <p:nvPr/>
        </p:nvSpPr>
        <p:spPr>
          <a:xfrm>
            <a:off x="5755341" y="6199093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66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214" y="144556"/>
            <a:ext cx="10020300" cy="50729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03811" y="4572000"/>
            <a:ext cx="82296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the List of Classes, select a Grade and Section, then Click </a:t>
            </a:r>
            <a:r>
              <a:rPr lang="en-US" sz="2800" b="1" dirty="0" smtClean="0">
                <a:solidFill>
                  <a:srgbClr val="002060"/>
                </a:solidFill>
              </a:rPr>
              <a:t>View Enrolment </a:t>
            </a:r>
            <a:r>
              <a:rPr lang="en-US" sz="2800" dirty="0" smtClean="0"/>
              <a:t>to display the current enrollment</a:t>
            </a:r>
            <a:endParaRPr lang="en-US" sz="2800" dirty="0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11013141" y="6199093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336177" y="6199093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Home 6">
            <a:hlinkClick r:id="rId4" action="ppaction://hlinksldjump" highlightClick="1"/>
          </p:cNvPr>
          <p:cNvSpPr/>
          <p:nvPr/>
        </p:nvSpPr>
        <p:spPr>
          <a:xfrm>
            <a:off x="5755341" y="6199093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31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220" y="244007"/>
            <a:ext cx="10058400" cy="5511333"/>
          </a:xfrm>
          <a:prstGeom prst="rect">
            <a:avLst/>
          </a:prstGeom>
        </p:spPr>
      </p:pic>
      <p:sp>
        <p:nvSpPr>
          <p:cNvPr id="3" name="Action Button: Forward or Next 2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Back or Previous 3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Home 4">
            <a:hlinkClick r:id="rId3" action="ppaction://hlinksldjump" highlightClick="1"/>
          </p:cNvPr>
          <p:cNvSpPr/>
          <p:nvPr/>
        </p:nvSpPr>
        <p:spPr>
          <a:xfrm>
            <a:off x="5755341" y="6010835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77470" y="6145306"/>
            <a:ext cx="3899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End of Topic – Click Home</a:t>
            </a:r>
            <a:endParaRPr lang="en-US" sz="2400" dirty="0"/>
          </a:p>
        </p:txBody>
      </p:sp>
      <p:sp>
        <p:nvSpPr>
          <p:cNvPr id="7" name="Right Arrow 6"/>
          <p:cNvSpPr/>
          <p:nvPr/>
        </p:nvSpPr>
        <p:spPr>
          <a:xfrm>
            <a:off x="5177118" y="6145306"/>
            <a:ext cx="443753" cy="3630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9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ome 1">
            <a:hlinkClick r:id="rId2" action="ppaction://hlinksldjump" highlightClick="1"/>
          </p:cNvPr>
          <p:cNvSpPr/>
          <p:nvPr/>
        </p:nvSpPr>
        <p:spPr>
          <a:xfrm>
            <a:off x="4101352" y="1364415"/>
            <a:ext cx="3939989" cy="305966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101352" y="4531659"/>
            <a:ext cx="4101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Click this ICON to return to TABLE OF CONTENTS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22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3988" y="121023"/>
            <a:ext cx="93322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EDITING PROFILE OF PUPIL/STUDENT ENROLLED IN THE CURRENT SCHOOL YEAR</a:t>
            </a:r>
            <a:endParaRPr lang="en-US" sz="28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47" y="1207713"/>
            <a:ext cx="10058400" cy="4529058"/>
          </a:xfrm>
          <a:prstGeom prst="rect">
            <a:avLst/>
          </a:prstGeom>
        </p:spPr>
      </p:pic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1013141" y="6199093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336177" y="6199093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Home 7">
            <a:hlinkClick r:id="rId3" action="ppaction://hlinksldjump" highlightClick="1"/>
          </p:cNvPr>
          <p:cNvSpPr/>
          <p:nvPr/>
        </p:nvSpPr>
        <p:spPr>
          <a:xfrm>
            <a:off x="5755341" y="6199093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581400" y="4920343"/>
            <a:ext cx="7002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/>
              <a:t>CLICK LIST OF CLASSES MENU, SELECT A GRADE OR SECTION YOU WANT TO EDIT, CLICK </a:t>
            </a:r>
            <a:r>
              <a:rPr lang="en-GB" sz="2000" b="1" dirty="0" smtClean="0">
                <a:solidFill>
                  <a:srgbClr val="00B0F0"/>
                </a:solidFill>
              </a:rPr>
              <a:t>VIEW ENROLMENT</a:t>
            </a:r>
            <a:endParaRPr lang="en-GB" sz="2000" b="1" dirty="0">
              <a:solidFill>
                <a:srgbClr val="00B0F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76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288" y="410136"/>
            <a:ext cx="10058400" cy="5089126"/>
          </a:xfrm>
          <a:prstGeom prst="rect">
            <a:avLst/>
          </a:prstGeom>
        </p:spPr>
      </p:pic>
      <p:sp>
        <p:nvSpPr>
          <p:cNvPr id="3" name="Action Button: Forward or Next 2">
            <a:hlinkClick r:id="" action="ppaction://hlinkshowjump?jump=nextslide" highlightClick="1"/>
          </p:cNvPr>
          <p:cNvSpPr/>
          <p:nvPr/>
        </p:nvSpPr>
        <p:spPr>
          <a:xfrm>
            <a:off x="11013141" y="6199093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Back or Previous 3">
            <a:hlinkClick r:id="" action="ppaction://hlinkshowjump?jump=previousslide" highlightClick="1"/>
          </p:cNvPr>
          <p:cNvSpPr/>
          <p:nvPr/>
        </p:nvSpPr>
        <p:spPr>
          <a:xfrm>
            <a:off x="336177" y="6199093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Home 4">
            <a:hlinkClick r:id="rId3" action="ppaction://hlinksldjump" highlightClick="1"/>
          </p:cNvPr>
          <p:cNvSpPr/>
          <p:nvPr/>
        </p:nvSpPr>
        <p:spPr>
          <a:xfrm>
            <a:off x="5755341" y="6199093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439885" y="5357748"/>
            <a:ext cx="5823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 smtClean="0"/>
              <a:t>Select a pupil to edit, </a:t>
            </a:r>
            <a:r>
              <a:rPr lang="en-GB" sz="3200" b="1" dirty="0" smtClean="0">
                <a:solidFill>
                  <a:srgbClr val="00B0F0"/>
                </a:solidFill>
              </a:rPr>
              <a:t>Click Profile</a:t>
            </a:r>
            <a:endParaRPr lang="en-GB" sz="3200" b="1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55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854" y="582425"/>
            <a:ext cx="10058400" cy="4391695"/>
          </a:xfrm>
          <a:prstGeom prst="rect">
            <a:avLst/>
          </a:prstGeom>
        </p:spPr>
      </p:pic>
      <p:sp>
        <p:nvSpPr>
          <p:cNvPr id="3" name="Action Button: Forward or Next 2">
            <a:hlinkClick r:id="" action="ppaction://hlinkshowjump?jump=nextslide" highlightClick="1"/>
          </p:cNvPr>
          <p:cNvSpPr/>
          <p:nvPr/>
        </p:nvSpPr>
        <p:spPr>
          <a:xfrm>
            <a:off x="11013141" y="6199093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Back or Previous 3">
            <a:hlinkClick r:id="" action="ppaction://hlinkshowjump?jump=previousslide" highlightClick="1"/>
          </p:cNvPr>
          <p:cNvSpPr/>
          <p:nvPr/>
        </p:nvSpPr>
        <p:spPr>
          <a:xfrm>
            <a:off x="336177" y="6199093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Home 4">
            <a:hlinkClick r:id="rId3" action="ppaction://hlinksldjump" highlightClick="1"/>
          </p:cNvPr>
          <p:cNvSpPr/>
          <p:nvPr/>
        </p:nvSpPr>
        <p:spPr>
          <a:xfrm>
            <a:off x="5755341" y="6199093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647011" y="4974120"/>
            <a:ext cx="29965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 smtClean="0"/>
              <a:t>Click </a:t>
            </a:r>
            <a:r>
              <a:rPr lang="en-GB" sz="4000" b="1" dirty="0" smtClean="0">
                <a:solidFill>
                  <a:srgbClr val="00B0F0"/>
                </a:solidFill>
              </a:rPr>
              <a:t>UPDATE</a:t>
            </a:r>
            <a:endParaRPr lang="en-GB" sz="4000" b="1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94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930" y="251012"/>
            <a:ext cx="9391706" cy="5699447"/>
          </a:xfrm>
          <a:prstGeom prst="rect">
            <a:avLst/>
          </a:prstGeom>
        </p:spPr>
      </p:pic>
      <p:sp>
        <p:nvSpPr>
          <p:cNvPr id="3" name="Action Button: Forward or Next 2">
            <a:hlinkClick r:id="" action="ppaction://hlinkshowjump?jump=nextslide" highlightClick="1"/>
          </p:cNvPr>
          <p:cNvSpPr/>
          <p:nvPr/>
        </p:nvSpPr>
        <p:spPr>
          <a:xfrm>
            <a:off x="11013141" y="6199093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Back or Previous 3">
            <a:hlinkClick r:id="" action="ppaction://hlinkshowjump?jump=previousslide" highlightClick="1"/>
          </p:cNvPr>
          <p:cNvSpPr/>
          <p:nvPr/>
        </p:nvSpPr>
        <p:spPr>
          <a:xfrm>
            <a:off x="336177" y="6199093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Home 4">
            <a:hlinkClick r:id="rId3" action="ppaction://hlinksldjump" highlightClick="1"/>
          </p:cNvPr>
          <p:cNvSpPr/>
          <p:nvPr/>
        </p:nvSpPr>
        <p:spPr>
          <a:xfrm>
            <a:off x="5755341" y="6199093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2686" y="251012"/>
            <a:ext cx="210956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Edit the Profile like Religion, Dialect, Residence and others…, then Click </a:t>
            </a:r>
            <a:r>
              <a:rPr lang="en-GB" sz="3600" b="1" dirty="0" smtClean="0">
                <a:solidFill>
                  <a:srgbClr val="00B0F0"/>
                </a:solidFill>
              </a:rPr>
              <a:t>Update</a:t>
            </a:r>
            <a:r>
              <a:rPr lang="en-GB" sz="3600" b="1" dirty="0" smtClean="0"/>
              <a:t>.</a:t>
            </a:r>
            <a:endParaRPr lang="en-GB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9818557" y="3567659"/>
            <a:ext cx="1903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Click Here to Enter Residence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0643016" y="3297836"/>
            <a:ext cx="674558" cy="37475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77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64" y="0"/>
            <a:ext cx="10058400" cy="5673727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264024" y="927847"/>
            <a:ext cx="1385047" cy="57822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1013141" y="6199093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336177" y="6199093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5755341" y="6199093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6"/>
          <p:cNvSpPr/>
          <p:nvPr/>
        </p:nvSpPr>
        <p:spPr>
          <a:xfrm>
            <a:off x="3272010" y="976208"/>
            <a:ext cx="1586429" cy="48150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Read this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4759286" y="5673727"/>
            <a:ext cx="3238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smtClean="0"/>
              <a:t>Click List of Classes</a:t>
            </a:r>
            <a:endParaRPr lang="en-GB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70" y="540683"/>
            <a:ext cx="10986247" cy="5039845"/>
          </a:xfrm>
          <a:prstGeom prst="rect">
            <a:avLst/>
          </a:prstGeom>
        </p:spPr>
      </p:pic>
      <p:sp>
        <p:nvSpPr>
          <p:cNvPr id="3" name="Action Button: Forward or Next 2">
            <a:hlinkClick r:id="" action="ppaction://hlinkshowjump?jump=nextslide" highlightClick="1"/>
          </p:cNvPr>
          <p:cNvSpPr/>
          <p:nvPr/>
        </p:nvSpPr>
        <p:spPr>
          <a:xfrm>
            <a:off x="11013141" y="601083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Back or Previous 3">
            <a:hlinkClick r:id="" action="ppaction://hlinkshowjump?jump=previousslide" highlightClick="1"/>
          </p:cNvPr>
          <p:cNvSpPr/>
          <p:nvPr/>
        </p:nvSpPr>
        <p:spPr>
          <a:xfrm>
            <a:off x="336177" y="601083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Home 4">
            <a:hlinkClick r:id="rId3" action="ppaction://hlinksldjump" highlightClick="1"/>
          </p:cNvPr>
          <p:cNvSpPr/>
          <p:nvPr/>
        </p:nvSpPr>
        <p:spPr>
          <a:xfrm>
            <a:off x="5755341" y="6010835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277470" y="6145306"/>
            <a:ext cx="3899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End of Topic – Click Home</a:t>
            </a:r>
            <a:endParaRPr lang="en-US" sz="2400" dirty="0"/>
          </a:p>
        </p:txBody>
      </p:sp>
      <p:sp>
        <p:nvSpPr>
          <p:cNvPr id="7" name="Right Arrow 6"/>
          <p:cNvSpPr/>
          <p:nvPr/>
        </p:nvSpPr>
        <p:spPr>
          <a:xfrm>
            <a:off x="5177118" y="6145306"/>
            <a:ext cx="443753" cy="3630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56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ome 1">
            <a:hlinkClick r:id="rId2" action="ppaction://hlinksldjump" highlightClick="1"/>
          </p:cNvPr>
          <p:cNvSpPr/>
          <p:nvPr/>
        </p:nvSpPr>
        <p:spPr>
          <a:xfrm>
            <a:off x="4101352" y="1364415"/>
            <a:ext cx="3939989" cy="305966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101352" y="4531659"/>
            <a:ext cx="4101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Click this ICON to return to TABLE OF CONTENTS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92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64977" y="94129"/>
            <a:ext cx="8001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UN-ENROLL PUPILS/STUDENTS IN A CERTAIN </a:t>
            </a:r>
          </a:p>
          <a:p>
            <a:pPr algn="ctr"/>
            <a:r>
              <a:rPr lang="en-US" sz="3200" b="1" dirty="0" smtClean="0"/>
              <a:t>GRADE AND SECTION</a:t>
            </a:r>
            <a:endParaRPr lang="en-US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030" y="1171347"/>
            <a:ext cx="10846241" cy="488380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44686" y="5101044"/>
            <a:ext cx="79985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the List of Classes Menu, select a Grade and Section, Click </a:t>
            </a:r>
            <a:r>
              <a:rPr lang="en-US" sz="2800" dirty="0" smtClean="0">
                <a:solidFill>
                  <a:srgbClr val="0070C0"/>
                </a:solidFill>
              </a:rPr>
              <a:t>View Enrolment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11013141" y="6185011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336177" y="6185011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Home 6">
            <a:hlinkClick r:id="rId3" action="ppaction://hlinksldjump" highlightClick="1"/>
          </p:cNvPr>
          <p:cNvSpPr/>
          <p:nvPr/>
        </p:nvSpPr>
        <p:spPr>
          <a:xfrm>
            <a:off x="5755341" y="6185011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10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829" y="391926"/>
            <a:ext cx="10058400" cy="5227721"/>
          </a:xfrm>
          <a:prstGeom prst="rect">
            <a:avLst/>
          </a:prstGeom>
        </p:spPr>
      </p:pic>
      <p:sp>
        <p:nvSpPr>
          <p:cNvPr id="3" name="Action Button: Forward or Next 2">
            <a:hlinkClick r:id="" action="ppaction://hlinkshowjump?jump=nextslide" highlightClick="1"/>
          </p:cNvPr>
          <p:cNvSpPr/>
          <p:nvPr/>
        </p:nvSpPr>
        <p:spPr>
          <a:xfrm>
            <a:off x="11013141" y="617412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Back or Previous 3">
            <a:hlinkClick r:id="" action="ppaction://hlinkshowjump?jump=previousslide" highlightClick="1"/>
          </p:cNvPr>
          <p:cNvSpPr/>
          <p:nvPr/>
        </p:nvSpPr>
        <p:spPr>
          <a:xfrm>
            <a:off x="336177" y="617412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Home 4">
            <a:hlinkClick r:id="rId3" action="ppaction://hlinksldjump" highlightClick="1"/>
          </p:cNvPr>
          <p:cNvSpPr/>
          <p:nvPr/>
        </p:nvSpPr>
        <p:spPr>
          <a:xfrm>
            <a:off x="5755341" y="6174125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535269" y="5148943"/>
            <a:ext cx="46459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Select Pupil to remove in the list of enrolled, Click </a:t>
            </a:r>
            <a:r>
              <a:rPr lang="en-GB" sz="2400" dirty="0" smtClean="0">
                <a:solidFill>
                  <a:srgbClr val="FF0000"/>
                </a:solidFill>
              </a:rPr>
              <a:t>Un-enrol</a:t>
            </a:r>
            <a:r>
              <a:rPr lang="en-GB" sz="2400" dirty="0" smtClean="0"/>
              <a:t> 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456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850" y="547687"/>
            <a:ext cx="7352920" cy="3701584"/>
          </a:xfrm>
          <a:prstGeom prst="rect">
            <a:avLst/>
          </a:prstGeom>
        </p:spPr>
      </p:pic>
      <p:sp>
        <p:nvSpPr>
          <p:cNvPr id="3" name="Action Button: Forward or Next 2">
            <a:hlinkClick r:id="" action="ppaction://hlinkshowjump?jump=nextslide" highlightClick="1"/>
          </p:cNvPr>
          <p:cNvSpPr/>
          <p:nvPr/>
        </p:nvSpPr>
        <p:spPr>
          <a:xfrm>
            <a:off x="11013141" y="617412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Back or Previous 3">
            <a:hlinkClick r:id="" action="ppaction://hlinkshowjump?jump=previousslide" highlightClick="1"/>
          </p:cNvPr>
          <p:cNvSpPr/>
          <p:nvPr/>
        </p:nvSpPr>
        <p:spPr>
          <a:xfrm>
            <a:off x="336177" y="617412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Home 4">
            <a:hlinkClick r:id="rId3" action="ppaction://hlinksldjump" highlightClick="1"/>
          </p:cNvPr>
          <p:cNvSpPr/>
          <p:nvPr/>
        </p:nvSpPr>
        <p:spPr>
          <a:xfrm>
            <a:off x="5755341" y="6174125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135086" y="4430486"/>
            <a:ext cx="5812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 smtClean="0"/>
              <a:t>Click OK to confirm </a:t>
            </a:r>
            <a:r>
              <a:rPr lang="en-GB" sz="3600" b="1" dirty="0" smtClean="0">
                <a:solidFill>
                  <a:srgbClr val="FF0000"/>
                </a:solidFill>
              </a:rPr>
              <a:t>Un-enrol</a:t>
            </a:r>
            <a:endParaRPr lang="en-GB" sz="36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71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13" y="100572"/>
            <a:ext cx="10058400" cy="5607697"/>
          </a:xfrm>
          <a:prstGeom prst="rect">
            <a:avLst/>
          </a:prstGeom>
        </p:spPr>
      </p:pic>
      <p:sp>
        <p:nvSpPr>
          <p:cNvPr id="3" name="Action Button: Forward or Next 2">
            <a:hlinkClick r:id="" action="ppaction://hlinkshowjump?jump=nextslide" highlightClick="1"/>
          </p:cNvPr>
          <p:cNvSpPr/>
          <p:nvPr/>
        </p:nvSpPr>
        <p:spPr>
          <a:xfrm>
            <a:off x="11013141" y="617412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Back or Previous 3">
            <a:hlinkClick r:id="" action="ppaction://hlinkshowjump?jump=previousslide" highlightClick="1"/>
          </p:cNvPr>
          <p:cNvSpPr/>
          <p:nvPr/>
        </p:nvSpPr>
        <p:spPr>
          <a:xfrm>
            <a:off x="336177" y="617412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Home 4">
            <a:hlinkClick r:id="rId3" action="ppaction://hlinksldjump" highlightClick="1"/>
          </p:cNvPr>
          <p:cNvSpPr/>
          <p:nvPr/>
        </p:nvSpPr>
        <p:spPr>
          <a:xfrm>
            <a:off x="5755341" y="6174125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110343" y="914400"/>
            <a:ext cx="2862943" cy="58782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5177118" y="6145306"/>
            <a:ext cx="443753" cy="3630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310127" y="6145306"/>
            <a:ext cx="3899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End of Topic – Click Home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79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ome 1">
            <a:hlinkClick r:id="rId2" action="ppaction://hlinksldjump" highlightClick="1"/>
          </p:cNvPr>
          <p:cNvSpPr/>
          <p:nvPr/>
        </p:nvSpPr>
        <p:spPr>
          <a:xfrm>
            <a:off x="4101352" y="1364415"/>
            <a:ext cx="3939989" cy="305966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101352" y="4531659"/>
            <a:ext cx="4101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Click this ICON to return to TABLE OF CONTENTS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30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36327" y="94129"/>
            <a:ext cx="900376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ENROLMENT OF INDIVIDUAL PUPIL/STUDENT WITH Learner Basic Information is Incomplete</a:t>
            </a:r>
            <a:endParaRPr lang="en-US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70" r="24460" b="30569"/>
          <a:stretch/>
        </p:blipFill>
        <p:spPr>
          <a:xfrm>
            <a:off x="9497786" y="632738"/>
            <a:ext cx="647700" cy="4688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14" y="1171348"/>
            <a:ext cx="10907486" cy="43694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57605" y="4724127"/>
            <a:ext cx="88840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Click </a:t>
            </a:r>
            <a:r>
              <a:rPr lang="en-US" sz="2800" b="1" dirty="0" smtClean="0"/>
              <a:t>List of Classes Menu</a:t>
            </a:r>
            <a:r>
              <a:rPr lang="en-US" sz="2800" dirty="0" smtClean="0"/>
              <a:t>, Select a Grade and Section you want to enroll pupils/students, then click the </a:t>
            </a:r>
            <a:r>
              <a:rPr lang="en-US" sz="2800" dirty="0" err="1" smtClean="0"/>
              <a:t>pulldown</a:t>
            </a:r>
            <a:r>
              <a:rPr lang="en-US" sz="2800" dirty="0" smtClean="0"/>
              <a:t> menu, then select </a:t>
            </a:r>
            <a:r>
              <a:rPr lang="en-US" sz="2800" b="1" dirty="0" smtClean="0">
                <a:solidFill>
                  <a:srgbClr val="00B0F0"/>
                </a:solidFill>
              </a:rPr>
              <a:t>Batch </a:t>
            </a:r>
            <a:r>
              <a:rPr lang="en-US" sz="2800" b="1" dirty="0" err="1" smtClean="0">
                <a:solidFill>
                  <a:srgbClr val="00B0F0"/>
                </a:solidFill>
              </a:rPr>
              <a:t>Enrol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6" name="Right Arrow 5"/>
          <p:cNvSpPr/>
          <p:nvPr/>
        </p:nvSpPr>
        <p:spPr>
          <a:xfrm>
            <a:off x="3897086" y="3788229"/>
            <a:ext cx="293914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ction Button: Forward or Next 6">
            <a:hlinkClick r:id="" action="ppaction://hlinkshowjump?jump=nextslide" highlightClick="1"/>
          </p:cNvPr>
          <p:cNvSpPr/>
          <p:nvPr/>
        </p:nvSpPr>
        <p:spPr>
          <a:xfrm>
            <a:off x="11013141" y="617412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336177" y="617412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Home 8">
            <a:hlinkClick r:id="rId4" action="ppaction://hlinksldjump" highlightClick="1"/>
          </p:cNvPr>
          <p:cNvSpPr/>
          <p:nvPr/>
        </p:nvSpPr>
        <p:spPr>
          <a:xfrm>
            <a:off x="5755341" y="6174125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19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522" y="67239"/>
            <a:ext cx="9329056" cy="62273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6177" y="297497"/>
            <a:ext cx="170905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Select a pupil/ student with incomplete learner information or with triangle symbol, then Click </a:t>
            </a:r>
            <a:r>
              <a:rPr lang="en-GB" sz="2400" b="1" dirty="0" smtClean="0">
                <a:solidFill>
                  <a:srgbClr val="00B0F0"/>
                </a:solidFill>
              </a:rPr>
              <a:t>Enrol </a:t>
            </a:r>
            <a:r>
              <a:rPr lang="en-GB" sz="2400" dirty="0" smtClean="0"/>
              <a:t>at the right side beside Profile</a:t>
            </a:r>
            <a:endParaRPr lang="en-GB" sz="2400" dirty="0"/>
          </a:p>
        </p:txBody>
      </p:sp>
      <p:sp>
        <p:nvSpPr>
          <p:cNvPr id="7" name="Action Button: Forward or Next 6">
            <a:hlinkClick r:id="" action="ppaction://hlinkshowjump?jump=nextslide" highlightClick="1"/>
          </p:cNvPr>
          <p:cNvSpPr/>
          <p:nvPr/>
        </p:nvSpPr>
        <p:spPr>
          <a:xfrm>
            <a:off x="11179629" y="6294545"/>
            <a:ext cx="721018" cy="49814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413657" y="6294545"/>
            <a:ext cx="863813" cy="49814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Home 8">
            <a:hlinkClick r:id="rId3" action="ppaction://hlinksldjump" highlightClick="1"/>
          </p:cNvPr>
          <p:cNvSpPr/>
          <p:nvPr/>
        </p:nvSpPr>
        <p:spPr>
          <a:xfrm>
            <a:off x="5823857" y="6294545"/>
            <a:ext cx="711413" cy="49814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75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401" y="146276"/>
            <a:ext cx="5678942" cy="50082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02628" y="5154562"/>
            <a:ext cx="1807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Click </a:t>
            </a:r>
            <a:r>
              <a:rPr lang="en-GB" sz="2800" dirty="0" smtClean="0">
                <a:solidFill>
                  <a:srgbClr val="00B0F0"/>
                </a:solidFill>
              </a:rPr>
              <a:t>Enrol</a:t>
            </a:r>
            <a:endParaRPr lang="en-GB" sz="2800" dirty="0">
              <a:solidFill>
                <a:srgbClr val="00B0F0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6074229" y="3200400"/>
            <a:ext cx="1850571" cy="1954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1013141" y="617412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336177" y="617412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Home 7">
            <a:hlinkClick r:id="rId3" action="ppaction://hlinksldjump" highlightClick="1"/>
          </p:cNvPr>
          <p:cNvSpPr/>
          <p:nvPr/>
        </p:nvSpPr>
        <p:spPr>
          <a:xfrm>
            <a:off x="5755341" y="6174125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461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943" y="65319"/>
            <a:ext cx="8844151" cy="60197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6177" y="220310"/>
            <a:ext cx="277585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/>
              <a:t>Fill up the required data </a:t>
            </a:r>
            <a:r>
              <a:rPr lang="en-GB" sz="5400" dirty="0" smtClean="0">
                <a:solidFill>
                  <a:srgbClr val="FF0000"/>
                </a:solidFill>
              </a:rPr>
              <a:t>*</a:t>
            </a:r>
            <a:r>
              <a:rPr lang="en-GB" sz="5400" dirty="0" smtClean="0"/>
              <a:t>, then click </a:t>
            </a:r>
            <a:r>
              <a:rPr lang="en-GB" sz="5400" dirty="0" smtClean="0">
                <a:solidFill>
                  <a:srgbClr val="00B0F0"/>
                </a:solidFill>
              </a:rPr>
              <a:t>Enrol</a:t>
            </a:r>
            <a:endParaRPr lang="en-GB" sz="5400" dirty="0">
              <a:solidFill>
                <a:srgbClr val="00B0F0"/>
              </a:solidFill>
            </a:endParaRPr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11013141" y="617412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336177" y="617412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Home 6">
            <a:hlinkClick r:id="rId4" action="ppaction://hlinksldjump" highlightClick="1"/>
          </p:cNvPr>
          <p:cNvSpPr/>
          <p:nvPr/>
        </p:nvSpPr>
        <p:spPr>
          <a:xfrm>
            <a:off x="5755341" y="6174125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64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010" y="152402"/>
            <a:ext cx="9642072" cy="5377542"/>
          </a:xfrm>
          <a:prstGeom prst="rect">
            <a:avLst/>
          </a:prstGeom>
        </p:spPr>
      </p:pic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1013141" y="617412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336177" y="617412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5755341" y="6066855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310127" y="6145306"/>
            <a:ext cx="3899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End of Topic – Click Home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76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ome 1">
            <a:hlinkClick r:id="rId2" action="ppaction://hlinksldjump" highlightClick="1"/>
          </p:cNvPr>
          <p:cNvSpPr/>
          <p:nvPr/>
        </p:nvSpPr>
        <p:spPr>
          <a:xfrm>
            <a:off x="4101352" y="1364415"/>
            <a:ext cx="3939989" cy="305966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101352" y="4531659"/>
            <a:ext cx="4101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Click this ICON to return to TABLE OF CONTENTS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25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7028" y="97971"/>
            <a:ext cx="87738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/>
              <a:t>PRINTING OF SCHOOL FORMS (SF1 AND SF5)</a:t>
            </a:r>
            <a:endParaRPr lang="en-GB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13" y="1136877"/>
            <a:ext cx="10058400" cy="201998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9078686" y="1534886"/>
            <a:ext cx="990600" cy="46808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751114" y="3426322"/>
            <a:ext cx="109945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CLICK SCHOOL FORMS TO OPEN THE </a:t>
            </a:r>
            <a:r>
              <a:rPr lang="en-GB" sz="3200" b="1" dirty="0" smtClean="0">
                <a:solidFill>
                  <a:srgbClr val="00B0F0"/>
                </a:solidFill>
              </a:rPr>
              <a:t>SCHOOL FORMS </a:t>
            </a:r>
            <a:r>
              <a:rPr lang="en-GB" sz="3200" b="1" dirty="0" smtClean="0"/>
              <a:t>SCREEN</a:t>
            </a:r>
            <a:endParaRPr lang="en-GB" sz="3200" b="1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8088086" y="2002971"/>
            <a:ext cx="1349828" cy="14260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11013141" y="6066854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336177" y="606685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Home 9">
            <a:hlinkClick r:id="rId3" action="ppaction://hlinksldjump" highlightClick="1"/>
          </p:cNvPr>
          <p:cNvSpPr/>
          <p:nvPr/>
        </p:nvSpPr>
        <p:spPr>
          <a:xfrm>
            <a:off x="5755341" y="6066855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04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817" y="278266"/>
            <a:ext cx="6872004" cy="490333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8391" y="914400"/>
            <a:ext cx="355962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smtClean="0"/>
              <a:t>Select the Grade Level and Section using the </a:t>
            </a:r>
            <a:r>
              <a:rPr lang="en-GB" sz="4400" dirty="0" err="1" smtClean="0"/>
              <a:t>pulldown</a:t>
            </a:r>
            <a:r>
              <a:rPr lang="en-GB" sz="4400" dirty="0" smtClean="0"/>
              <a:t> menu to Print</a:t>
            </a:r>
            <a:endParaRPr lang="en-GB" sz="4400" dirty="0"/>
          </a:p>
        </p:txBody>
      </p:sp>
      <p:sp>
        <p:nvSpPr>
          <p:cNvPr id="5" name="Oval 4"/>
          <p:cNvSpPr/>
          <p:nvPr/>
        </p:nvSpPr>
        <p:spPr>
          <a:xfrm>
            <a:off x="7486848" y="1338943"/>
            <a:ext cx="361752" cy="32657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Action Button: Forward or Next 5">
            <a:hlinkClick r:id="" action="ppaction://hlinkshowjump?jump=nextslide" highlightClick="1"/>
          </p:cNvPr>
          <p:cNvSpPr/>
          <p:nvPr/>
        </p:nvSpPr>
        <p:spPr>
          <a:xfrm>
            <a:off x="11045799" y="6130061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Back or Previous 6">
            <a:hlinkClick r:id="" action="ppaction://hlinkshowjump?jump=previousslide" highlightClick="1"/>
          </p:cNvPr>
          <p:cNvSpPr/>
          <p:nvPr/>
        </p:nvSpPr>
        <p:spPr>
          <a:xfrm>
            <a:off x="368835" y="6130060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Home 7">
            <a:hlinkClick r:id="rId3" action="ppaction://hlinksldjump" highlightClick="1"/>
          </p:cNvPr>
          <p:cNvSpPr/>
          <p:nvPr/>
        </p:nvSpPr>
        <p:spPr>
          <a:xfrm>
            <a:off x="5787999" y="6022791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03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36" y="108857"/>
            <a:ext cx="7831341" cy="4909457"/>
          </a:xfrm>
          <a:prstGeom prst="rect">
            <a:avLst/>
          </a:prstGeom>
        </p:spPr>
      </p:pic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1013141" y="617412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336177" y="617412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5755341" y="6125256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77470" y="6174125"/>
            <a:ext cx="44778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End of Topic – Click Home</a:t>
            </a:r>
            <a:endParaRPr lang="en-US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8665029" y="685800"/>
            <a:ext cx="306977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/>
              <a:t>Click </a:t>
            </a:r>
            <a:r>
              <a:rPr lang="en-GB" sz="5400" dirty="0" smtClean="0">
                <a:solidFill>
                  <a:srgbClr val="00B0F0"/>
                </a:solidFill>
              </a:rPr>
              <a:t>HERE</a:t>
            </a:r>
            <a:r>
              <a:rPr lang="en-GB" sz="5400" dirty="0" smtClean="0"/>
              <a:t> to download the School Form</a:t>
            </a:r>
            <a:endParaRPr lang="en-GB" sz="5400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7369629" y="2046514"/>
            <a:ext cx="1360715" cy="2939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93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ome 1">
            <a:hlinkClick r:id="rId2" action="ppaction://hlinksldjump" highlightClick="1"/>
          </p:cNvPr>
          <p:cNvSpPr/>
          <p:nvPr/>
        </p:nvSpPr>
        <p:spPr>
          <a:xfrm>
            <a:off x="4101352" y="1364415"/>
            <a:ext cx="3939989" cy="305966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101352" y="4531659"/>
            <a:ext cx="4101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Click this ICON to return to TABLE OF CONTENTS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47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820" y="5001053"/>
            <a:ext cx="3734958" cy="999265"/>
          </a:xfrm>
          <a:prstGeom prst="rect">
            <a:avLst/>
          </a:prstGeom>
        </p:spPr>
      </p:pic>
      <p:sp>
        <p:nvSpPr>
          <p:cNvPr id="3" name="Left Arrow 2"/>
          <p:cNvSpPr/>
          <p:nvPr/>
        </p:nvSpPr>
        <p:spPr>
          <a:xfrm>
            <a:off x="4230115" y="5210172"/>
            <a:ext cx="2288721" cy="5810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Click Here to open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892367" y="1112704"/>
            <a:ext cx="1078551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 smtClean="0"/>
              <a:t>NOTE: IF YOU ARE USING GOOGLE CHROME, IT WILL AUTOMATICALLY DOWNLOAD THE FILE BELOW, IF YOU ARE USING MOZILLA FIRE FOX, IT WILL ASK YOU OPEN OR SAVE…….</a:t>
            </a:r>
            <a:endParaRPr lang="en-GB" sz="4400" b="1" dirty="0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11045799" y="6130061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368835" y="6130060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Home 6">
            <a:hlinkClick r:id="rId3" action="ppaction://hlinksldjump" highlightClick="1"/>
          </p:cNvPr>
          <p:cNvSpPr/>
          <p:nvPr/>
        </p:nvSpPr>
        <p:spPr>
          <a:xfrm>
            <a:off x="5787999" y="6022791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34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37857" y="97971"/>
            <a:ext cx="5355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HOW TO CHANGE PASSWORD</a:t>
            </a:r>
            <a:endParaRPr lang="en-GB" sz="32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159" y="783771"/>
            <a:ext cx="11521168" cy="4419600"/>
          </a:xfrm>
          <a:prstGeom prst="rect">
            <a:avLst/>
          </a:prstGeom>
        </p:spPr>
      </p:pic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1013141" y="617412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336177" y="617412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5755341" y="6125256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895114" y="2514599"/>
            <a:ext cx="17525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Click </a:t>
            </a:r>
            <a:r>
              <a:rPr lang="en-GB" sz="2800" b="1" dirty="0" smtClean="0"/>
              <a:t>HERE</a:t>
            </a:r>
            <a:r>
              <a:rPr lang="en-GB" sz="2800" dirty="0" smtClean="0"/>
              <a:t> then select </a:t>
            </a:r>
            <a:r>
              <a:rPr lang="en-GB" sz="2800" b="1" dirty="0" smtClean="0">
                <a:solidFill>
                  <a:srgbClr val="00B0F0"/>
                </a:solidFill>
              </a:rPr>
              <a:t>Settings</a:t>
            </a:r>
            <a:endParaRPr lang="en-GB" sz="2800" b="1" dirty="0">
              <a:solidFill>
                <a:srgbClr val="00B0F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10461171" y="1295400"/>
            <a:ext cx="642258" cy="1306286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8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569" y="206828"/>
            <a:ext cx="10058400" cy="481454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37569" y="4931229"/>
            <a:ext cx="1005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Type the Old Password, then type the New Password, then Repeat Password, Click </a:t>
            </a:r>
            <a:r>
              <a:rPr lang="en-GB" sz="2800" b="1" dirty="0" smtClean="0">
                <a:solidFill>
                  <a:srgbClr val="00B0F0"/>
                </a:solidFill>
              </a:rPr>
              <a:t>Change Password</a:t>
            </a:r>
            <a:endParaRPr lang="en-GB" sz="2800" b="1" dirty="0">
              <a:solidFill>
                <a:srgbClr val="00B0F0"/>
              </a:solidFill>
            </a:endParaRPr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11013141" y="617412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336177" y="617412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Home 6">
            <a:hlinkClick r:id="rId3" action="ppaction://hlinksldjump" highlightClick="1"/>
          </p:cNvPr>
          <p:cNvSpPr/>
          <p:nvPr/>
        </p:nvSpPr>
        <p:spPr>
          <a:xfrm>
            <a:off x="5755341" y="6125256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47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557" y="214993"/>
            <a:ext cx="10058400" cy="5256081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273628" y="1698171"/>
            <a:ext cx="1491343" cy="44631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Left Arrow 3"/>
          <p:cNvSpPr/>
          <p:nvPr/>
        </p:nvSpPr>
        <p:spPr>
          <a:xfrm>
            <a:off x="3124200" y="1698171"/>
            <a:ext cx="1371600" cy="44631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Read this</a:t>
            </a:r>
            <a:endParaRPr lang="en-GB" dirty="0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11013141" y="617412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336177" y="617412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ction Button: Home 6">
            <a:hlinkClick r:id="rId3" action="ppaction://hlinksldjump" highlightClick="1"/>
          </p:cNvPr>
          <p:cNvSpPr/>
          <p:nvPr/>
        </p:nvSpPr>
        <p:spPr>
          <a:xfrm>
            <a:off x="5755341" y="6125256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77470" y="6174125"/>
            <a:ext cx="44778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End of Topic – Click Home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59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ome 1">
            <a:hlinkClick r:id="rId2" action="ppaction://hlinksldjump" highlightClick="1"/>
          </p:cNvPr>
          <p:cNvSpPr/>
          <p:nvPr/>
        </p:nvSpPr>
        <p:spPr>
          <a:xfrm>
            <a:off x="4101352" y="1364415"/>
            <a:ext cx="3939989" cy="305966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101352" y="4531659"/>
            <a:ext cx="4101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Click this ICON to return to TABLE OF CONTENTS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87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96457" y="159657"/>
            <a:ext cx="741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RESET PASSWORD OF CLASS ADVISER</a:t>
            </a:r>
            <a:endParaRPr lang="en-US" sz="36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43" y="805988"/>
            <a:ext cx="11045371" cy="48981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868229" y="2830286"/>
            <a:ext cx="32076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Click </a:t>
            </a:r>
            <a:r>
              <a:rPr lang="en-US" sz="3200" b="1" dirty="0" smtClean="0">
                <a:solidFill>
                  <a:srgbClr val="FF0000"/>
                </a:solidFill>
              </a:rPr>
              <a:t>HERE</a:t>
            </a:r>
            <a:r>
              <a:rPr lang="en-US" sz="3200" dirty="0" smtClean="0"/>
              <a:t>, then Click </a:t>
            </a:r>
            <a:r>
              <a:rPr lang="en-US" sz="3200" b="1" dirty="0" smtClean="0">
                <a:solidFill>
                  <a:srgbClr val="0070C0"/>
                </a:solidFill>
              </a:rPr>
              <a:t>Settings</a:t>
            </a:r>
            <a:endParaRPr lang="en-US" sz="3200" b="1" dirty="0">
              <a:solidFill>
                <a:srgbClr val="0070C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10261600" y="1360937"/>
            <a:ext cx="928915" cy="1570949"/>
          </a:xfrm>
          <a:prstGeom prst="straightConnector1">
            <a:avLst/>
          </a:prstGeom>
          <a:ln w="38100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ction Button: Forward or Next 8">
            <a:hlinkClick r:id="" action="ppaction://hlinkshowjump?jump=nextslide" highlightClick="1"/>
          </p:cNvPr>
          <p:cNvSpPr/>
          <p:nvPr/>
        </p:nvSpPr>
        <p:spPr>
          <a:xfrm>
            <a:off x="11013141" y="617412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ction Button: Back or Previous 9">
            <a:hlinkClick r:id="" action="ppaction://hlinkshowjump?jump=previousslide" highlightClick="1"/>
          </p:cNvPr>
          <p:cNvSpPr/>
          <p:nvPr/>
        </p:nvSpPr>
        <p:spPr>
          <a:xfrm>
            <a:off x="336177" y="617412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ction Button: Home 10">
            <a:hlinkClick r:id="rId3" action="ppaction://hlinksldjump" highlightClick="1"/>
          </p:cNvPr>
          <p:cNvSpPr/>
          <p:nvPr/>
        </p:nvSpPr>
        <p:spPr>
          <a:xfrm>
            <a:off x="5755341" y="6125256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18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746" y="217715"/>
            <a:ext cx="10058400" cy="51624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91428" y="5380149"/>
            <a:ext cx="4992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CLICK </a:t>
            </a:r>
            <a:r>
              <a:rPr lang="en-US" sz="3200" b="1" dirty="0" smtClean="0">
                <a:solidFill>
                  <a:srgbClr val="0070C0"/>
                </a:solidFill>
              </a:rPr>
              <a:t>PERSONNEL RECORD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1013141" y="617412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336177" y="617412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5755341" y="6125256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255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40" y="203200"/>
            <a:ext cx="10754859" cy="49638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91428" y="5380149"/>
            <a:ext cx="4992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CLICK </a:t>
            </a:r>
            <a:r>
              <a:rPr lang="en-US" sz="3200" b="1" dirty="0" smtClean="0">
                <a:solidFill>
                  <a:srgbClr val="0070C0"/>
                </a:solidFill>
              </a:rPr>
              <a:t>MANAGE PERSONNEL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1013141" y="617412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336177" y="617412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5755341" y="6125256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24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81" y="0"/>
            <a:ext cx="10987313" cy="53954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9582" y="5380149"/>
            <a:ext cx="11272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SELECT A PERSONNEL TO RESET PW, CLICK </a:t>
            </a:r>
            <a:r>
              <a:rPr lang="en-US" sz="3200" b="1" dirty="0" smtClean="0">
                <a:solidFill>
                  <a:srgbClr val="0070C0"/>
                </a:solidFill>
              </a:rPr>
              <a:t>UPDATE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1013141" y="617412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336177" y="617412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5755341" y="6125256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0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57" y="235857"/>
            <a:ext cx="11045372" cy="54045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9582" y="5380149"/>
            <a:ext cx="11272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CLICK </a:t>
            </a:r>
            <a:r>
              <a:rPr lang="en-US" sz="3200" b="1" dirty="0" smtClean="0">
                <a:solidFill>
                  <a:srgbClr val="0070C0"/>
                </a:solidFill>
              </a:rPr>
              <a:t>RESET PASSWORD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1013141" y="617412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336177" y="617412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5755341" y="6125256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6676571" y="2801257"/>
            <a:ext cx="3846286" cy="26416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1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765" y="261258"/>
            <a:ext cx="10058400" cy="49093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9582" y="5380149"/>
            <a:ext cx="11272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CLICK </a:t>
            </a:r>
            <a:r>
              <a:rPr lang="en-US" sz="3200" b="1" dirty="0" smtClean="0">
                <a:solidFill>
                  <a:srgbClr val="0070C0"/>
                </a:solidFill>
              </a:rPr>
              <a:t>OK </a:t>
            </a:r>
            <a:r>
              <a:rPr lang="en-US" sz="3200" b="1" dirty="0" smtClean="0"/>
              <a:t>to confirm</a:t>
            </a:r>
            <a:endParaRPr lang="en-US" sz="3200" b="1" dirty="0"/>
          </a:p>
        </p:txBody>
      </p:sp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1013141" y="617412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336177" y="617412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5755341" y="6125256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62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157" y="165327"/>
            <a:ext cx="10608128" cy="5524273"/>
          </a:xfrm>
          <a:prstGeom prst="rect">
            <a:avLst/>
          </a:prstGeom>
        </p:spPr>
      </p:pic>
      <p:sp>
        <p:nvSpPr>
          <p:cNvPr id="3" name="Left Arrow 2"/>
          <p:cNvSpPr/>
          <p:nvPr/>
        </p:nvSpPr>
        <p:spPr>
          <a:xfrm>
            <a:off x="6342743" y="1669143"/>
            <a:ext cx="1727200" cy="4354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Read this</a:t>
            </a:r>
            <a:endParaRPr lang="en-US" dirty="0"/>
          </a:p>
        </p:txBody>
      </p:sp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1013141" y="6174125"/>
            <a:ext cx="887506" cy="61856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ction Button: Back or Previous 4">
            <a:hlinkClick r:id="" action="ppaction://hlinkshowjump?jump=previousslide" highlightClick="1"/>
          </p:cNvPr>
          <p:cNvSpPr/>
          <p:nvPr/>
        </p:nvSpPr>
        <p:spPr>
          <a:xfrm>
            <a:off x="336177" y="6174125"/>
            <a:ext cx="941293" cy="618565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Home 5">
            <a:hlinkClick r:id="rId3" action="ppaction://hlinksldjump" highlightClick="1"/>
          </p:cNvPr>
          <p:cNvSpPr/>
          <p:nvPr/>
        </p:nvSpPr>
        <p:spPr>
          <a:xfrm>
            <a:off x="5755341" y="6125256"/>
            <a:ext cx="779929" cy="618565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77470" y="6174125"/>
            <a:ext cx="44778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End of Topic – Click Home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71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ome 1">
            <a:hlinkClick r:id="rId2" action="ppaction://hlinksldjump" highlightClick="1"/>
          </p:cNvPr>
          <p:cNvSpPr/>
          <p:nvPr/>
        </p:nvSpPr>
        <p:spPr>
          <a:xfrm>
            <a:off x="4101352" y="1364415"/>
            <a:ext cx="3939989" cy="305966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101352" y="4531659"/>
            <a:ext cx="4101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Click this ICON to return to TABLE OF CONTENTS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98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4515" y="2329543"/>
            <a:ext cx="101890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b="1" dirty="0" smtClean="0"/>
              <a:t>THANK YOU FOR LISTENING</a:t>
            </a:r>
            <a:endParaRPr lang="en-GB" sz="6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6589486"/>
            <a:ext cx="406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By Alfredo Medrano, Planning Officer II-</a:t>
            </a:r>
            <a:r>
              <a:rPr lang="en-US" sz="1400" dirty="0" err="1" smtClean="0">
                <a:solidFill>
                  <a:schemeClr val="accent3">
                    <a:lumMod val="75000"/>
                  </a:schemeClr>
                </a:solidFill>
              </a:rPr>
              <a:t>Ilocos</a:t>
            </a:r>
            <a:r>
              <a:rPr lang="en-US" sz="1400" dirty="0" smtClean="0">
                <a:solidFill>
                  <a:schemeClr val="accent3">
                    <a:lumMod val="75000"/>
                  </a:schemeClr>
                </a:solidFill>
              </a:rPr>
              <a:t> Norte</a:t>
            </a:r>
            <a:endParaRPr lang="en-US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106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</TotalTime>
  <Words>2832</Words>
  <Application>Microsoft Office PowerPoint</Application>
  <PresentationFormat>Widescreen</PresentationFormat>
  <Paragraphs>321</Paragraphs>
  <Slides>111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111</vt:i4>
      </vt:variant>
    </vt:vector>
  </HeadingPairs>
  <TitlesOfParts>
    <vt:vector size="115" baseType="lpstr">
      <vt:lpstr>Arial</vt:lpstr>
      <vt:lpstr>Calibri</vt:lpstr>
      <vt:lpstr>Calibri Light</vt:lpstr>
      <vt:lpstr>Office Theme</vt:lpstr>
      <vt:lpstr>LECTURE ON LIS ver. 2 for SCHOOL HEADS</vt:lpstr>
      <vt:lpstr>PowerPoint Presentation</vt:lpstr>
      <vt:lpstr>PowerPoint Presentation</vt:lpstr>
      <vt:lpstr>GETTING STARTED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ON LIS ver. 2</dc:title>
  <dc:creator>freddie</dc:creator>
  <cp:lastModifiedBy>freddie</cp:lastModifiedBy>
  <cp:revision>112</cp:revision>
  <dcterms:created xsi:type="dcterms:W3CDTF">2014-02-26T13:53:37Z</dcterms:created>
  <dcterms:modified xsi:type="dcterms:W3CDTF">2014-03-03T23:17:44Z</dcterms:modified>
</cp:coreProperties>
</file>