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432" y="4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1E1BD39-0190-4447-8CA8-B1D624FC4C63}" type="datetimeFigureOut">
              <a:rPr lang="en-PH" smtClean="0"/>
              <a:t>4/2/2014</a:t>
            </a:fld>
            <a:endParaRPr lang="en-PH"/>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PH"/>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177AB81-9302-450C-9136-8A09105D0190}" type="slidenum">
              <a:rPr lang="en-PH" smtClean="0"/>
              <a:t>‹#›</a:t>
            </a:fld>
            <a:endParaRPr lang="en-P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E1BD39-0190-4447-8CA8-B1D624FC4C63}" type="datetimeFigureOut">
              <a:rPr lang="en-PH" smtClean="0"/>
              <a:t>4/2/2014</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1177AB81-9302-450C-9136-8A09105D0190}" type="slidenum">
              <a:rPr lang="en-PH" smtClean="0"/>
              <a:t>‹#›</a:t>
            </a:fld>
            <a:endParaRPr lang="en-P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E1BD39-0190-4447-8CA8-B1D624FC4C63}" type="datetimeFigureOut">
              <a:rPr lang="en-PH" smtClean="0"/>
              <a:t>4/2/2014</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1177AB81-9302-450C-9136-8A09105D0190}" type="slidenum">
              <a:rPr lang="en-PH" smtClean="0"/>
              <a:t>‹#›</a:t>
            </a:fld>
            <a:endParaRPr lang="en-P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E1BD39-0190-4447-8CA8-B1D624FC4C63}" type="datetimeFigureOut">
              <a:rPr lang="en-PH" smtClean="0"/>
              <a:t>4/2/2014</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1177AB81-9302-450C-9136-8A09105D0190}" type="slidenum">
              <a:rPr lang="en-PH" smtClean="0"/>
              <a:t>‹#›</a:t>
            </a:fld>
            <a:endParaRPr lang="en-PH"/>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1E1BD39-0190-4447-8CA8-B1D624FC4C63}" type="datetimeFigureOut">
              <a:rPr lang="en-PH" smtClean="0"/>
              <a:t>4/2/2014</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1177AB81-9302-450C-9136-8A09105D0190}" type="slidenum">
              <a:rPr lang="en-PH" smtClean="0"/>
              <a:t>‹#›</a:t>
            </a:fld>
            <a:endParaRPr lang="en-PH"/>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1E1BD39-0190-4447-8CA8-B1D624FC4C63}" type="datetimeFigureOut">
              <a:rPr lang="en-PH" smtClean="0"/>
              <a:t>4/2/2014</a:t>
            </a:fld>
            <a:endParaRPr lang="en-PH"/>
          </a:p>
        </p:txBody>
      </p:sp>
      <p:sp>
        <p:nvSpPr>
          <p:cNvPr id="6" name="Footer Placeholder 5"/>
          <p:cNvSpPr>
            <a:spLocks noGrp="1"/>
          </p:cNvSpPr>
          <p:nvPr>
            <p:ph type="ftr" sz="quarter" idx="11"/>
          </p:nvPr>
        </p:nvSpPr>
        <p:spPr/>
        <p:txBody>
          <a:bodyPr/>
          <a:lstStyle>
            <a:extLst/>
          </a:lstStyle>
          <a:p>
            <a:endParaRPr lang="en-PH"/>
          </a:p>
        </p:txBody>
      </p:sp>
      <p:sp>
        <p:nvSpPr>
          <p:cNvPr id="7" name="Slide Number Placeholder 6"/>
          <p:cNvSpPr>
            <a:spLocks noGrp="1"/>
          </p:cNvSpPr>
          <p:nvPr>
            <p:ph type="sldNum" sz="quarter" idx="12"/>
          </p:nvPr>
        </p:nvSpPr>
        <p:spPr/>
        <p:txBody>
          <a:bodyPr/>
          <a:lstStyle>
            <a:extLst/>
          </a:lstStyle>
          <a:p>
            <a:fld id="{1177AB81-9302-450C-9136-8A09105D0190}" type="slidenum">
              <a:rPr lang="en-PH" smtClean="0"/>
              <a:t>‹#›</a:t>
            </a:fld>
            <a:endParaRPr lang="en-PH"/>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1E1BD39-0190-4447-8CA8-B1D624FC4C63}" type="datetimeFigureOut">
              <a:rPr lang="en-PH" smtClean="0"/>
              <a:t>4/2/2014</a:t>
            </a:fld>
            <a:endParaRPr lang="en-PH"/>
          </a:p>
        </p:txBody>
      </p:sp>
      <p:sp>
        <p:nvSpPr>
          <p:cNvPr id="8" name="Footer Placeholder 7"/>
          <p:cNvSpPr>
            <a:spLocks noGrp="1"/>
          </p:cNvSpPr>
          <p:nvPr>
            <p:ph type="ftr" sz="quarter" idx="11"/>
          </p:nvPr>
        </p:nvSpPr>
        <p:spPr/>
        <p:txBody>
          <a:bodyPr/>
          <a:lstStyle>
            <a:extLst/>
          </a:lstStyle>
          <a:p>
            <a:endParaRPr lang="en-PH"/>
          </a:p>
        </p:txBody>
      </p:sp>
      <p:sp>
        <p:nvSpPr>
          <p:cNvPr id="9" name="Slide Number Placeholder 8"/>
          <p:cNvSpPr>
            <a:spLocks noGrp="1"/>
          </p:cNvSpPr>
          <p:nvPr>
            <p:ph type="sldNum" sz="quarter" idx="12"/>
          </p:nvPr>
        </p:nvSpPr>
        <p:spPr/>
        <p:txBody>
          <a:bodyPr/>
          <a:lstStyle>
            <a:extLst/>
          </a:lstStyle>
          <a:p>
            <a:fld id="{1177AB81-9302-450C-9136-8A09105D0190}" type="slidenum">
              <a:rPr lang="en-PH" smtClean="0"/>
              <a:t>‹#›</a:t>
            </a:fld>
            <a:endParaRPr lang="en-PH"/>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1E1BD39-0190-4447-8CA8-B1D624FC4C63}" type="datetimeFigureOut">
              <a:rPr lang="en-PH" smtClean="0"/>
              <a:t>4/2/2014</a:t>
            </a:fld>
            <a:endParaRPr lang="en-PH"/>
          </a:p>
        </p:txBody>
      </p:sp>
      <p:sp>
        <p:nvSpPr>
          <p:cNvPr id="4" name="Footer Placeholder 3"/>
          <p:cNvSpPr>
            <a:spLocks noGrp="1"/>
          </p:cNvSpPr>
          <p:nvPr>
            <p:ph type="ftr" sz="quarter" idx="11"/>
          </p:nvPr>
        </p:nvSpPr>
        <p:spPr/>
        <p:txBody>
          <a:bodyPr/>
          <a:lstStyle>
            <a:extLst/>
          </a:lstStyle>
          <a:p>
            <a:endParaRPr lang="en-PH"/>
          </a:p>
        </p:txBody>
      </p:sp>
      <p:sp>
        <p:nvSpPr>
          <p:cNvPr id="5" name="Slide Number Placeholder 4"/>
          <p:cNvSpPr>
            <a:spLocks noGrp="1"/>
          </p:cNvSpPr>
          <p:nvPr>
            <p:ph type="sldNum" sz="quarter" idx="12"/>
          </p:nvPr>
        </p:nvSpPr>
        <p:spPr/>
        <p:txBody>
          <a:bodyPr/>
          <a:lstStyle>
            <a:extLst/>
          </a:lstStyle>
          <a:p>
            <a:fld id="{1177AB81-9302-450C-9136-8A09105D0190}" type="slidenum">
              <a:rPr lang="en-PH" smtClean="0"/>
              <a:t>‹#›</a:t>
            </a:fld>
            <a:endParaRPr lang="en-PH"/>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1E1BD39-0190-4447-8CA8-B1D624FC4C63}" type="datetimeFigureOut">
              <a:rPr lang="en-PH" smtClean="0"/>
              <a:t>4/2/2014</a:t>
            </a:fld>
            <a:endParaRPr lang="en-PH"/>
          </a:p>
        </p:txBody>
      </p:sp>
      <p:sp>
        <p:nvSpPr>
          <p:cNvPr id="3" name="Footer Placeholder 2"/>
          <p:cNvSpPr>
            <a:spLocks noGrp="1"/>
          </p:cNvSpPr>
          <p:nvPr>
            <p:ph type="ftr" sz="quarter" idx="11"/>
          </p:nvPr>
        </p:nvSpPr>
        <p:spPr/>
        <p:txBody>
          <a:bodyPr/>
          <a:lstStyle>
            <a:extLst/>
          </a:lstStyle>
          <a:p>
            <a:endParaRPr lang="en-PH"/>
          </a:p>
        </p:txBody>
      </p:sp>
      <p:sp>
        <p:nvSpPr>
          <p:cNvPr id="4" name="Slide Number Placeholder 3"/>
          <p:cNvSpPr>
            <a:spLocks noGrp="1"/>
          </p:cNvSpPr>
          <p:nvPr>
            <p:ph type="sldNum" sz="quarter" idx="12"/>
          </p:nvPr>
        </p:nvSpPr>
        <p:spPr/>
        <p:txBody>
          <a:bodyPr/>
          <a:lstStyle>
            <a:extLst/>
          </a:lstStyle>
          <a:p>
            <a:fld id="{1177AB81-9302-450C-9136-8A09105D0190}" type="slidenum">
              <a:rPr lang="en-PH" smtClean="0"/>
              <a:t>‹#›</a:t>
            </a:fld>
            <a:endParaRPr lang="en-P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1E1BD39-0190-4447-8CA8-B1D624FC4C63}" type="datetimeFigureOut">
              <a:rPr lang="en-PH" smtClean="0"/>
              <a:t>4/2/2014</a:t>
            </a:fld>
            <a:endParaRPr lang="en-PH"/>
          </a:p>
        </p:txBody>
      </p:sp>
      <p:sp>
        <p:nvSpPr>
          <p:cNvPr id="6" name="Footer Placeholder 5"/>
          <p:cNvSpPr>
            <a:spLocks noGrp="1"/>
          </p:cNvSpPr>
          <p:nvPr>
            <p:ph type="ftr" sz="quarter" idx="11"/>
          </p:nvPr>
        </p:nvSpPr>
        <p:spPr/>
        <p:txBody>
          <a:bodyPr/>
          <a:lstStyle>
            <a:extLst/>
          </a:lstStyle>
          <a:p>
            <a:endParaRPr lang="en-PH"/>
          </a:p>
        </p:txBody>
      </p:sp>
      <p:sp>
        <p:nvSpPr>
          <p:cNvPr id="7" name="Slide Number Placeholder 6"/>
          <p:cNvSpPr>
            <a:spLocks noGrp="1"/>
          </p:cNvSpPr>
          <p:nvPr>
            <p:ph type="sldNum" sz="quarter" idx="12"/>
          </p:nvPr>
        </p:nvSpPr>
        <p:spPr/>
        <p:txBody>
          <a:bodyPr/>
          <a:lstStyle>
            <a:extLst/>
          </a:lstStyle>
          <a:p>
            <a:fld id="{1177AB81-9302-450C-9136-8A09105D0190}" type="slidenum">
              <a:rPr lang="en-PH" smtClean="0"/>
              <a:t>‹#›</a:t>
            </a:fld>
            <a:endParaRPr lang="en-PH"/>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1E1BD39-0190-4447-8CA8-B1D624FC4C63}" type="datetimeFigureOut">
              <a:rPr lang="en-PH" smtClean="0"/>
              <a:t>4/2/2014</a:t>
            </a:fld>
            <a:endParaRPr lang="en-PH"/>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PH"/>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177AB81-9302-450C-9136-8A09105D0190}" type="slidenum">
              <a:rPr lang="en-PH" smtClean="0"/>
              <a:t>‹#›</a:t>
            </a:fld>
            <a:endParaRPr lang="en-PH"/>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1E1BD39-0190-4447-8CA8-B1D624FC4C63}" type="datetimeFigureOut">
              <a:rPr lang="en-PH" smtClean="0"/>
              <a:t>4/2/2014</a:t>
            </a:fld>
            <a:endParaRPr lang="en-PH"/>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PH"/>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177AB81-9302-450C-9136-8A09105D0190}" type="slidenum">
              <a:rPr lang="en-PH" smtClean="0"/>
              <a:t>‹#›</a:t>
            </a:fld>
            <a:endParaRPr lang="en-PH"/>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772400" cy="2152650"/>
          </a:xfrm>
        </p:spPr>
        <p:txBody>
          <a:bodyPr>
            <a:noAutofit/>
          </a:bodyPr>
          <a:lstStyle/>
          <a:p>
            <a:pPr algn="ctr"/>
            <a:r>
              <a:rPr lang="en-PH" sz="3600" dirty="0" smtClean="0"/>
              <a:t/>
            </a:r>
            <a:br>
              <a:rPr lang="en-PH" sz="3600" dirty="0" smtClean="0"/>
            </a:br>
            <a:r>
              <a:rPr lang="en-PH" sz="3600" dirty="0"/>
              <a:t/>
            </a:r>
            <a:br>
              <a:rPr lang="en-PH" sz="3600" dirty="0"/>
            </a:br>
            <a:r>
              <a:rPr lang="en-PH" sz="3600" dirty="0" err="1" smtClean="0"/>
              <a:t>DepEd</a:t>
            </a:r>
            <a:r>
              <a:rPr lang="en-PH" sz="3600" dirty="0" smtClean="0"/>
              <a:t> Guidelines on the Preparation of GAD Plans, Utilization of </a:t>
            </a:r>
            <a:r>
              <a:rPr lang="en-PH" sz="3600" smtClean="0"/>
              <a:t>GAD Budget </a:t>
            </a:r>
            <a:r>
              <a:rPr lang="en-PH" sz="3600" dirty="0" smtClean="0"/>
              <a:t>and Submission of Accomplishment Reports</a:t>
            </a:r>
            <a:endParaRPr lang="en-PH" sz="3600" dirty="0"/>
          </a:p>
        </p:txBody>
      </p:sp>
      <p:sp>
        <p:nvSpPr>
          <p:cNvPr id="3" name="Subtitle 2"/>
          <p:cNvSpPr>
            <a:spLocks noGrp="1"/>
          </p:cNvSpPr>
          <p:nvPr>
            <p:ph type="subTitle" idx="1"/>
          </p:nvPr>
        </p:nvSpPr>
        <p:spPr/>
        <p:txBody>
          <a:bodyPr>
            <a:normAutofit/>
          </a:bodyPr>
          <a:lstStyle/>
          <a:p>
            <a:r>
              <a:rPr lang="en-PH" sz="4000" dirty="0" err="1" smtClean="0">
                <a:solidFill>
                  <a:schemeClr val="accent2"/>
                </a:solidFill>
              </a:rPr>
              <a:t>DepEd</a:t>
            </a:r>
            <a:r>
              <a:rPr lang="en-PH" sz="4000" dirty="0" smtClean="0">
                <a:solidFill>
                  <a:schemeClr val="accent2"/>
                </a:solidFill>
              </a:rPr>
              <a:t> Order No. 63, s. 2012</a:t>
            </a:r>
            <a:endParaRPr lang="en-PH" sz="4000" dirty="0">
              <a:solidFill>
                <a:schemeClr val="accent2"/>
              </a:solidFill>
            </a:endParaRPr>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7239000" y="228600"/>
            <a:ext cx="1724025" cy="723900"/>
          </a:xfrm>
          <a:prstGeom prst="rect">
            <a:avLst/>
          </a:prstGeom>
          <a:noFill/>
          <a:ln>
            <a:noFill/>
          </a:ln>
        </p:spPr>
      </p:pic>
    </p:spTree>
    <p:extLst>
      <p:ext uri="{BB962C8B-B14F-4D97-AF65-F5344CB8AC3E}">
        <p14:creationId xmlns:p14="http://schemas.microsoft.com/office/powerpoint/2010/main" val="29127643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4525963"/>
          </a:xfrm>
        </p:spPr>
        <p:txBody>
          <a:bodyPr>
            <a:normAutofit fontScale="92500" lnSpcReduction="10000"/>
          </a:bodyPr>
          <a:lstStyle/>
          <a:p>
            <a:pPr algn="just"/>
            <a:r>
              <a:rPr lang="en-PH" dirty="0" smtClean="0"/>
              <a:t>All GFP/GAD units of the central office, bureaus, services, </a:t>
            </a:r>
            <a:r>
              <a:rPr lang="en-PH" smtClean="0"/>
              <a:t>acenters</a:t>
            </a:r>
            <a:r>
              <a:rPr lang="en-PH" dirty="0" smtClean="0"/>
              <a:t>, regional/division offices and schools shall formulate their annual GPB within the context of their mandate and gender analysis and the budget cycle.</a:t>
            </a:r>
          </a:p>
          <a:p>
            <a:pPr algn="just"/>
            <a:r>
              <a:rPr lang="en-PH" dirty="0" smtClean="0"/>
              <a:t>GPB are to be endorsed by heads of offices to SDD-HRDS (GAD Coordinating Unit/Secretariat) which prepares a consolidated National GAD Plan after seeking approval from the GAD Chairperson or designated co-chair.  The National GAD Plan is endorsed to PCW Chairperson by the GAD Chairperson.</a:t>
            </a:r>
            <a:endParaRPr lang="en-PH" dirty="0"/>
          </a:p>
        </p:txBody>
      </p:sp>
      <p:sp>
        <p:nvSpPr>
          <p:cNvPr id="2" name="Title 1"/>
          <p:cNvSpPr>
            <a:spLocks noGrp="1"/>
          </p:cNvSpPr>
          <p:nvPr>
            <p:ph type="title"/>
          </p:nvPr>
        </p:nvSpPr>
        <p:spPr>
          <a:xfrm>
            <a:off x="457200" y="914400"/>
            <a:ext cx="8229600" cy="1143000"/>
          </a:xfrm>
        </p:spPr>
        <p:txBody>
          <a:bodyPr>
            <a:normAutofit fontScale="90000"/>
          </a:bodyPr>
          <a:lstStyle/>
          <a:p>
            <a:r>
              <a:rPr lang="en-PH" sz="3200" dirty="0" smtClean="0"/>
              <a:t>Process of Submission, Review and Endorsement of the Agency GAD Plan and Budgets</a:t>
            </a:r>
            <a:endParaRPr lang="en-PH" sz="3200"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7406120" y="152400"/>
            <a:ext cx="1724025" cy="723900"/>
          </a:xfrm>
          <a:prstGeom prst="rect">
            <a:avLst/>
          </a:prstGeom>
          <a:noFill/>
          <a:ln>
            <a:noFill/>
          </a:ln>
        </p:spPr>
      </p:pic>
    </p:spTree>
    <p:extLst>
      <p:ext uri="{BB962C8B-B14F-4D97-AF65-F5344CB8AC3E}">
        <p14:creationId xmlns:p14="http://schemas.microsoft.com/office/powerpoint/2010/main" val="16737348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PH" dirty="0" smtClean="0"/>
              <a:t>PCW evaluates the Plan and recommends/endorses this to DBM if found appropriate.</a:t>
            </a:r>
          </a:p>
          <a:p>
            <a:r>
              <a:rPr lang="en-PH" dirty="0" smtClean="0"/>
              <a:t>When DBM approves, the GAD plans and budgets are incorporated in respective Work and Financial Plans and Annual Procurement Plans of offices concerned.</a:t>
            </a:r>
          </a:p>
          <a:p>
            <a:r>
              <a:rPr lang="en-PH" dirty="0" smtClean="0"/>
              <a:t>Central Office, through SDD-HRDS informs the implementing units accordingly.</a:t>
            </a:r>
            <a:endParaRPr lang="en-PH"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7162800" y="152400"/>
            <a:ext cx="1724025" cy="723900"/>
          </a:xfrm>
          <a:prstGeom prst="rect">
            <a:avLst/>
          </a:prstGeom>
          <a:noFill/>
          <a:ln>
            <a:noFill/>
          </a:ln>
        </p:spPr>
      </p:pic>
    </p:spTree>
    <p:extLst>
      <p:ext uri="{BB962C8B-B14F-4D97-AF65-F5344CB8AC3E}">
        <p14:creationId xmlns:p14="http://schemas.microsoft.com/office/powerpoint/2010/main" val="42194318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09800"/>
            <a:ext cx="8229600" cy="3992563"/>
          </a:xfrm>
        </p:spPr>
        <p:txBody>
          <a:bodyPr>
            <a:normAutofit fontScale="92500"/>
          </a:bodyPr>
          <a:lstStyle/>
          <a:p>
            <a:r>
              <a:rPr lang="en-PH" dirty="0" smtClean="0"/>
              <a:t>For all GAD PPAs implemented, proponents are required to submit accomplishment reports. These reports form part of </a:t>
            </a:r>
            <a:r>
              <a:rPr lang="en-PH" dirty="0" err="1" smtClean="0"/>
              <a:t>DepEd’s</a:t>
            </a:r>
            <a:r>
              <a:rPr lang="en-PH" dirty="0" smtClean="0"/>
              <a:t> annual accomplishment reports and are budget request justifications for GAD Plan and budgets for the succeeding financial year.</a:t>
            </a:r>
          </a:p>
          <a:p>
            <a:r>
              <a:rPr lang="en-PH" dirty="0" smtClean="0"/>
              <a:t>PCW consolidates all agency accomplishment reports as Annual Integrated GAD Accomplishment Reports for submission to Congress, the OP, DBM and COA</a:t>
            </a:r>
            <a:endParaRPr lang="en-PH" dirty="0"/>
          </a:p>
        </p:txBody>
      </p:sp>
      <p:sp>
        <p:nvSpPr>
          <p:cNvPr id="2" name="Title 1"/>
          <p:cNvSpPr>
            <a:spLocks noGrp="1"/>
          </p:cNvSpPr>
          <p:nvPr>
            <p:ph type="title"/>
          </p:nvPr>
        </p:nvSpPr>
        <p:spPr>
          <a:xfrm>
            <a:off x="457200" y="914400"/>
            <a:ext cx="8229600" cy="1143000"/>
          </a:xfrm>
        </p:spPr>
        <p:txBody>
          <a:bodyPr>
            <a:normAutofit fontScale="90000"/>
          </a:bodyPr>
          <a:lstStyle/>
          <a:p>
            <a:r>
              <a:rPr lang="en-PH" dirty="0" smtClean="0"/>
              <a:t>Reporting of GAD Accomplishment Reports</a:t>
            </a:r>
            <a:endParaRPr lang="en-PH"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7239000" y="76200"/>
            <a:ext cx="1724025" cy="723900"/>
          </a:xfrm>
          <a:prstGeom prst="rect">
            <a:avLst/>
          </a:prstGeom>
          <a:noFill/>
          <a:ln>
            <a:noFill/>
          </a:ln>
        </p:spPr>
      </p:pic>
    </p:spTree>
    <p:extLst>
      <p:ext uri="{BB962C8B-B14F-4D97-AF65-F5344CB8AC3E}">
        <p14:creationId xmlns:p14="http://schemas.microsoft.com/office/powerpoint/2010/main" val="32213380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PH" sz="2800" dirty="0" smtClean="0"/>
              <a:t>Contents of the Accomplishment Reports include:  </a:t>
            </a:r>
          </a:p>
          <a:p>
            <a:pPr lvl="1"/>
            <a:r>
              <a:rPr lang="en-PH" sz="2800" dirty="0" smtClean="0"/>
              <a:t>Brief summary of the PPA showing how gender issues are resolved</a:t>
            </a:r>
          </a:p>
          <a:p>
            <a:pPr lvl="1"/>
            <a:r>
              <a:rPr lang="en-PH" sz="2800" dirty="0" smtClean="0"/>
              <a:t>Relevant program statistics</a:t>
            </a:r>
          </a:p>
          <a:p>
            <a:pPr lvl="1"/>
            <a:r>
              <a:rPr lang="en-PH" sz="2800" dirty="0" smtClean="0"/>
              <a:t>Accompanying orders, memo</a:t>
            </a:r>
          </a:p>
          <a:p>
            <a:pPr lvl="1"/>
            <a:r>
              <a:rPr lang="en-PH" sz="2800" dirty="0" smtClean="0"/>
              <a:t>Actions taken on AOM/COA findings, if any</a:t>
            </a:r>
            <a:endParaRPr lang="en-PH" sz="2800"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7162800" y="152400"/>
            <a:ext cx="1724025" cy="723900"/>
          </a:xfrm>
          <a:prstGeom prst="rect">
            <a:avLst/>
          </a:prstGeom>
          <a:noFill/>
          <a:ln>
            <a:noFill/>
          </a:ln>
        </p:spPr>
      </p:pic>
    </p:spTree>
    <p:extLst>
      <p:ext uri="{BB962C8B-B14F-4D97-AF65-F5344CB8AC3E}">
        <p14:creationId xmlns:p14="http://schemas.microsoft.com/office/powerpoint/2010/main" val="27734421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95400"/>
            <a:ext cx="8305800" cy="5029200"/>
          </a:xfrm>
        </p:spPr>
        <p:txBody>
          <a:bodyPr>
            <a:normAutofit lnSpcReduction="10000"/>
          </a:bodyPr>
          <a:lstStyle/>
          <a:p>
            <a:pPr algn="just"/>
            <a:r>
              <a:rPr lang="en-PH" dirty="0" smtClean="0"/>
              <a:t>GAD Plans incorporating PPAs must be issue-based resulting from gender analysis and research ensuring that different concerns and issues of BOTH women and men are equally addressed in the GAD plans and budgets.</a:t>
            </a:r>
          </a:p>
          <a:p>
            <a:pPr algn="just"/>
            <a:r>
              <a:rPr lang="en-PH" dirty="0" smtClean="0"/>
              <a:t>The GAD Focal Point members or in the absence of GFP, GAD central and field coordinators shall take the lead in the</a:t>
            </a:r>
          </a:p>
          <a:p>
            <a:pPr lvl="1"/>
            <a:r>
              <a:rPr lang="en-PH" dirty="0"/>
              <a:t>p</a:t>
            </a:r>
            <a:r>
              <a:rPr lang="en-PH" dirty="0" smtClean="0"/>
              <a:t>reparation of GAD plans and budgets</a:t>
            </a:r>
          </a:p>
          <a:p>
            <a:pPr lvl="1"/>
            <a:r>
              <a:rPr lang="en-PH" dirty="0"/>
              <a:t>m</a:t>
            </a:r>
            <a:r>
              <a:rPr lang="en-PH" dirty="0" smtClean="0"/>
              <a:t>onitoring of the implementation of PPAs</a:t>
            </a:r>
          </a:p>
          <a:p>
            <a:pPr lvl="1"/>
            <a:r>
              <a:rPr lang="en-PH" dirty="0"/>
              <a:t>s</a:t>
            </a:r>
            <a:r>
              <a:rPr lang="en-PH" dirty="0" smtClean="0"/>
              <a:t>ubmission of accomplishment reports to SDS, RDs, copy furnished the Staff Development Division-HRDS</a:t>
            </a:r>
            <a:endParaRPr lang="en-PH" dirty="0"/>
          </a:p>
          <a:p>
            <a:endParaRPr lang="en-PH" dirty="0"/>
          </a:p>
        </p:txBody>
      </p:sp>
      <p:sp>
        <p:nvSpPr>
          <p:cNvPr id="2" name="Title 1"/>
          <p:cNvSpPr>
            <a:spLocks noGrp="1"/>
          </p:cNvSpPr>
          <p:nvPr>
            <p:ph type="title"/>
          </p:nvPr>
        </p:nvSpPr>
        <p:spPr>
          <a:xfrm>
            <a:off x="533400" y="274638"/>
            <a:ext cx="8153400" cy="944562"/>
          </a:xfrm>
        </p:spPr>
        <p:txBody>
          <a:bodyPr/>
          <a:lstStyle/>
          <a:p>
            <a:r>
              <a:rPr lang="en-PH" dirty="0" smtClean="0"/>
              <a:t>Guidelines</a:t>
            </a:r>
            <a:endParaRPr lang="en-PH"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6934200" y="381000"/>
            <a:ext cx="1724025" cy="723900"/>
          </a:xfrm>
          <a:prstGeom prst="rect">
            <a:avLst/>
          </a:prstGeom>
          <a:noFill/>
          <a:ln>
            <a:noFill/>
          </a:ln>
        </p:spPr>
      </p:pic>
    </p:spTree>
    <p:extLst>
      <p:ext uri="{BB962C8B-B14F-4D97-AF65-F5344CB8AC3E}">
        <p14:creationId xmlns:p14="http://schemas.microsoft.com/office/powerpoint/2010/main" val="3303749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PH" sz="2800" dirty="0" smtClean="0"/>
              <a:t>The sex-disaggregated data in the </a:t>
            </a:r>
            <a:r>
              <a:rPr lang="en-PH" sz="2800" dirty="0" err="1" smtClean="0"/>
              <a:t>eBEIS</a:t>
            </a:r>
            <a:r>
              <a:rPr lang="en-PH" sz="2800" dirty="0" smtClean="0"/>
              <a:t> shall be used as basis for planning, budgeting and policy formulation</a:t>
            </a:r>
          </a:p>
          <a:p>
            <a:pPr algn="just"/>
            <a:r>
              <a:rPr lang="en-PH" sz="2800" dirty="0" smtClean="0"/>
              <a:t>The costing or allocating budget for GAD plans may be in the form of 1) separate GAD fund to support approved PPAs; </a:t>
            </a:r>
          </a:p>
          <a:p>
            <a:pPr algn="just"/>
            <a:r>
              <a:rPr lang="en-PH" sz="2800" dirty="0" smtClean="0"/>
              <a:t>2) integrated in major programs and projects or as counterpart funds from the ODA for ODA-funded projects.</a:t>
            </a:r>
            <a:endParaRPr lang="en-PH" sz="2800" dirty="0"/>
          </a:p>
        </p:txBody>
      </p:sp>
      <p:sp>
        <p:nvSpPr>
          <p:cNvPr id="2" name="Title 1"/>
          <p:cNvSpPr>
            <a:spLocks noGrp="1"/>
          </p:cNvSpPr>
          <p:nvPr>
            <p:ph type="title"/>
          </p:nvPr>
        </p:nvSpPr>
        <p:spPr>
          <a:xfrm>
            <a:off x="533400" y="381000"/>
            <a:ext cx="8153400" cy="914400"/>
          </a:xfrm>
        </p:spPr>
        <p:txBody>
          <a:bodyPr/>
          <a:lstStyle/>
          <a:p>
            <a:r>
              <a:rPr lang="en-PH" dirty="0" smtClean="0"/>
              <a:t>Guidelines</a:t>
            </a:r>
            <a:endParaRPr lang="en-PH"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6934200" y="228600"/>
            <a:ext cx="1724025" cy="723900"/>
          </a:xfrm>
          <a:prstGeom prst="rect">
            <a:avLst/>
          </a:prstGeom>
          <a:noFill/>
          <a:ln>
            <a:noFill/>
          </a:ln>
        </p:spPr>
      </p:pic>
    </p:spTree>
    <p:extLst>
      <p:ext uri="{BB962C8B-B14F-4D97-AF65-F5344CB8AC3E}">
        <p14:creationId xmlns:p14="http://schemas.microsoft.com/office/powerpoint/2010/main" val="2901492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635691"/>
          </a:xfrm>
        </p:spPr>
        <p:txBody>
          <a:bodyPr/>
          <a:lstStyle/>
          <a:p>
            <a:r>
              <a:rPr lang="en-PH" sz="3200" dirty="0" smtClean="0"/>
              <a:t>GAD budget is not an additional budget over and above the agency budget, IT IS PART of it and that the 5% GAD budget is not readily available for use.  </a:t>
            </a:r>
            <a:r>
              <a:rPr lang="en-PH" sz="3200" b="1" dirty="0" smtClean="0"/>
              <a:t>The approved issue-based programs, projects and activities arising from research and gender analysis, determine the annual GAD budget of the Department</a:t>
            </a:r>
            <a:r>
              <a:rPr lang="en-PH" dirty="0" smtClean="0"/>
              <a:t>.</a:t>
            </a:r>
            <a:endParaRPr lang="en-PH" dirty="0"/>
          </a:p>
        </p:txBody>
      </p:sp>
      <p:sp>
        <p:nvSpPr>
          <p:cNvPr id="2" name="Title 1"/>
          <p:cNvSpPr>
            <a:spLocks noGrp="1"/>
          </p:cNvSpPr>
          <p:nvPr>
            <p:ph type="title"/>
          </p:nvPr>
        </p:nvSpPr>
        <p:spPr/>
        <p:txBody>
          <a:bodyPr/>
          <a:lstStyle/>
          <a:p>
            <a:r>
              <a:rPr lang="en-PH" dirty="0" smtClean="0"/>
              <a:t>Guidelines</a:t>
            </a:r>
            <a:endParaRPr lang="en-PH"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6934200" y="152400"/>
            <a:ext cx="1724025" cy="723900"/>
          </a:xfrm>
          <a:prstGeom prst="rect">
            <a:avLst/>
          </a:prstGeom>
          <a:noFill/>
          <a:ln>
            <a:noFill/>
          </a:ln>
        </p:spPr>
      </p:pic>
    </p:spTree>
    <p:extLst>
      <p:ext uri="{BB962C8B-B14F-4D97-AF65-F5344CB8AC3E}">
        <p14:creationId xmlns:p14="http://schemas.microsoft.com/office/powerpoint/2010/main" val="9905578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PH" dirty="0" smtClean="0"/>
              <a:t>In determining what can or cannot be charged to GAD budget, the primary consideration is the gender issue being addressed by the PPAs.  If the gender issue and the justifications are clear, the expenses can then be charged to the </a:t>
            </a:r>
            <a:r>
              <a:rPr lang="en-PH" dirty="0" err="1" smtClean="0"/>
              <a:t>DepEd</a:t>
            </a:r>
            <a:r>
              <a:rPr lang="en-PH" dirty="0" smtClean="0"/>
              <a:t> GAD budget.</a:t>
            </a:r>
            <a:endParaRPr lang="en-PH" dirty="0"/>
          </a:p>
        </p:txBody>
      </p:sp>
      <p:sp>
        <p:nvSpPr>
          <p:cNvPr id="2" name="Title 1"/>
          <p:cNvSpPr>
            <a:spLocks noGrp="1"/>
          </p:cNvSpPr>
          <p:nvPr>
            <p:ph type="title"/>
          </p:nvPr>
        </p:nvSpPr>
        <p:spPr/>
        <p:txBody>
          <a:bodyPr/>
          <a:lstStyle/>
          <a:p>
            <a:r>
              <a:rPr lang="en-PH" dirty="0" smtClean="0"/>
              <a:t>Guidelines</a:t>
            </a:r>
            <a:endParaRPr lang="en-PH"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7010400" y="152400"/>
            <a:ext cx="1724025" cy="723900"/>
          </a:xfrm>
          <a:prstGeom prst="rect">
            <a:avLst/>
          </a:prstGeom>
          <a:noFill/>
          <a:ln>
            <a:noFill/>
          </a:ln>
        </p:spPr>
      </p:pic>
    </p:spTree>
    <p:extLst>
      <p:ext uri="{BB962C8B-B14F-4D97-AF65-F5344CB8AC3E}">
        <p14:creationId xmlns:p14="http://schemas.microsoft.com/office/powerpoint/2010/main" val="5353728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endParaRPr lang="en-PH" dirty="0" smtClean="0"/>
          </a:p>
          <a:p>
            <a:r>
              <a:rPr lang="en-PH" dirty="0" smtClean="0"/>
              <a:t>Those approved PPAs included in the PCW-endorsed and DBM approved GAD Plan</a:t>
            </a:r>
          </a:p>
          <a:p>
            <a:r>
              <a:rPr lang="en-PH" dirty="0" smtClean="0"/>
              <a:t>Capacity Development on GAD</a:t>
            </a:r>
          </a:p>
          <a:p>
            <a:r>
              <a:rPr lang="en-PH" dirty="0" smtClean="0"/>
              <a:t>Activities related to the establishment of enabling mechanisms for GAD, e.g. GAD Focal Point System, VAW/Women’s Desks</a:t>
            </a:r>
          </a:p>
          <a:p>
            <a:r>
              <a:rPr lang="en-PH" dirty="0" smtClean="0"/>
              <a:t>Salary of agency personnel assigned to plan, implement and monitor GAD PPAs on a full time basis, following rules and regulations in hiring and creating positions.  This provision does not apply to those who were given extra assignment on GAD and are already regular employees.  Overtime work rendered in doing</a:t>
            </a:r>
            <a:endParaRPr lang="en-PH" dirty="0"/>
          </a:p>
        </p:txBody>
      </p:sp>
      <p:sp>
        <p:nvSpPr>
          <p:cNvPr id="2" name="Title 1"/>
          <p:cNvSpPr>
            <a:spLocks noGrp="1"/>
          </p:cNvSpPr>
          <p:nvPr>
            <p:ph type="title"/>
          </p:nvPr>
        </p:nvSpPr>
        <p:spPr/>
        <p:txBody>
          <a:bodyPr>
            <a:normAutofit fontScale="90000"/>
          </a:bodyPr>
          <a:lstStyle/>
          <a:p>
            <a:r>
              <a:rPr lang="en-PH" dirty="0" smtClean="0"/>
              <a:t/>
            </a:r>
            <a:br>
              <a:rPr lang="en-PH" dirty="0" smtClean="0"/>
            </a:br>
            <a:r>
              <a:rPr lang="en-PH" dirty="0" smtClean="0"/>
              <a:t>What Can Be Charged to GAD Budget?</a:t>
            </a:r>
            <a:endParaRPr lang="en-PH"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7406120" y="0"/>
            <a:ext cx="1724025" cy="723900"/>
          </a:xfrm>
          <a:prstGeom prst="rect">
            <a:avLst/>
          </a:prstGeom>
          <a:noFill/>
          <a:ln>
            <a:noFill/>
          </a:ln>
        </p:spPr>
      </p:pic>
    </p:spTree>
    <p:extLst>
      <p:ext uri="{BB962C8B-B14F-4D97-AF65-F5344CB8AC3E}">
        <p14:creationId xmlns:p14="http://schemas.microsoft.com/office/powerpoint/2010/main" val="38942547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PH" dirty="0" smtClean="0"/>
              <a:t>GAD PPAs may be compensated through compensatory time off, following government rules and regulations</a:t>
            </a:r>
          </a:p>
          <a:p>
            <a:r>
              <a:rPr lang="en-PH" dirty="0" smtClean="0"/>
              <a:t>PPAs that address women’s practical and strategic needs, provided these have been previously approved by the Central Office and the PCW and are reflected in the GAD plan and budget</a:t>
            </a:r>
            <a:endParaRPr lang="en-PH"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7162800" y="152400"/>
            <a:ext cx="1724025" cy="723900"/>
          </a:xfrm>
          <a:prstGeom prst="rect">
            <a:avLst/>
          </a:prstGeom>
          <a:noFill/>
          <a:ln>
            <a:noFill/>
          </a:ln>
        </p:spPr>
      </p:pic>
    </p:spTree>
    <p:extLst>
      <p:ext uri="{BB962C8B-B14F-4D97-AF65-F5344CB8AC3E}">
        <p14:creationId xmlns:p14="http://schemas.microsoft.com/office/powerpoint/2010/main" val="5266394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PH" dirty="0" smtClean="0"/>
              <a:t>Consultation workshops to gather inputs for GAD plan and other GAD mechanisms and processes</a:t>
            </a:r>
          </a:p>
          <a:p>
            <a:r>
              <a:rPr lang="en-PH" dirty="0" smtClean="0"/>
              <a:t>Honoraria and professional fees of external GAD experts for programs</a:t>
            </a:r>
          </a:p>
          <a:p>
            <a:r>
              <a:rPr lang="en-PH" dirty="0" smtClean="0"/>
              <a:t>Development, printing and dissemination of information and education campaign  materials</a:t>
            </a:r>
          </a:p>
          <a:p>
            <a:r>
              <a:rPr lang="en-PH" dirty="0" smtClean="0"/>
              <a:t>Women’s Month activities which are clearly aligned to the yearly theme determined by PCW and GAD Board.</a:t>
            </a:r>
            <a:endParaRPr lang="en-PH"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7162800" y="152400"/>
            <a:ext cx="1724025" cy="723900"/>
          </a:xfrm>
          <a:prstGeom prst="rect">
            <a:avLst/>
          </a:prstGeom>
          <a:noFill/>
          <a:ln>
            <a:noFill/>
          </a:ln>
        </p:spPr>
      </p:pic>
    </p:spTree>
    <p:extLst>
      <p:ext uri="{BB962C8B-B14F-4D97-AF65-F5344CB8AC3E}">
        <p14:creationId xmlns:p14="http://schemas.microsoft.com/office/powerpoint/2010/main" val="25415617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953000"/>
          </a:xfrm>
        </p:spPr>
        <p:txBody>
          <a:bodyPr>
            <a:normAutofit fontScale="92500" lnSpcReduction="10000"/>
          </a:bodyPr>
          <a:lstStyle/>
          <a:p>
            <a:r>
              <a:rPr lang="en-PH" dirty="0" smtClean="0"/>
              <a:t>PPAs not in the GAD Plan and not endorsed by PCW and approved by DBM</a:t>
            </a:r>
          </a:p>
          <a:p>
            <a:r>
              <a:rPr lang="en-PH" dirty="0" smtClean="0"/>
              <a:t>Personal services and honoraria of GAD Focal Point and other employees assigned to do GAD work</a:t>
            </a:r>
          </a:p>
          <a:p>
            <a:r>
              <a:rPr lang="en-PH" dirty="0" smtClean="0"/>
              <a:t>Physical, mental and health fitness activities, including purchase of equipment, recreation and social activities, religious and cultural projects, construction expenses, supplies and materials for general use, study tour, Christmas and other celebrations, meetings, EXCEPT if these can be justified as clearly addressing specific gender issues.</a:t>
            </a:r>
            <a:endParaRPr lang="en-PH" dirty="0"/>
          </a:p>
        </p:txBody>
      </p:sp>
      <p:sp>
        <p:nvSpPr>
          <p:cNvPr id="2" name="Title 1"/>
          <p:cNvSpPr>
            <a:spLocks noGrp="1"/>
          </p:cNvSpPr>
          <p:nvPr>
            <p:ph type="title"/>
          </p:nvPr>
        </p:nvSpPr>
        <p:spPr>
          <a:xfrm>
            <a:off x="457200" y="533400"/>
            <a:ext cx="8229600" cy="1143000"/>
          </a:xfrm>
        </p:spPr>
        <p:txBody>
          <a:bodyPr>
            <a:normAutofit fontScale="90000"/>
          </a:bodyPr>
          <a:lstStyle/>
          <a:p>
            <a:r>
              <a:rPr lang="en-PH" dirty="0" smtClean="0"/>
              <a:t>What Cannot be Charged to GAD?</a:t>
            </a:r>
            <a:endParaRPr lang="en-PH" dirty="0"/>
          </a:p>
        </p:txBody>
      </p:sp>
      <p:pic>
        <p:nvPicPr>
          <p:cNvPr id="4" name="Picture 3" descr="deped logo copy"/>
          <p:cNvPicPr/>
          <p:nvPr/>
        </p:nvPicPr>
        <p:blipFill>
          <a:blip r:embed="rId2">
            <a:extLst>
              <a:ext uri="{28A0092B-C50C-407E-A947-70E740481C1C}">
                <a14:useLocalDpi xmlns:a14="http://schemas.microsoft.com/office/drawing/2010/main" val="0"/>
              </a:ext>
            </a:extLst>
          </a:blip>
          <a:srcRect/>
          <a:stretch>
            <a:fillRect/>
          </a:stretch>
        </p:blipFill>
        <p:spPr bwMode="auto">
          <a:xfrm>
            <a:off x="7385339" y="0"/>
            <a:ext cx="1724025" cy="723900"/>
          </a:xfrm>
          <a:prstGeom prst="rect">
            <a:avLst/>
          </a:prstGeom>
          <a:noFill/>
          <a:ln>
            <a:noFill/>
          </a:ln>
        </p:spPr>
      </p:pic>
    </p:spTree>
    <p:extLst>
      <p:ext uri="{BB962C8B-B14F-4D97-AF65-F5344CB8AC3E}">
        <p14:creationId xmlns:p14="http://schemas.microsoft.com/office/powerpoint/2010/main" val="26620012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356</TotalTime>
  <Words>793</Words>
  <Application>Microsoft Office PowerPoint</Application>
  <PresentationFormat>On-screen Show (4:3)</PresentationFormat>
  <Paragraphs>46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  DepEd Guidelines on the Preparation of GAD Plans, Utilization of GAD Budget and Submission of Accomplishment Reports</vt:lpstr>
      <vt:lpstr>Guidelines</vt:lpstr>
      <vt:lpstr>Guidelines</vt:lpstr>
      <vt:lpstr>Guidelines</vt:lpstr>
      <vt:lpstr>Guidelines</vt:lpstr>
      <vt:lpstr> What Can Be Charged to GAD Budget?</vt:lpstr>
      <vt:lpstr>PowerPoint Presentation</vt:lpstr>
      <vt:lpstr>PowerPoint Presentation</vt:lpstr>
      <vt:lpstr>What Cannot be Charged to GAD?</vt:lpstr>
      <vt:lpstr>Process of Submission, Review and Endorsement of the Agency GAD Plan and Budgets</vt:lpstr>
      <vt:lpstr>PowerPoint Presentation</vt:lpstr>
      <vt:lpstr>Reporting of GAD Accomplishment Reports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DepEd Guidelines on the Preparation of GAD Plans, Utilization of GAD Budgets and Submission of Accomplishment Reports</dc:title>
  <dc:creator>DepEd</dc:creator>
  <cp:lastModifiedBy>user</cp:lastModifiedBy>
  <cp:revision>17</cp:revision>
  <dcterms:created xsi:type="dcterms:W3CDTF">2012-11-27T05:22:09Z</dcterms:created>
  <dcterms:modified xsi:type="dcterms:W3CDTF">2014-04-02T05:34:17Z</dcterms:modified>
</cp:coreProperties>
</file>