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76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5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6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48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6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9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9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6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8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3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9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E86AD-ED8F-4987-AB04-301C55AFF46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0B277-0F68-4A42-A1BC-EC88FBAE2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5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latin typeface="Cambria" pitchFamily="18" charset="0"/>
              </a:rPr>
              <a:t>Performance Target </a:t>
            </a:r>
            <a:r>
              <a:rPr lang="en-US" dirty="0" smtClean="0">
                <a:latin typeface="Cambria" pitchFamily="18" charset="0"/>
              </a:rPr>
              <a:t>Setting</a:t>
            </a:r>
          </a:p>
          <a:p>
            <a:pPr marL="0" indent="0" algn="ctr">
              <a:buNone/>
            </a:pPr>
            <a:r>
              <a:rPr lang="en-US" sz="2400" dirty="0" smtClean="0">
                <a:latin typeface="Cambria" pitchFamily="18" charset="0"/>
              </a:rPr>
              <a:t>For Private Schools</a:t>
            </a: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126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Objectives of Performance Management System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1. Align individual roles and targets with school direction. </a:t>
            </a:r>
          </a:p>
          <a:p>
            <a:pPr marL="0" indent="0">
              <a:buNone/>
            </a:pPr>
            <a:r>
              <a:rPr lang="en-US" dirty="0" smtClean="0"/>
              <a:t>2. Track accomplishments against objectives to determine appropriate, corrective actions if needed. </a:t>
            </a:r>
          </a:p>
          <a:p>
            <a:pPr marL="0" indent="0">
              <a:buNone/>
            </a:pPr>
            <a:r>
              <a:rPr lang="en-US" dirty="0" smtClean="0"/>
              <a:t>3. Provide feedback on employees’ work progress and accomplishments based on clearly defined goals and objectives. </a:t>
            </a:r>
          </a:p>
          <a:p>
            <a:pPr marL="0" indent="0">
              <a:buNone/>
            </a:pPr>
            <a:r>
              <a:rPr lang="en-US" dirty="0" smtClean="0"/>
              <a:t>4. Become a tool for people development.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8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Performance Indicators for Teachers</a:t>
            </a:r>
          </a:p>
          <a:p>
            <a:r>
              <a:rPr lang="en-US" dirty="0" smtClean="0"/>
              <a:t>Sample Evaluation Form </a:t>
            </a:r>
            <a:r>
              <a:rPr lang="en-US" smtClean="0"/>
              <a:t>for Teachers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96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7486" y="0"/>
            <a:ext cx="13011150" cy="7315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74435" y="1342714"/>
            <a:ext cx="16002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Strategic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228" y="2334698"/>
            <a:ext cx="1600200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prstClr val="white"/>
                </a:solidFill>
              </a:rPr>
              <a:t>School</a:t>
            </a:r>
          </a:p>
          <a:p>
            <a:pPr algn="ctr"/>
            <a:r>
              <a:rPr lang="en-US" sz="2800" dirty="0">
                <a:solidFill>
                  <a:prstClr val="white"/>
                </a:solidFill>
              </a:rPr>
              <a:t>Goals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9814" y="3657600"/>
            <a:ext cx="1576614" cy="64633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Performance </a:t>
            </a:r>
          </a:p>
          <a:p>
            <a:pPr algn="ctr"/>
            <a:r>
              <a:rPr lang="en-US" dirty="0">
                <a:solidFill>
                  <a:prstClr val="white"/>
                </a:solidFill>
              </a:rPr>
              <a:t>Indicators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5217886"/>
            <a:ext cx="8686800" cy="381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Planning Framework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39857" y="2919473"/>
            <a:ext cx="178888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Competencies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30571" y="1506157"/>
            <a:ext cx="1661886" cy="38100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Values</a:t>
            </a:r>
          </a:p>
        </p:txBody>
      </p:sp>
    </p:spTree>
    <p:extLst>
      <p:ext uri="{BB962C8B-B14F-4D97-AF65-F5344CB8AC3E}">
        <p14:creationId xmlns:p14="http://schemas.microsoft.com/office/powerpoint/2010/main" val="266742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71600" y="177800"/>
            <a:ext cx="121920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207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Target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 Setting targets - NOT guessing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-Setting a target is not about guessing what you can achieve.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It involves knowing where you are now, what you are trying to achieve, and determining challenging interventions needed to get there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33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Indicators in Basic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Access –      </a:t>
            </a:r>
            <a:r>
              <a:rPr lang="en-US" sz="2400" dirty="0" smtClean="0"/>
              <a:t>Participation Rate/Enrolment 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Efficiency – Holding power of Schools over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Children</a:t>
            </a:r>
          </a:p>
          <a:p>
            <a:pPr marL="2286000" lvl="5" indent="0">
              <a:buNone/>
            </a:pPr>
            <a:r>
              <a:rPr lang="en-US" dirty="0"/>
              <a:t> </a:t>
            </a:r>
            <a:r>
              <a:rPr lang="en-US" dirty="0" smtClean="0"/>
              <a:t>Drop-out/School Leaver</a:t>
            </a:r>
          </a:p>
          <a:p>
            <a:pPr marL="2286000" lvl="5" indent="0">
              <a:buNone/>
            </a:pPr>
            <a:r>
              <a:rPr lang="en-US" dirty="0"/>
              <a:t> </a:t>
            </a:r>
            <a:r>
              <a:rPr lang="en-US" dirty="0" smtClean="0"/>
              <a:t>Completion Rate</a:t>
            </a:r>
          </a:p>
          <a:p>
            <a:pPr marL="2286000" lvl="5" indent="0">
              <a:buNone/>
            </a:pPr>
            <a:r>
              <a:rPr lang="en-US" dirty="0"/>
              <a:t> </a:t>
            </a:r>
            <a:r>
              <a:rPr lang="en-US" dirty="0" smtClean="0"/>
              <a:t>Cohort Survival Rate</a:t>
            </a:r>
          </a:p>
          <a:p>
            <a:pPr marL="2286000" lvl="5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Quality         National Achievement Test-</a:t>
            </a:r>
          </a:p>
          <a:p>
            <a:pPr marL="2286000" lvl="5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3200" dirty="0" smtClean="0"/>
              <a:t>Mean Percentage Score (MPS)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58149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684213" y="115888"/>
            <a:ext cx="67675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AU" altLang="en-US" sz="2400" dirty="0" smtClean="0">
                <a:solidFill>
                  <a:srgbClr val="000000"/>
                </a:solidFill>
              </a:rPr>
              <a:t>Performance </a:t>
            </a:r>
            <a:r>
              <a:rPr lang="en-AU" altLang="en-US" sz="2400" dirty="0" smtClean="0">
                <a:solidFill>
                  <a:srgbClr val="000000"/>
                </a:solidFill>
              </a:rPr>
              <a:t>Indicator for Quality: NAT-Mean Percentage Score</a:t>
            </a:r>
            <a:endParaRPr lang="en-AU" altLang="en-US" sz="24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317670"/>
              </p:ext>
            </p:extLst>
          </p:nvPr>
        </p:nvGraphicFramePr>
        <p:xfrm>
          <a:off x="886856" y="1600200"/>
          <a:ext cx="3097212" cy="2681465"/>
        </p:xfrm>
        <a:graphic>
          <a:graphicData uri="http://schemas.openxmlformats.org/drawingml/2006/table">
            <a:tbl>
              <a:tblPr firstRow="1" firstCol="1" bandRow="1"/>
              <a:tblGrid>
                <a:gridCol w="1320870"/>
                <a:gridCol w="1776342"/>
              </a:tblGrid>
              <a:tr h="548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Subject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Public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Reading English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38.92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Reading Filipino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46.18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English Grammar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38.20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Filipino Grammar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43.51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Science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40.36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Mathematics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42.14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MPS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41.74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2" marR="68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704" name="TextBox 3"/>
          <p:cNvSpPr txBox="1">
            <a:spLocks noChangeArrowheads="1"/>
          </p:cNvSpPr>
          <p:nvPr/>
        </p:nvSpPr>
        <p:spPr bwMode="auto">
          <a:xfrm>
            <a:off x="108744" y="1087832"/>
            <a:ext cx="1150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AU" altLang="en-US" dirty="0" smtClean="0">
                <a:solidFill>
                  <a:srgbClr val="000000"/>
                </a:solidFill>
              </a:rPr>
              <a:t>Grade 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072490"/>
              </p:ext>
            </p:extLst>
          </p:nvPr>
        </p:nvGraphicFramePr>
        <p:xfrm>
          <a:off x="4343400" y="3886200"/>
          <a:ext cx="4464051" cy="2497139"/>
        </p:xfrm>
        <a:graphic>
          <a:graphicData uri="http://schemas.openxmlformats.org/drawingml/2006/table">
            <a:tbl>
              <a:tblPr firstRow="1" firstCol="1" bandRow="1"/>
              <a:tblGrid>
                <a:gridCol w="1297159"/>
                <a:gridCol w="1426875"/>
                <a:gridCol w="1740017"/>
              </a:tblGrid>
              <a:tr h="35363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Subject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SY 2011-2012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103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Public  &amp; Private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Public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Mathematics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46.54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46.63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English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53.66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50.60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Science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52.64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50.98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Filipino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61.30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61.17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Araling Panlipunan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51.17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52.48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MPS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53.06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PH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52.37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741" name="TextBox 5"/>
          <p:cNvSpPr txBox="1">
            <a:spLocks noChangeArrowheads="1"/>
          </p:cNvSpPr>
          <p:nvPr/>
        </p:nvSpPr>
        <p:spPr bwMode="auto">
          <a:xfrm>
            <a:off x="4859338" y="3149600"/>
            <a:ext cx="2305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AU" altLang="en-US" smtClean="0">
                <a:solidFill>
                  <a:srgbClr val="000000"/>
                </a:solidFill>
              </a:rPr>
              <a:t>Grade 6</a:t>
            </a:r>
          </a:p>
        </p:txBody>
      </p:sp>
    </p:spTree>
    <p:extLst>
      <p:ext uri="{BB962C8B-B14F-4D97-AF65-F5344CB8AC3E}">
        <p14:creationId xmlns:p14="http://schemas.microsoft.com/office/powerpoint/2010/main" val="2779290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075641"/>
              </p:ext>
            </p:extLst>
          </p:nvPr>
        </p:nvGraphicFramePr>
        <p:xfrm>
          <a:off x="990600" y="2362200"/>
          <a:ext cx="5967412" cy="2087563"/>
        </p:xfrm>
        <a:graphic>
          <a:graphicData uri="http://schemas.openxmlformats.org/drawingml/2006/table">
            <a:tbl>
              <a:tblPr firstRow="1" firstCol="1" bandRow="1"/>
              <a:tblGrid>
                <a:gridCol w="2304726"/>
                <a:gridCol w="1152363"/>
                <a:gridCol w="1224386"/>
                <a:gridCol w="1285937"/>
              </a:tblGrid>
              <a:tr h="8486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PH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PH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Indicators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SY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2009-2010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SY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2010-2011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SY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2011-2012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5664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Both Public and Private Schools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45.80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59.9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48.81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6724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Public Schools only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PH" sz="1400" baseline="30000">
                          <a:effectLst/>
                          <a:latin typeface="Arial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PH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 Yr 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 45.34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PH" sz="1400" baseline="30000">
                          <a:effectLst/>
                          <a:latin typeface="Arial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PH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Yr 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49.58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PH" sz="1400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PH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PH" sz="14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Yr</a:t>
                      </a:r>
                      <a:r>
                        <a:rPr lang="en-PH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PH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47.64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720" name="TextBox 8"/>
          <p:cNvSpPr txBox="1">
            <a:spLocks noChangeArrowheads="1"/>
          </p:cNvSpPr>
          <p:nvPr/>
        </p:nvSpPr>
        <p:spPr bwMode="auto">
          <a:xfrm>
            <a:off x="755650" y="1628775"/>
            <a:ext cx="2089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AU" altLang="en-US" smtClean="0">
                <a:solidFill>
                  <a:srgbClr val="000000"/>
                </a:solidFill>
              </a:rPr>
              <a:t>NAT Secondary </a:t>
            </a:r>
          </a:p>
        </p:txBody>
      </p:sp>
    </p:spTree>
    <p:extLst>
      <p:ext uri="{BB962C8B-B14F-4D97-AF65-F5344CB8AC3E}">
        <p14:creationId xmlns:p14="http://schemas.microsoft.com/office/powerpoint/2010/main" val="1388514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804840"/>
              </p:ext>
            </p:extLst>
          </p:nvPr>
        </p:nvGraphicFramePr>
        <p:xfrm>
          <a:off x="914399" y="1219199"/>
          <a:ext cx="7292341" cy="45108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5367"/>
                <a:gridCol w="1109736"/>
                <a:gridCol w="1114836"/>
                <a:gridCol w="1377151"/>
                <a:gridCol w="2295251"/>
              </a:tblGrid>
              <a:tr h="5364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Learning Area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NAT-MPS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2012-2013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NAT MPS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2013-2014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Target NAT-MPS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2014-2015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        Interventions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27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Mathematics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46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Science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46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English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46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Filipino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77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Araling Panlipunan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04800" y="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Performance Indicator: QUALITY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2014-15 Performance Targets by Learning Area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18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914400"/>
            <a:ext cx="71628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What is Performance Management?  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	It is an organization-wide process to ensure that employees focus work efforts towards achieving the school’s Vision, Mission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 goals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	Performance Management is a systematic approach for continuous and consistent work improvement and individual growth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506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246</Words>
  <Application>Microsoft Office PowerPoint</Application>
  <PresentationFormat>On-screen Show (4:3)</PresentationFormat>
  <Paragraphs>149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Performance Target Setting</vt:lpstr>
      <vt:lpstr>Performance Indicators in Basic Education</vt:lpstr>
      <vt:lpstr>PowerPoint Presentation</vt:lpstr>
      <vt:lpstr>PowerPoint Presentation</vt:lpstr>
      <vt:lpstr>PowerPoint Presentation</vt:lpstr>
      <vt:lpstr>PowerPoint Presentation</vt:lpstr>
      <vt:lpstr>Objectives of Performance Management System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ASDS</dc:creator>
  <cp:lastModifiedBy>ASDS</cp:lastModifiedBy>
  <cp:revision>2</cp:revision>
  <dcterms:created xsi:type="dcterms:W3CDTF">2014-06-24T12:48:32Z</dcterms:created>
  <dcterms:modified xsi:type="dcterms:W3CDTF">2014-06-24T12:52:50Z</dcterms:modified>
</cp:coreProperties>
</file>