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9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77200" cy="5135563"/>
          </a:xfrm>
        </p:spPr>
        <p:txBody>
          <a:bodyPr/>
          <a:lstStyle/>
          <a:p>
            <a:pPr marL="0" indent="0">
              <a:buNone/>
            </a:pPr>
            <a:r>
              <a:rPr lang="en-US" b="1" u="sng" smtClean="0"/>
              <a:t>CONCERNS/TOPICS</a:t>
            </a:r>
            <a:endParaRPr lang="en-US" b="1" u="sng" dirty="0" smtClean="0"/>
          </a:p>
          <a:p>
            <a:r>
              <a:rPr lang="en-US" dirty="0" smtClean="0"/>
              <a:t>OPCR</a:t>
            </a:r>
          </a:p>
          <a:p>
            <a:r>
              <a:rPr lang="en-US" dirty="0" smtClean="0"/>
              <a:t>Teaching Load</a:t>
            </a:r>
          </a:p>
          <a:p>
            <a:r>
              <a:rPr lang="en-US" dirty="0" smtClean="0"/>
              <a:t>MANCOM Announcements/Reminders</a:t>
            </a:r>
          </a:p>
          <a:p>
            <a:r>
              <a:rPr lang="en-US" dirty="0" err="1" smtClean="0"/>
              <a:t>RatPlan</a:t>
            </a:r>
            <a:r>
              <a:rPr lang="en-US" dirty="0" smtClean="0"/>
              <a:t> Positions (c/o Personnel Unit)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910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Cambria" pitchFamily="18" charset="0"/>
              </a:rPr>
              <a:t>MANCOM Reminders</a:t>
            </a:r>
            <a:endParaRPr lang="en-US" sz="3600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Cambria" pitchFamily="18" charset="0"/>
              </a:rPr>
              <a:t>Filing up of vacant positions under the Rationalized Structure</a:t>
            </a:r>
          </a:p>
          <a:p>
            <a:r>
              <a:rPr lang="en-US" dirty="0" smtClean="0">
                <a:latin typeface="Cambria" pitchFamily="18" charset="0"/>
              </a:rPr>
              <a:t>Check Teachers I who need to be promoted (task of AO and Personnel Unit)</a:t>
            </a:r>
          </a:p>
          <a:p>
            <a:r>
              <a:rPr lang="en-US" dirty="0" smtClean="0">
                <a:latin typeface="Cambria" pitchFamily="18" charset="0"/>
              </a:rPr>
              <a:t>Reminder on moonlighting of teachers </a:t>
            </a:r>
          </a:p>
          <a:p>
            <a:pPr lvl="1"/>
            <a:r>
              <a:rPr lang="en-US" dirty="0" smtClean="0">
                <a:latin typeface="Cambria" pitchFamily="18" charset="0"/>
              </a:rPr>
              <a:t>Teachers should be discouraged from teaching during weekdays (what is left of their energy?)</a:t>
            </a:r>
          </a:p>
          <a:p>
            <a:pPr lvl="1"/>
            <a:r>
              <a:rPr lang="en-US" dirty="0" smtClean="0">
                <a:latin typeface="Cambria" pitchFamily="18" charset="0"/>
              </a:rPr>
              <a:t>Principals should not teach during weekdays</a:t>
            </a:r>
          </a:p>
          <a:p>
            <a:pPr lvl="1"/>
            <a:r>
              <a:rPr lang="en-US" dirty="0" smtClean="0">
                <a:latin typeface="Cambria" pitchFamily="18" charset="0"/>
              </a:rPr>
              <a:t>SDS should check the no. of teaching hours in private/other schools (not beyond 12 hours/week</a:t>
            </a:r>
          </a:p>
          <a:p>
            <a:pPr lvl="1"/>
            <a:r>
              <a:rPr lang="en-US" dirty="0" smtClean="0">
                <a:latin typeface="Cambria" pitchFamily="18" charset="0"/>
              </a:rPr>
              <a:t>NCR to come up with a regional policy</a:t>
            </a:r>
            <a:endParaRPr lang="en-US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557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Cambria" pitchFamily="18" charset="0"/>
              </a:rPr>
              <a:t>MANCOM Reminders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sz="2800" dirty="0" smtClean="0">
                <a:latin typeface="Cambria" pitchFamily="18" charset="0"/>
              </a:rPr>
              <a:t>Filing of vacation leaves – discourage VL during school days (let them file for 1 month leave so we can hire substitute/s)</a:t>
            </a:r>
          </a:p>
          <a:p>
            <a:pPr marL="457200" lvl="1" indent="0">
              <a:buNone/>
            </a:pPr>
            <a:r>
              <a:rPr lang="en-US" dirty="0" smtClean="0">
                <a:latin typeface="Cambria" pitchFamily="18" charset="0"/>
              </a:rPr>
              <a:t>-Principals/</a:t>
            </a:r>
            <a:r>
              <a:rPr lang="en-US" dirty="0" err="1" smtClean="0">
                <a:latin typeface="Cambria" pitchFamily="18" charset="0"/>
              </a:rPr>
              <a:t>Dept</a:t>
            </a:r>
            <a:r>
              <a:rPr lang="en-US" dirty="0" smtClean="0">
                <a:latin typeface="Cambria" pitchFamily="18" charset="0"/>
              </a:rPr>
              <a:t> heads to take over in teaching</a:t>
            </a:r>
          </a:p>
          <a:p>
            <a:pPr marL="457200" lvl="1" indent="0">
              <a:buNone/>
            </a:pPr>
            <a:endParaRPr lang="en-US" dirty="0" smtClean="0">
              <a:latin typeface="Cambria" pitchFamily="18" charset="0"/>
            </a:endParaRPr>
          </a:p>
          <a:p>
            <a:pPr marL="285750" lvl="1">
              <a:buFont typeface="Arial" pitchFamily="34" charset="0"/>
              <a:buChar char="•"/>
            </a:pPr>
            <a:r>
              <a:rPr lang="en-US" dirty="0" smtClean="0">
                <a:latin typeface="Cambria" pitchFamily="18" charset="0"/>
              </a:rPr>
              <a:t>Warning of Cases filed against Principals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smtClean="0">
                <a:latin typeface="Cambria" pitchFamily="18" charset="0"/>
              </a:rPr>
              <a:t> - immorality, non-payment of debts, abuse of 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  power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515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135563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</a:pPr>
            <a:r>
              <a:rPr lang="en-US" dirty="0" smtClean="0">
                <a:latin typeface="Cambria" pitchFamily="18" charset="0"/>
              </a:rPr>
              <a:t>MOOE – Principals/schools should pay their own utility bills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>
              <a:latin typeface="Cambria" pitchFamily="18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Cambria" pitchFamily="18" charset="0"/>
              </a:rPr>
              <a:t>Launching of ECO-Savers Program in the Central Office where 250,000 passbooks were issued</a:t>
            </a:r>
          </a:p>
          <a:p>
            <a:pPr lvl="1">
              <a:spcBef>
                <a:spcPts val="0"/>
              </a:spcBef>
            </a:pPr>
            <a:r>
              <a:rPr lang="en-US" dirty="0" smtClean="0">
                <a:latin typeface="Cambria" pitchFamily="18" charset="0"/>
              </a:rPr>
              <a:t>There will be a Search for Best Eco-Savers Implementer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dirty="0" smtClean="0">
              <a:latin typeface="Cambria" pitchFamily="18" charset="0"/>
            </a:endParaRPr>
          </a:p>
          <a:p>
            <a:pPr marL="0" lvl="1" indent="457200">
              <a:spcBef>
                <a:spcPts val="0"/>
              </a:spcBef>
              <a:buFont typeface="Arial" pitchFamily="34" charset="0"/>
              <a:buChar char="•"/>
            </a:pPr>
            <a:r>
              <a:rPr lang="en-US" sz="3000" dirty="0" smtClean="0">
                <a:latin typeface="Cambria" pitchFamily="18" charset="0"/>
              </a:rPr>
              <a:t>CIP to be cascaded in other NCR Divisions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3000" dirty="0" smtClean="0">
              <a:latin typeface="Cambria" pitchFamily="18" charset="0"/>
            </a:endParaRPr>
          </a:p>
          <a:p>
            <a:pPr marL="400050" lvl="1" indent="-400050">
              <a:spcBef>
                <a:spcPts val="0"/>
              </a:spcBef>
              <a:buFont typeface="Arial" pitchFamily="34" charset="0"/>
              <a:buChar char="•"/>
            </a:pPr>
            <a:r>
              <a:rPr lang="en-US" sz="3000" dirty="0" smtClean="0">
                <a:latin typeface="Cambria" pitchFamily="18" charset="0"/>
              </a:rPr>
              <a:t>Announcement on the National Literacy Awards  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3000" dirty="0">
                <a:latin typeface="Cambria" pitchFamily="18" charset="0"/>
              </a:rPr>
              <a:t> </a:t>
            </a:r>
            <a:r>
              <a:rPr lang="en-US" sz="3000" dirty="0" smtClean="0">
                <a:latin typeface="Cambria" pitchFamily="18" charset="0"/>
              </a:rPr>
              <a:t>    Finalist (</a:t>
            </a:r>
            <a:r>
              <a:rPr lang="en-US" sz="3000" dirty="0" err="1" smtClean="0">
                <a:latin typeface="Cambria" pitchFamily="18" charset="0"/>
              </a:rPr>
              <a:t>Muntinlupa</a:t>
            </a:r>
            <a:r>
              <a:rPr lang="en-US" sz="3000" dirty="0" smtClean="0">
                <a:latin typeface="Cambria" pitchFamily="18" charset="0"/>
              </a:rPr>
              <a:t> for Outstanding Literacy Award   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3000" dirty="0">
                <a:latin typeface="Cambria" pitchFamily="18" charset="0"/>
              </a:rPr>
              <a:t> </a:t>
            </a:r>
            <a:r>
              <a:rPr lang="en-US" sz="3000" dirty="0" smtClean="0">
                <a:latin typeface="Cambria" pitchFamily="18" charset="0"/>
              </a:rPr>
              <a:t>    and Pasay City for Outstanding Local Government 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3000" dirty="0">
                <a:latin typeface="Cambria" pitchFamily="18" charset="0"/>
              </a:rPr>
              <a:t> </a:t>
            </a:r>
            <a:r>
              <a:rPr lang="en-US" sz="3000" dirty="0" smtClean="0">
                <a:latin typeface="Cambria" pitchFamily="18" charset="0"/>
              </a:rPr>
              <a:t>    Unit</a:t>
            </a:r>
            <a:endParaRPr lang="en-US" sz="3000" dirty="0">
              <a:latin typeface="Cambria" pitchFamily="18" charset="0"/>
            </a:endParaRPr>
          </a:p>
          <a:p>
            <a:pPr marL="0" lvl="1" indent="457200">
              <a:spcBef>
                <a:spcPts val="0"/>
              </a:spcBef>
            </a:pPr>
            <a:endParaRPr lang="en-US" sz="30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892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600" dirty="0" err="1" smtClean="0">
                <a:latin typeface="Cambria" pitchFamily="18" charset="0"/>
              </a:rPr>
              <a:t>Abot</a:t>
            </a:r>
            <a:r>
              <a:rPr lang="en-US" sz="2600" dirty="0" smtClean="0">
                <a:latin typeface="Cambria" pitchFamily="18" charset="0"/>
              </a:rPr>
              <a:t> </a:t>
            </a:r>
            <a:r>
              <a:rPr lang="en-US" sz="2600" dirty="0" err="1" smtClean="0">
                <a:latin typeface="Cambria" pitchFamily="18" charset="0"/>
              </a:rPr>
              <a:t>Alam</a:t>
            </a:r>
            <a:r>
              <a:rPr lang="en-US" sz="2600" dirty="0" smtClean="0">
                <a:latin typeface="Cambria" pitchFamily="18" charset="0"/>
              </a:rPr>
              <a:t> Updates 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sz="2600" dirty="0" smtClean="0">
                <a:latin typeface="Cambria" pitchFamily="18" charset="0"/>
              </a:rPr>
              <a:t>-Divisions budget for </a:t>
            </a:r>
            <a:r>
              <a:rPr lang="en-US" sz="2600" dirty="0" err="1" smtClean="0">
                <a:latin typeface="Cambria" pitchFamily="18" charset="0"/>
              </a:rPr>
              <a:t>Abot</a:t>
            </a:r>
            <a:r>
              <a:rPr lang="en-US" sz="2600" dirty="0" smtClean="0">
                <a:latin typeface="Cambria" pitchFamily="18" charset="0"/>
              </a:rPr>
              <a:t> </a:t>
            </a:r>
            <a:r>
              <a:rPr lang="en-US" sz="2600" dirty="0" err="1" smtClean="0">
                <a:latin typeface="Cambria" pitchFamily="18" charset="0"/>
              </a:rPr>
              <a:t>Alam</a:t>
            </a:r>
            <a:endParaRPr lang="en-US" sz="2600" dirty="0" smtClean="0">
              <a:latin typeface="Cambria" pitchFamily="18" charset="0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en-US" sz="2600" dirty="0" smtClean="0">
                <a:latin typeface="Cambria" pitchFamily="18" charset="0"/>
              </a:rPr>
              <a:t>-Eligible expenses for </a:t>
            </a:r>
            <a:r>
              <a:rPr lang="en-US" sz="2600" dirty="0" err="1" smtClean="0">
                <a:latin typeface="Cambria" pitchFamily="18" charset="0"/>
              </a:rPr>
              <a:t>Abot</a:t>
            </a:r>
            <a:r>
              <a:rPr lang="en-US" sz="2600" dirty="0" smtClean="0">
                <a:latin typeface="Cambria" pitchFamily="18" charset="0"/>
              </a:rPr>
              <a:t> </a:t>
            </a:r>
            <a:r>
              <a:rPr lang="en-US" sz="2600" dirty="0" err="1" smtClean="0">
                <a:latin typeface="Cambria" pitchFamily="18" charset="0"/>
              </a:rPr>
              <a:t>Alam</a:t>
            </a:r>
            <a:r>
              <a:rPr lang="en-US" sz="2600" dirty="0" smtClean="0">
                <a:latin typeface="Cambria" pitchFamily="18" charset="0"/>
              </a:rPr>
              <a:t> include those covering advocacy and mobilization, data gathering, allowances of teachers, capability building (hardship allowances for ALS teachers?)</a:t>
            </a:r>
          </a:p>
          <a:p>
            <a:pPr marL="285750" lvl="1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600" dirty="0" smtClean="0">
                <a:latin typeface="Cambria" pitchFamily="18" charset="0"/>
              </a:rPr>
              <a:t>  Post CPC on bulletin boards, </a:t>
            </a:r>
            <a:r>
              <a:rPr lang="en-US" sz="2600" dirty="0" err="1" smtClean="0">
                <a:latin typeface="Cambria" pitchFamily="18" charset="0"/>
              </a:rPr>
              <a:t>etc</a:t>
            </a:r>
            <a:r>
              <a:rPr lang="en-US" sz="2600" dirty="0" smtClean="0">
                <a:latin typeface="Cambria" pitchFamily="18" charset="0"/>
              </a:rPr>
              <a:t>, to inform parents on  </a:t>
            </a:r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600" dirty="0">
                <a:latin typeface="Cambria" pitchFamily="18" charset="0"/>
              </a:rPr>
              <a:t> </a:t>
            </a:r>
            <a:r>
              <a:rPr lang="en-US" sz="2600" dirty="0" smtClean="0">
                <a:latin typeface="Cambria" pitchFamily="18" charset="0"/>
              </a:rPr>
              <a:t>      where to file complaints</a:t>
            </a:r>
          </a:p>
          <a:p>
            <a:pPr marL="0" lvl="1" indent="457200">
              <a:lnSpc>
                <a:spcPct val="12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600" dirty="0" smtClean="0">
                <a:latin typeface="Cambria" pitchFamily="18" charset="0"/>
              </a:rPr>
              <a:t>No settlement on child violence and sexual abuse – Do    </a:t>
            </a:r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600" dirty="0">
                <a:latin typeface="Cambria" pitchFamily="18" charset="0"/>
              </a:rPr>
              <a:t> </a:t>
            </a:r>
            <a:r>
              <a:rPr lang="en-US" sz="2600" dirty="0" smtClean="0">
                <a:latin typeface="Cambria" pitchFamily="18" charset="0"/>
              </a:rPr>
              <a:t>     NOT be a broker on any settlement</a:t>
            </a:r>
            <a:endParaRPr lang="en-US" sz="26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845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/>
          <a:lstStyle/>
          <a:p>
            <a:r>
              <a:rPr lang="en-US" dirty="0" smtClean="0">
                <a:latin typeface="Cambria" pitchFamily="18" charset="0"/>
              </a:rPr>
              <a:t>Alertness of the Division to private schools operating without permits</a:t>
            </a:r>
          </a:p>
          <a:p>
            <a:r>
              <a:rPr lang="en-US" dirty="0" smtClean="0">
                <a:latin typeface="Cambria" pitchFamily="18" charset="0"/>
              </a:rPr>
              <a:t>Private schools are required to submit report on child abuse/bullying to </a:t>
            </a:r>
            <a:r>
              <a:rPr lang="en-US" dirty="0" err="1" smtClean="0">
                <a:latin typeface="Cambria" pitchFamily="18" charset="0"/>
              </a:rPr>
              <a:t>DepEd</a:t>
            </a:r>
            <a:r>
              <a:rPr lang="en-US" dirty="0" smtClean="0">
                <a:latin typeface="Cambria" pitchFamily="18" charset="0"/>
              </a:rPr>
              <a:t>-NCR every year</a:t>
            </a:r>
          </a:p>
          <a:p>
            <a:r>
              <a:rPr lang="en-US" dirty="0" smtClean="0">
                <a:latin typeface="Cambria" pitchFamily="18" charset="0"/>
              </a:rPr>
              <a:t>Fraternities are not allowed in our public schools (warning on existing underground fraternities)</a:t>
            </a:r>
            <a:endParaRPr lang="en-US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005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ambria" pitchFamily="18" charset="0"/>
              </a:rPr>
              <a:t>Reminders on the timely submission of the revised school forms.  DO, RO and schools are not authorized to develop their own forms.</a:t>
            </a:r>
          </a:p>
          <a:p>
            <a:r>
              <a:rPr lang="en-US" dirty="0" smtClean="0">
                <a:latin typeface="Cambria" pitchFamily="18" charset="0"/>
              </a:rPr>
              <a:t>SALN</a:t>
            </a:r>
          </a:p>
          <a:p>
            <a:r>
              <a:rPr lang="en-US" dirty="0" smtClean="0">
                <a:latin typeface="Cambria" pitchFamily="18" charset="0"/>
              </a:rPr>
              <a:t>Presentation on the Secretary’s National MANCOM presentation – What to Look for in a Classroom – to what extent does a given school meet the basic psychological needs of students?  To what extent does it meet every child’s unique needs?</a:t>
            </a:r>
            <a:endParaRPr lang="en-US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507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47800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Cambria" pitchFamily="18" charset="0"/>
              </a:rPr>
              <a:t>Office Performance Review and Commitment Form (OPCRF)</a:t>
            </a:r>
            <a:endParaRPr lang="en-US" sz="4000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</a:rPr>
              <a:t>A Prerequisite to IPCRF</a:t>
            </a:r>
            <a:endParaRPr lang="en-US" sz="2800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775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Cambria" pitchFamily="18" charset="0"/>
              </a:rPr>
              <a:t>OBJECTIVES OF OPCR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4953000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AutoNum type="arabicPeriod"/>
            </a:pPr>
            <a:r>
              <a:rPr lang="en-US" dirty="0" smtClean="0">
                <a:latin typeface="Cambria" pitchFamily="18" charset="0"/>
              </a:rPr>
              <a:t>Concretize </a:t>
            </a:r>
            <a:r>
              <a:rPr lang="en-US" dirty="0">
                <a:latin typeface="Cambria" pitchFamily="18" charset="0"/>
              </a:rPr>
              <a:t>the linkage of organizational </a:t>
            </a:r>
            <a:r>
              <a:rPr lang="en-US" dirty="0" smtClean="0">
                <a:latin typeface="Cambria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dirty="0" smtClean="0">
                <a:latin typeface="Cambria" pitchFamily="18" charset="0"/>
              </a:rPr>
              <a:t>      performance </a:t>
            </a:r>
            <a:r>
              <a:rPr lang="en-US" dirty="0">
                <a:latin typeface="Cambria" pitchFamily="18" charset="0"/>
              </a:rPr>
              <a:t>with the Philippine Development </a:t>
            </a:r>
            <a:r>
              <a:rPr lang="en-US" dirty="0" smtClean="0">
                <a:latin typeface="Cambria" pitchFamily="18" charset="0"/>
              </a:rPr>
              <a:t>  </a:t>
            </a:r>
          </a:p>
          <a:p>
            <a:pPr marL="0" indent="0" algn="just">
              <a:buNone/>
            </a:pPr>
            <a:r>
              <a:rPr lang="en-US" dirty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     Plan</a:t>
            </a:r>
            <a:r>
              <a:rPr lang="en-US" dirty="0">
                <a:latin typeface="Cambria" pitchFamily="18" charset="0"/>
              </a:rPr>
              <a:t>, the Agency Mandate and Program </a:t>
            </a:r>
            <a:r>
              <a:rPr lang="en-US" dirty="0" smtClean="0">
                <a:latin typeface="Cambria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dirty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     Thrusts and </a:t>
            </a:r>
            <a:r>
              <a:rPr lang="en-US" dirty="0">
                <a:latin typeface="Cambria" pitchFamily="18" charset="0"/>
              </a:rPr>
              <a:t>the Organizational Performance </a:t>
            </a:r>
            <a:r>
              <a:rPr lang="en-US" dirty="0" smtClean="0">
                <a:latin typeface="Cambria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dirty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      Indicators Framework</a:t>
            </a:r>
            <a:endParaRPr lang="en-US" dirty="0">
              <a:latin typeface="Cambria" pitchFamily="18" charset="0"/>
            </a:endParaRPr>
          </a:p>
          <a:p>
            <a:pPr marL="514350" indent="-514350">
              <a:buAutoNum type="arabicPeriod" startAt="2"/>
            </a:pPr>
            <a:r>
              <a:rPr lang="en-US" dirty="0" smtClean="0">
                <a:latin typeface="Cambria" pitchFamily="18" charset="0"/>
              </a:rPr>
              <a:t>Alignment </a:t>
            </a:r>
            <a:r>
              <a:rPr lang="en-US" dirty="0">
                <a:latin typeface="Cambria" pitchFamily="18" charset="0"/>
              </a:rPr>
              <a:t>of </a:t>
            </a:r>
            <a:r>
              <a:rPr lang="en-US" dirty="0" smtClean="0">
                <a:latin typeface="Cambria" pitchFamily="18" charset="0"/>
              </a:rPr>
              <a:t>Office Goals </a:t>
            </a:r>
            <a:r>
              <a:rPr lang="en-US" dirty="0">
                <a:latin typeface="Cambria" pitchFamily="18" charset="0"/>
              </a:rPr>
              <a:t>to Agency Mandate and </a:t>
            </a:r>
            <a:r>
              <a:rPr lang="en-US" dirty="0" smtClean="0">
                <a:latin typeface="Cambria" pitchFamily="18" charset="0"/>
              </a:rPr>
              <a:t>Organizational </a:t>
            </a:r>
            <a:r>
              <a:rPr lang="en-US" dirty="0">
                <a:latin typeface="Cambria" pitchFamily="18" charset="0"/>
              </a:rPr>
              <a:t>Priorities</a:t>
            </a:r>
          </a:p>
          <a:p>
            <a:pPr marL="0" indent="0">
              <a:buNone/>
            </a:pPr>
            <a:r>
              <a:rPr lang="en-US" dirty="0" smtClean="0">
                <a:latin typeface="Cambria" pitchFamily="18" charset="0"/>
              </a:rPr>
              <a:t>3.  Outputs/Outcomes-based</a:t>
            </a:r>
          </a:p>
          <a:p>
            <a:pPr marL="514350" indent="-514350">
              <a:buAutoNum type="arabicPeriod" startAt="4"/>
            </a:pPr>
            <a:r>
              <a:rPr lang="en-US" dirty="0" smtClean="0">
                <a:latin typeface="Cambria" pitchFamily="18" charset="0"/>
              </a:rPr>
              <a:t>Ensure </a:t>
            </a:r>
            <a:r>
              <a:rPr lang="en-US" dirty="0">
                <a:latin typeface="Cambria" pitchFamily="18" charset="0"/>
              </a:rPr>
              <a:t>organizational effectiveness and </a:t>
            </a:r>
            <a:r>
              <a:rPr lang="en-US" dirty="0" smtClean="0">
                <a:latin typeface="Cambria" pitchFamily="18" charset="0"/>
              </a:rPr>
              <a:t>  </a:t>
            </a:r>
          </a:p>
          <a:p>
            <a:pPr marL="0" indent="0">
              <a:buNone/>
            </a:pPr>
            <a:r>
              <a:rPr lang="en-US" dirty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     improvement </a:t>
            </a:r>
            <a:r>
              <a:rPr lang="en-US" dirty="0">
                <a:latin typeface="Cambria" pitchFamily="18" charset="0"/>
              </a:rPr>
              <a:t>of individual employee efficiency </a:t>
            </a:r>
            <a:endParaRPr lang="en-US" dirty="0" smtClean="0">
              <a:latin typeface="Cambria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606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305800" cy="9144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ambria" pitchFamily="18" charset="0"/>
              </a:rPr>
              <a:t>Responsibilities of DEPARTMENT/REGIONAL/DIVISION/</a:t>
            </a:r>
            <a:br>
              <a:rPr lang="en-US" sz="2800" dirty="0" smtClean="0">
                <a:latin typeface="Cambria" pitchFamily="18" charset="0"/>
              </a:rPr>
            </a:br>
            <a:r>
              <a:rPr lang="en-US" sz="2800" dirty="0" smtClean="0">
                <a:latin typeface="Cambria" pitchFamily="18" charset="0"/>
              </a:rPr>
              <a:t>SCHOOL -MANAGERS, CHIEFS </a:t>
            </a:r>
            <a:r>
              <a:rPr lang="en-US" sz="2800" dirty="0">
                <a:latin typeface="Cambria" pitchFamily="18" charset="0"/>
              </a:rPr>
              <a:t>AND </a:t>
            </a:r>
            <a:r>
              <a:rPr lang="en-US" sz="2800" dirty="0" smtClean="0">
                <a:latin typeface="Cambria" pitchFamily="18" charset="0"/>
              </a:rPr>
              <a:t>HEADS</a:t>
            </a:r>
            <a:r>
              <a:rPr lang="en-US" sz="2800" dirty="0">
                <a:latin typeface="Cambria" pitchFamily="18" charset="0"/>
              </a:rPr>
              <a:t/>
            </a:r>
            <a:br>
              <a:rPr lang="en-US" sz="2800" dirty="0">
                <a:latin typeface="Cambria" pitchFamily="18" charset="0"/>
              </a:rPr>
            </a:br>
            <a:endParaRPr lang="en-US" sz="2800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5334000"/>
          </a:xfrm>
        </p:spPr>
        <p:txBody>
          <a:bodyPr>
            <a:normAutofit fontScale="55000" lnSpcReduction="20000"/>
          </a:bodyPr>
          <a:lstStyle/>
          <a:p>
            <a:r>
              <a:rPr lang="en-US" sz="4000" dirty="0" smtClean="0">
                <a:latin typeface="Cambria" pitchFamily="18" charset="0"/>
              </a:rPr>
              <a:t>Determine performance targets (KRAs, performance objectives and performance indicators)</a:t>
            </a:r>
          </a:p>
          <a:p>
            <a:pPr marL="0" indent="0">
              <a:buNone/>
            </a:pPr>
            <a:r>
              <a:rPr lang="en-US" sz="4000" dirty="0" smtClean="0">
                <a:latin typeface="Cambria" pitchFamily="18" charset="0"/>
              </a:rPr>
              <a:t>            - Conducts Strategic Planning </a:t>
            </a:r>
            <a:r>
              <a:rPr lang="en-US" sz="4000" dirty="0">
                <a:latin typeface="Cambria" pitchFamily="18" charset="0"/>
              </a:rPr>
              <a:t>session</a:t>
            </a:r>
          </a:p>
          <a:p>
            <a:r>
              <a:rPr lang="en-US" sz="4000" dirty="0">
                <a:latin typeface="Cambria" pitchFamily="18" charset="0"/>
              </a:rPr>
              <a:t>Rationalizes distribution of targets/tasks</a:t>
            </a:r>
          </a:p>
          <a:p>
            <a:r>
              <a:rPr lang="en-US" sz="4000" dirty="0">
                <a:latin typeface="Cambria" pitchFamily="18" charset="0"/>
              </a:rPr>
              <a:t>Reviews and approves IPCR Form </a:t>
            </a:r>
            <a:r>
              <a:rPr lang="en-US" sz="4000" dirty="0" smtClean="0">
                <a:latin typeface="Cambria" pitchFamily="18" charset="0"/>
              </a:rPr>
              <a:t>prior to submission </a:t>
            </a:r>
            <a:r>
              <a:rPr lang="en-US" sz="4000" dirty="0">
                <a:latin typeface="Cambria" pitchFamily="18" charset="0"/>
              </a:rPr>
              <a:t>to </a:t>
            </a:r>
            <a:r>
              <a:rPr lang="en-US" sz="4000" dirty="0" smtClean="0">
                <a:latin typeface="Cambria" pitchFamily="18" charset="0"/>
              </a:rPr>
              <a:t>HRDD/ </a:t>
            </a:r>
            <a:r>
              <a:rPr lang="en-US" sz="4000" dirty="0">
                <a:latin typeface="Cambria" pitchFamily="18" charset="0"/>
              </a:rPr>
              <a:t>Personnel Division </a:t>
            </a:r>
          </a:p>
          <a:p>
            <a:r>
              <a:rPr lang="en-US" sz="4000" dirty="0">
                <a:latin typeface="Cambria" pitchFamily="18" charset="0"/>
              </a:rPr>
              <a:t>Submits a quarterly accomplishment report to </a:t>
            </a:r>
            <a:r>
              <a:rPr lang="en-US" sz="4000" dirty="0" smtClean="0">
                <a:latin typeface="Cambria" pitchFamily="18" charset="0"/>
              </a:rPr>
              <a:t>the Planning </a:t>
            </a:r>
            <a:r>
              <a:rPr lang="en-US" sz="4000" dirty="0">
                <a:latin typeface="Cambria" pitchFamily="18" charset="0"/>
              </a:rPr>
              <a:t>Office</a:t>
            </a:r>
          </a:p>
          <a:p>
            <a:r>
              <a:rPr lang="en-US" sz="4000" dirty="0">
                <a:latin typeface="Cambria" pitchFamily="18" charset="0"/>
              </a:rPr>
              <a:t>Does </a:t>
            </a:r>
            <a:r>
              <a:rPr lang="en-US" sz="4000" dirty="0" smtClean="0">
                <a:latin typeface="Cambria" pitchFamily="18" charset="0"/>
              </a:rPr>
              <a:t>mid </a:t>
            </a:r>
            <a:r>
              <a:rPr lang="en-US" sz="4000" dirty="0">
                <a:latin typeface="Cambria" pitchFamily="18" charset="0"/>
              </a:rPr>
              <a:t>assessment of office’s performance using the approved OPCR Form</a:t>
            </a:r>
          </a:p>
          <a:p>
            <a:r>
              <a:rPr lang="en-US" sz="4000" dirty="0">
                <a:latin typeface="Cambria" pitchFamily="18" charset="0"/>
              </a:rPr>
              <a:t>Monitors closely the status of performance of their subordinates and provide support and assistance </a:t>
            </a:r>
          </a:p>
          <a:p>
            <a:r>
              <a:rPr lang="en-US" sz="4000" dirty="0">
                <a:latin typeface="Cambria" pitchFamily="18" charset="0"/>
              </a:rPr>
              <a:t>Determines final assessment of performance level of the individual </a:t>
            </a:r>
            <a:r>
              <a:rPr lang="en-US" sz="4000" dirty="0" smtClean="0">
                <a:latin typeface="Cambria" pitchFamily="18" charset="0"/>
              </a:rPr>
              <a:t>employee</a:t>
            </a:r>
          </a:p>
          <a:p>
            <a:r>
              <a:rPr lang="en-US" sz="4000" dirty="0" smtClean="0">
                <a:latin typeface="Cambria" pitchFamily="18" charset="0"/>
              </a:rPr>
              <a:t>Discusses with Planning Office final assessment and performance level of the office</a:t>
            </a:r>
            <a:endParaRPr lang="en-US" sz="4000" dirty="0">
              <a:latin typeface="Cambria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713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r>
              <a:rPr lang="en-US" sz="1600" dirty="0" smtClean="0">
                <a:latin typeface="Cambria" pitchFamily="18" charset="0"/>
              </a:rPr>
              <a:t>OFFICE PERFORMANCE COMMITMENT AND REVIEW FORM</a:t>
            </a:r>
            <a:endParaRPr lang="en-US" sz="1600" dirty="0">
              <a:latin typeface="Cambria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6718335"/>
              </p:ext>
            </p:extLst>
          </p:nvPr>
        </p:nvGraphicFramePr>
        <p:xfrm>
          <a:off x="457200" y="1332131"/>
          <a:ext cx="8207828" cy="4487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840"/>
                <a:gridCol w="1210560"/>
                <a:gridCol w="838200"/>
                <a:gridCol w="752324"/>
                <a:gridCol w="911981"/>
                <a:gridCol w="998836"/>
                <a:gridCol w="825125"/>
                <a:gridCol w="911981"/>
                <a:gridCol w="911981"/>
              </a:tblGrid>
              <a:tr h="3592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MFOs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</a:t>
                      </a:r>
                      <a:r>
                        <a:rPr lang="en-US" sz="1600" dirty="0" smtClean="0"/>
                        <a:t>KRAs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Objectives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Timeline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Weight Per KRA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Performance Indicators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Actual Results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Rating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Score</a:t>
                      </a:r>
                      <a:endParaRPr lang="en-US" sz="1200" dirty="0"/>
                    </a:p>
                  </a:txBody>
                  <a:tcPr/>
                </a:tc>
              </a:tr>
              <a:tr h="406038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Performance Indicators</a:t>
                      </a:r>
                    </a:p>
                    <a:p>
                      <a:endParaRPr lang="en-US" sz="1200" dirty="0" smtClean="0"/>
                    </a:p>
                    <a:p>
                      <a:r>
                        <a:rPr lang="en-US" sz="1050" dirty="0" smtClean="0"/>
                        <a:t>Strategic  and Operational Planning</a:t>
                      </a:r>
                    </a:p>
                    <a:p>
                      <a:endParaRPr lang="en-US" sz="1050" dirty="0" smtClean="0"/>
                    </a:p>
                    <a:p>
                      <a:r>
                        <a:rPr lang="en-US" sz="1050" dirty="0" smtClean="0"/>
                        <a:t>Curriculum and Instruction</a:t>
                      </a:r>
                    </a:p>
                    <a:p>
                      <a:endParaRPr lang="en-US" sz="1050" dirty="0" smtClean="0"/>
                    </a:p>
                    <a:p>
                      <a:r>
                        <a:rPr lang="en-US" sz="1050" dirty="0" smtClean="0"/>
                        <a:t>Programs and Projects</a:t>
                      </a:r>
                    </a:p>
                    <a:p>
                      <a:endParaRPr lang="en-US" sz="1050" dirty="0" smtClean="0"/>
                    </a:p>
                    <a:p>
                      <a:r>
                        <a:rPr lang="en-US" sz="1050" dirty="0" smtClean="0"/>
                        <a:t>Professional Development of Teachers/NTP</a:t>
                      </a:r>
                    </a:p>
                    <a:p>
                      <a:endParaRPr lang="en-US" sz="1050" baseline="0" dirty="0" smtClean="0"/>
                    </a:p>
                    <a:p>
                      <a:r>
                        <a:rPr lang="en-US" sz="1050" dirty="0" smtClean="0"/>
                        <a:t>Social/Community Mobilization</a:t>
                      </a:r>
                    </a:p>
                    <a:p>
                      <a:endParaRPr lang="en-US" sz="1050" dirty="0" smtClean="0"/>
                    </a:p>
                    <a:p>
                      <a:r>
                        <a:rPr lang="en-US" sz="1050" dirty="0" smtClean="0"/>
                        <a:t>Operational</a:t>
                      </a:r>
                      <a:r>
                        <a:rPr lang="en-US" sz="1050" baseline="0" dirty="0" smtClean="0"/>
                        <a:t> Management</a:t>
                      </a:r>
                      <a:endParaRPr lang="en-US" sz="1050" dirty="0" smtClean="0"/>
                    </a:p>
                    <a:p>
                      <a:endParaRPr lang="en-US" sz="105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6314" y="6858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Office</a:t>
            </a:r>
          </a:p>
          <a:p>
            <a:r>
              <a:rPr lang="en-US" sz="1200" b="1" dirty="0" smtClean="0"/>
              <a:t>Rating Period:</a:t>
            </a:r>
          </a:p>
          <a:p>
            <a:r>
              <a:rPr lang="en-US" sz="1200" dirty="0" smtClean="0"/>
              <a:t>                                       To be Filled During Planning                                                                           To be filled during Evaluation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6912429" y="5877679"/>
            <a:ext cx="166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Overall Rating for Accomplishments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468085" y="5916151"/>
            <a:ext cx="3733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*To get the score, the rating is multiplied by the weight assigned</a:t>
            </a: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24400" y="6097626"/>
            <a:ext cx="38862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________________   </a:t>
            </a:r>
          </a:p>
          <a:p>
            <a:r>
              <a:rPr lang="en-US" sz="1100" dirty="0" smtClean="0"/>
              <a:t>                 Head of Office</a:t>
            </a:r>
            <a:endParaRPr lang="en-US" sz="1100" dirty="0"/>
          </a:p>
        </p:txBody>
      </p:sp>
      <p:sp>
        <p:nvSpPr>
          <p:cNvPr id="10" name="Rectangle 9"/>
          <p:cNvSpPr/>
          <p:nvPr/>
        </p:nvSpPr>
        <p:spPr>
          <a:xfrm>
            <a:off x="8196943" y="5916151"/>
            <a:ext cx="381000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08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r>
              <a:rPr lang="en-US" sz="1600" dirty="0" smtClean="0"/>
              <a:t>OFFICE PERFORMANCE COMMITMENT AND REVIEW FORM</a:t>
            </a:r>
            <a:endParaRPr lang="en-US" sz="1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9061376"/>
              </p:ext>
            </p:extLst>
          </p:nvPr>
        </p:nvGraphicFramePr>
        <p:xfrm>
          <a:off x="457200" y="1332131"/>
          <a:ext cx="8207828" cy="4487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840"/>
                <a:gridCol w="1210560"/>
                <a:gridCol w="838200"/>
                <a:gridCol w="752324"/>
                <a:gridCol w="911981"/>
                <a:gridCol w="998836"/>
                <a:gridCol w="825125"/>
                <a:gridCol w="911981"/>
                <a:gridCol w="911981"/>
              </a:tblGrid>
              <a:tr h="3592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MFOs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</a:t>
                      </a:r>
                      <a:r>
                        <a:rPr lang="en-US" sz="1600" dirty="0" smtClean="0"/>
                        <a:t>KRAs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Objectives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Timeline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Weight Per KRA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Performance Indicators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Actual Results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Rating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Score</a:t>
                      </a:r>
                      <a:endParaRPr lang="en-US" sz="1200" dirty="0"/>
                    </a:p>
                  </a:txBody>
                  <a:tcPr/>
                </a:tc>
              </a:tr>
              <a:tr h="4060387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Performance Indicators</a:t>
                      </a:r>
                    </a:p>
                    <a:p>
                      <a:endParaRPr lang="en-US" sz="1200" dirty="0" smtClean="0"/>
                    </a:p>
                    <a:p>
                      <a:r>
                        <a:rPr lang="en-US" sz="1050" dirty="0" smtClean="0"/>
                        <a:t>Strategic Planning</a:t>
                      </a:r>
                    </a:p>
                    <a:p>
                      <a:endParaRPr lang="en-US" sz="1050" dirty="0" smtClean="0"/>
                    </a:p>
                    <a:p>
                      <a:r>
                        <a:rPr lang="en-US" sz="1050" dirty="0" smtClean="0"/>
                        <a:t>School-Based Management</a:t>
                      </a:r>
                    </a:p>
                    <a:p>
                      <a:endParaRPr lang="en-US" sz="1050" dirty="0" smtClean="0"/>
                    </a:p>
                    <a:p>
                      <a:r>
                        <a:rPr lang="en-US" sz="1050" dirty="0" smtClean="0"/>
                        <a:t>Social/Community Mobilization</a:t>
                      </a:r>
                    </a:p>
                    <a:p>
                      <a:endParaRPr lang="en-US" sz="1050" dirty="0" smtClean="0"/>
                    </a:p>
                    <a:p>
                      <a:r>
                        <a:rPr lang="en-US" sz="1050" dirty="0" smtClean="0"/>
                        <a:t>Programs and Projects</a:t>
                      </a:r>
                    </a:p>
                    <a:p>
                      <a:endParaRPr lang="en-US" sz="1050" dirty="0" smtClean="0"/>
                    </a:p>
                    <a:p>
                      <a:r>
                        <a:rPr lang="en-US" sz="1050" dirty="0" smtClean="0"/>
                        <a:t>Professional Development of Teachers/NTP</a:t>
                      </a:r>
                    </a:p>
                    <a:p>
                      <a:endParaRPr lang="en-US" sz="1050" dirty="0" smtClean="0"/>
                    </a:p>
                    <a:p>
                      <a:r>
                        <a:rPr lang="en-US" sz="1050" dirty="0" smtClean="0"/>
                        <a:t>National/Regional/Division</a:t>
                      </a:r>
                      <a:r>
                        <a:rPr lang="en-US" sz="1050" baseline="0" dirty="0" smtClean="0"/>
                        <a:t> Awards and Recognition</a:t>
                      </a:r>
                      <a:endParaRPr lang="en-US" sz="105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6314" y="6858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Office</a:t>
            </a:r>
          </a:p>
          <a:p>
            <a:r>
              <a:rPr lang="en-US" sz="1200" b="1" dirty="0" smtClean="0"/>
              <a:t>Rating Period:</a:t>
            </a:r>
          </a:p>
          <a:p>
            <a:r>
              <a:rPr lang="en-US" sz="1200" dirty="0" smtClean="0"/>
              <a:t>                                       To be Filled During Planning                                                                           To be filled during Evaluation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6912429" y="5877679"/>
            <a:ext cx="166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Overall Rating for Accomplishments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468085" y="5916151"/>
            <a:ext cx="3733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latin typeface="Arial" pitchFamily="34" charset="0"/>
                <a:cs typeface="Arial" pitchFamily="34" charset="0"/>
              </a:rPr>
              <a:t>*To get the score, the rating is multiplied by the weight assigned</a:t>
            </a: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24400" y="6097626"/>
            <a:ext cx="38862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________________   </a:t>
            </a:r>
          </a:p>
          <a:p>
            <a:r>
              <a:rPr lang="en-US" sz="1100" dirty="0" smtClean="0"/>
              <a:t>                 Head of Office</a:t>
            </a:r>
            <a:endParaRPr lang="en-US" sz="1100" dirty="0"/>
          </a:p>
        </p:txBody>
      </p:sp>
      <p:sp>
        <p:nvSpPr>
          <p:cNvPr id="10" name="Rectangle 9"/>
          <p:cNvSpPr/>
          <p:nvPr/>
        </p:nvSpPr>
        <p:spPr>
          <a:xfrm>
            <a:off x="8196943" y="5916151"/>
            <a:ext cx="381000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678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Cambria" pitchFamily="18" charset="0"/>
              </a:rPr>
              <a:t>Policy on Teacher Loading</a:t>
            </a:r>
            <a:endParaRPr lang="en-US" sz="3200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4754563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Cambria" pitchFamily="18" charset="0"/>
              </a:rPr>
              <a:t>DepEd</a:t>
            </a:r>
            <a:r>
              <a:rPr lang="en-US" sz="2800" dirty="0" smtClean="0">
                <a:latin typeface="Cambria" pitchFamily="18" charset="0"/>
              </a:rPr>
              <a:t> Order No. 291, s. 2008 </a:t>
            </a:r>
            <a:r>
              <a:rPr lang="en-US" sz="1800" dirty="0" smtClean="0">
                <a:latin typeface="Cambria" pitchFamily="18" charset="0"/>
              </a:rPr>
              <a:t>– </a:t>
            </a:r>
            <a:r>
              <a:rPr lang="en-US" sz="1800" b="1" dirty="0" smtClean="0">
                <a:latin typeface="Cambria" pitchFamily="18" charset="0"/>
              </a:rPr>
              <a:t>Guidelines on the Implementation of CSC Resolution No. 080096 on the Working Hours for Public School Teachers</a:t>
            </a:r>
          </a:p>
          <a:p>
            <a:pPr lvl="1"/>
            <a:r>
              <a:rPr lang="en-US" sz="2500" dirty="0" smtClean="0">
                <a:latin typeface="Cambria" pitchFamily="18" charset="0"/>
              </a:rPr>
              <a:t>Public school teachers are not exempt from the 8-hour work/day provided for in RA 1880, s. 1957</a:t>
            </a:r>
          </a:p>
          <a:p>
            <a:pPr lvl="1"/>
            <a:r>
              <a:rPr lang="en-US" sz="2500" dirty="0" smtClean="0">
                <a:latin typeface="Cambria" pitchFamily="18" charset="0"/>
              </a:rPr>
              <a:t>The limitation given in RA 4670 pertains to time devoted to actual classroom teaching which shall not exceed 6 hrs./day</a:t>
            </a:r>
          </a:p>
          <a:p>
            <a:pPr lvl="1"/>
            <a:r>
              <a:rPr lang="en-US" sz="2500" dirty="0" smtClean="0">
                <a:latin typeface="Cambria" pitchFamily="18" charset="0"/>
              </a:rPr>
              <a:t>The remaining 2 hours to complete the 8-hr work may be spent within or outside the school premises subject to the guidelines of the Secretary of Education</a:t>
            </a:r>
            <a:endParaRPr lang="en-US" sz="25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892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305800" cy="1295400"/>
          </a:xfrm>
        </p:spPr>
        <p:txBody>
          <a:bodyPr>
            <a:noAutofit/>
          </a:bodyPr>
          <a:lstStyle/>
          <a:p>
            <a:r>
              <a:rPr lang="en-US" sz="3200" dirty="0" err="1" smtClean="0">
                <a:latin typeface="Cambria" pitchFamily="18" charset="0"/>
              </a:rPr>
              <a:t>DepEd</a:t>
            </a:r>
            <a:r>
              <a:rPr lang="en-US" sz="3200" dirty="0" smtClean="0">
                <a:latin typeface="Cambria" pitchFamily="18" charset="0"/>
              </a:rPr>
              <a:t> Order No. 16, 2009</a:t>
            </a:r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1800" b="1" dirty="0" smtClean="0">
                <a:latin typeface="Cambria" pitchFamily="18" charset="0"/>
              </a:rPr>
              <a:t>Addendum to the Guidelines on the Implementation of CSC Resolution 080096 on the Working Hours for Public School Teachers</a:t>
            </a:r>
            <a:endParaRPr lang="en-US" sz="1800" b="1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pPr lvl="1">
              <a:buFontTx/>
              <a:buChar char="-"/>
            </a:pPr>
            <a:endParaRPr lang="en-US" dirty="0" smtClean="0">
              <a:latin typeface="Cambria" pitchFamily="18" charset="0"/>
            </a:endParaRPr>
          </a:p>
          <a:p>
            <a:pPr lvl="1">
              <a:buFontTx/>
              <a:buChar char="-"/>
            </a:pPr>
            <a:r>
              <a:rPr lang="en-US" dirty="0" smtClean="0">
                <a:latin typeface="Cambria" pitchFamily="18" charset="0"/>
              </a:rPr>
              <a:t>6 hours of classroom teaching shall cover full teaching load as indicated in the class program</a:t>
            </a:r>
          </a:p>
          <a:p>
            <a:pPr marL="457200" lvl="1" indent="0">
              <a:buNone/>
            </a:pPr>
            <a:endParaRPr lang="en-US" dirty="0" smtClean="0">
              <a:latin typeface="Cambria" pitchFamily="18" charset="0"/>
            </a:endParaRPr>
          </a:p>
          <a:p>
            <a:pPr marL="457200" lvl="1" indent="0" algn="just">
              <a:buNone/>
            </a:pPr>
            <a:r>
              <a:rPr lang="en-US" dirty="0" smtClean="0">
                <a:latin typeface="Cambria" pitchFamily="18" charset="0"/>
              </a:rPr>
              <a:t> - And as indicated in DO 291, s. 2008, teaching loads include </a:t>
            </a:r>
            <a:r>
              <a:rPr lang="en-US" dirty="0" err="1" smtClean="0">
                <a:latin typeface="Cambria" pitchFamily="18" charset="0"/>
              </a:rPr>
              <a:t>advisorship</a:t>
            </a:r>
            <a:r>
              <a:rPr lang="en-US" dirty="0" smtClean="0">
                <a:latin typeface="Cambria" pitchFamily="18" charset="0"/>
              </a:rPr>
              <a:t> and/or special assignments for the entire year </a:t>
            </a:r>
            <a:r>
              <a:rPr lang="en-US" u="sng" dirty="0" smtClean="0">
                <a:latin typeface="Cambria" pitchFamily="18" charset="0"/>
              </a:rPr>
              <a:t>combined shall be considered 1 teaching load.</a:t>
            </a:r>
            <a:endParaRPr lang="en-US" u="sng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34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Cambria" pitchFamily="18" charset="0"/>
              </a:rPr>
              <a:t>Ancillary Services</a:t>
            </a:r>
            <a:r>
              <a:rPr lang="en-US" dirty="0" smtClean="0">
                <a:latin typeface="Cambria" pitchFamily="18" charset="0"/>
              </a:rPr>
              <a:t/>
            </a:r>
            <a:br>
              <a:rPr lang="en-US" dirty="0" smtClean="0">
                <a:latin typeface="Cambria" pitchFamily="18" charset="0"/>
              </a:rPr>
            </a:br>
            <a:r>
              <a:rPr lang="en-US" sz="2700" dirty="0" smtClean="0">
                <a:latin typeface="Cambria" pitchFamily="18" charset="0"/>
              </a:rPr>
              <a:t>(Based on NCR Survey on Teaching Load)</a:t>
            </a:r>
            <a:endParaRPr lang="en-US" sz="2700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Cambria" pitchFamily="18" charset="0"/>
              </a:rPr>
              <a:t>ALS Teacher                    Guidance Teacher</a:t>
            </a:r>
          </a:p>
          <a:p>
            <a:r>
              <a:rPr lang="en-US" dirty="0" smtClean="0">
                <a:latin typeface="Cambria" pitchFamily="18" charset="0"/>
              </a:rPr>
              <a:t>Focal Person                    Canteen Manager</a:t>
            </a:r>
          </a:p>
          <a:p>
            <a:r>
              <a:rPr lang="en-US" dirty="0" smtClean="0">
                <a:latin typeface="Cambria" pitchFamily="18" charset="0"/>
              </a:rPr>
              <a:t>Library Teacher              Robotics Teacher</a:t>
            </a:r>
          </a:p>
          <a:p>
            <a:r>
              <a:rPr lang="en-US" dirty="0" smtClean="0">
                <a:latin typeface="Cambria" pitchFamily="18" charset="0"/>
              </a:rPr>
              <a:t>Property Custodian       Gate Monitor</a:t>
            </a:r>
          </a:p>
          <a:p>
            <a:r>
              <a:rPr lang="en-US" dirty="0" smtClean="0">
                <a:latin typeface="Cambria" pitchFamily="18" charset="0"/>
              </a:rPr>
              <a:t>Dengue Coordinator      </a:t>
            </a:r>
            <a:r>
              <a:rPr lang="en-US" dirty="0">
                <a:latin typeface="Cambria" pitchFamily="18" charset="0"/>
              </a:rPr>
              <a:t>e</a:t>
            </a:r>
            <a:r>
              <a:rPr lang="en-US" dirty="0" smtClean="0">
                <a:latin typeface="Cambria" pitchFamily="18" charset="0"/>
              </a:rPr>
              <a:t>-BEIS in-charge</a:t>
            </a:r>
          </a:p>
          <a:p>
            <a:r>
              <a:rPr lang="en-US" dirty="0" smtClean="0">
                <a:latin typeface="Cambria" pitchFamily="18" charset="0"/>
              </a:rPr>
              <a:t>Year Level Chairman      Trainer/Coach</a:t>
            </a:r>
          </a:p>
          <a:p>
            <a:r>
              <a:rPr lang="en-US" dirty="0" smtClean="0">
                <a:latin typeface="Cambria" pitchFamily="18" charset="0"/>
              </a:rPr>
              <a:t>Feeding Teacher              Club Advisor</a:t>
            </a:r>
          </a:p>
          <a:p>
            <a:r>
              <a:rPr lang="en-US" dirty="0" smtClean="0">
                <a:latin typeface="Cambria" pitchFamily="18" charset="0"/>
              </a:rPr>
              <a:t>Office Staff</a:t>
            </a:r>
            <a:endParaRPr lang="en-US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351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892</Words>
  <Application>Microsoft Office PowerPoint</Application>
  <PresentationFormat>On-screen Show (4:3)</PresentationFormat>
  <Paragraphs>159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Office Performance Review and Commitment Form (OPCRF)</vt:lpstr>
      <vt:lpstr>OBJECTIVES OF OPCR </vt:lpstr>
      <vt:lpstr>Responsibilities of DEPARTMENT/REGIONAL/DIVISION/ SCHOOL -MANAGERS, CHIEFS AND HEADS </vt:lpstr>
      <vt:lpstr>OFFICE PERFORMANCE COMMITMENT AND REVIEW FORM</vt:lpstr>
      <vt:lpstr>OFFICE PERFORMANCE COMMITMENT AND REVIEW FORM</vt:lpstr>
      <vt:lpstr>Policy on Teacher Loading</vt:lpstr>
      <vt:lpstr>DepEd Order No. 16, 2009 Addendum to the Guidelines on the Implementation of CSC Resolution 080096 on the Working Hours for Public School Teachers</vt:lpstr>
      <vt:lpstr>Ancillary Services (Based on NCR Survey on Teaching Load)</vt:lpstr>
      <vt:lpstr>MANCOM Reminders</vt:lpstr>
      <vt:lpstr>MANCOM Reminders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Performance Review and Commitment Form (OPCRF)</dc:title>
  <dc:creator>LOSARIA</dc:creator>
  <cp:lastModifiedBy>user</cp:lastModifiedBy>
  <cp:revision>39</cp:revision>
  <dcterms:created xsi:type="dcterms:W3CDTF">2006-08-16T00:00:00Z</dcterms:created>
  <dcterms:modified xsi:type="dcterms:W3CDTF">2014-07-25T06:54:59Z</dcterms:modified>
</cp:coreProperties>
</file>