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26.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27.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28.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29.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notesSlides/notesSlide30.xml" ContentType="application/vnd.openxmlformats-officedocument.presentationml.notesSlide+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2"/>
  </p:notesMasterIdLst>
  <p:sldIdLst>
    <p:sldId id="256" r:id="rId2"/>
    <p:sldId id="379" r:id="rId3"/>
    <p:sldId id="380" r:id="rId4"/>
    <p:sldId id="381" r:id="rId5"/>
    <p:sldId id="392" r:id="rId6"/>
    <p:sldId id="349" r:id="rId7"/>
    <p:sldId id="355" r:id="rId8"/>
    <p:sldId id="361" r:id="rId9"/>
    <p:sldId id="356" r:id="rId10"/>
    <p:sldId id="378" r:id="rId11"/>
    <p:sldId id="360" r:id="rId12"/>
    <p:sldId id="391" r:id="rId13"/>
    <p:sldId id="366" r:id="rId14"/>
    <p:sldId id="358" r:id="rId15"/>
    <p:sldId id="367" r:id="rId16"/>
    <p:sldId id="368" r:id="rId17"/>
    <p:sldId id="369" r:id="rId18"/>
    <p:sldId id="372" r:id="rId19"/>
    <p:sldId id="373" r:id="rId20"/>
    <p:sldId id="374" r:id="rId21"/>
    <p:sldId id="375" r:id="rId22"/>
    <p:sldId id="376" r:id="rId23"/>
    <p:sldId id="383" r:id="rId24"/>
    <p:sldId id="384" r:id="rId25"/>
    <p:sldId id="385" r:id="rId26"/>
    <p:sldId id="386" r:id="rId27"/>
    <p:sldId id="387" r:id="rId28"/>
    <p:sldId id="388" r:id="rId29"/>
    <p:sldId id="389" r:id="rId30"/>
    <p:sldId id="390" r:id="rId31"/>
  </p:sldIdLst>
  <p:sldSz cx="9144000" cy="6858000" type="screen4x3"/>
  <p:notesSz cx="7004050" cy="92900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008000"/>
    <a:srgbClr val="FFFFCC"/>
    <a:srgbClr val="009900"/>
    <a:srgbClr val="EBABBE"/>
    <a:srgbClr val="9CE984"/>
    <a:srgbClr val="D6EB94"/>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13" autoAdjust="0"/>
    <p:restoredTop sz="83304" autoAdjust="0"/>
  </p:normalViewPr>
  <p:slideViewPr>
    <p:cSldViewPr snapToGrid="0" snapToObjects="1">
      <p:cViewPr>
        <p:scale>
          <a:sx n="70" d="100"/>
          <a:sy n="70" d="100"/>
        </p:scale>
        <p:origin x="-486" y="864"/>
      </p:cViewPr>
      <p:guideLst>
        <p:guide orient="horz" pos="2160"/>
        <p:guide pos="2880"/>
      </p:guideLst>
    </p:cSldViewPr>
  </p:slideViewPr>
  <p:outlineViewPr>
    <p:cViewPr>
      <p:scale>
        <a:sx n="33" d="100"/>
        <a:sy n="33" d="100"/>
      </p:scale>
      <p:origin x="0" y="4128"/>
    </p:cViewPr>
  </p:outlineViewPr>
  <p:notesTextViewPr>
    <p:cViewPr>
      <p:scale>
        <a:sx n="100" d="100"/>
        <a:sy n="100" d="100"/>
      </p:scale>
      <p:origin x="0" y="0"/>
    </p:cViewPr>
  </p:notesTextViewPr>
  <p:sorterViewPr>
    <p:cViewPr>
      <p:scale>
        <a:sx n="66" d="100"/>
        <a:sy n="66" d="100"/>
      </p:scale>
      <p:origin x="0" y="1440"/>
    </p:cViewPr>
  </p:sorterViewPr>
  <p:notesViewPr>
    <p:cSldViewPr snapToGrid="0" snapToObjects="1">
      <p:cViewPr>
        <p:scale>
          <a:sx n="60" d="100"/>
          <a:sy n="60" d="100"/>
        </p:scale>
        <p:origin x="-2736" y="150"/>
      </p:cViewPr>
      <p:guideLst>
        <p:guide orient="horz" pos="2926"/>
        <p:guide pos="2206"/>
      </p:guideLst>
    </p:cSldViewPr>
  </p:notesViewPr>
  <p:gridSpacing cx="38405" cy="384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55ABDCF-37E8-45FA-942D-4A13807FE468}" type="doc">
      <dgm:prSet loTypeId="urn:microsoft.com/office/officeart/2005/8/layout/cycle2" loCatId="cycle" qsTypeId="urn:microsoft.com/office/officeart/2005/8/quickstyle/simple2" qsCatId="simple" csTypeId="urn:microsoft.com/office/officeart/2005/8/colors/colorful1" csCatId="colorful" phldr="1"/>
      <dgm:spPr/>
      <dgm:t>
        <a:bodyPr/>
        <a:lstStyle/>
        <a:p>
          <a:endParaRPr lang="en-PH"/>
        </a:p>
      </dgm:t>
    </dgm:pt>
    <dgm:pt modelId="{52C6ADFD-63BA-4966-A783-7B43664E55AE}">
      <dgm:prSet phldrT="[Text]" custT="1"/>
      <dgm:spPr/>
      <dgm:t>
        <a:bodyPr/>
        <a:lstStyle/>
        <a:p>
          <a:r>
            <a:rPr lang="en-PH" sz="1450" dirty="0" smtClean="0"/>
            <a:t>Schools submit enrolment and inventory data in the EBEIS.</a:t>
          </a:r>
          <a:endParaRPr lang="en-PH" sz="1450" dirty="0"/>
        </a:p>
      </dgm:t>
    </dgm:pt>
    <dgm:pt modelId="{D62A044C-9A33-4707-9B42-6B82059EF4AB}" type="parTrans" cxnId="{9ABF7DA3-8DAA-4D62-B1D2-C5DB26F9F269}">
      <dgm:prSet/>
      <dgm:spPr/>
      <dgm:t>
        <a:bodyPr/>
        <a:lstStyle/>
        <a:p>
          <a:endParaRPr lang="en-PH"/>
        </a:p>
      </dgm:t>
    </dgm:pt>
    <dgm:pt modelId="{43CDB5BE-4E30-4AEF-BA90-1417BC82BCFA}" type="sibTrans" cxnId="{9ABF7DA3-8DAA-4D62-B1D2-C5DB26F9F269}">
      <dgm:prSet/>
      <dgm:spPr/>
      <dgm:t>
        <a:bodyPr/>
        <a:lstStyle/>
        <a:p>
          <a:endParaRPr lang="en-PH"/>
        </a:p>
      </dgm:t>
    </dgm:pt>
    <dgm:pt modelId="{7485D162-9F5A-4EC2-9073-7700DFDE140B}">
      <dgm:prSet phldrT="[Text]" custT="1"/>
      <dgm:spPr/>
      <dgm:t>
        <a:bodyPr/>
        <a:lstStyle/>
        <a:p>
          <a:r>
            <a:rPr lang="en-PH" sz="1450" dirty="0" smtClean="0"/>
            <a:t>Classroom requirements and shortages are computed.</a:t>
          </a:r>
          <a:endParaRPr lang="en-PH" sz="1450" dirty="0"/>
        </a:p>
      </dgm:t>
    </dgm:pt>
    <dgm:pt modelId="{F23C8710-DF83-4379-A67D-291FF53C5E28}" type="parTrans" cxnId="{B4DDC9C7-B23B-4DE1-A376-6B43033EB0CD}">
      <dgm:prSet/>
      <dgm:spPr/>
      <dgm:t>
        <a:bodyPr/>
        <a:lstStyle/>
        <a:p>
          <a:endParaRPr lang="en-PH"/>
        </a:p>
      </dgm:t>
    </dgm:pt>
    <dgm:pt modelId="{DC458501-7808-4D34-84C1-CB70330D79B3}" type="sibTrans" cxnId="{B4DDC9C7-B23B-4DE1-A376-6B43033EB0CD}">
      <dgm:prSet/>
      <dgm:spPr/>
      <dgm:t>
        <a:bodyPr/>
        <a:lstStyle/>
        <a:p>
          <a:endParaRPr lang="en-PH"/>
        </a:p>
      </dgm:t>
    </dgm:pt>
    <dgm:pt modelId="{3C2B0E9F-54E6-493F-9499-26DF8EFDD222}">
      <dgm:prSet phldrT="[Text]" custT="1"/>
      <dgm:spPr/>
      <dgm:t>
        <a:bodyPr/>
        <a:lstStyle/>
        <a:p>
          <a:r>
            <a:rPr lang="en-PH" sz="1450" dirty="0" smtClean="0"/>
            <a:t>Classroom allocation is formulated.</a:t>
          </a:r>
          <a:endParaRPr lang="en-PH" sz="1450" dirty="0"/>
        </a:p>
      </dgm:t>
    </dgm:pt>
    <dgm:pt modelId="{304BD89B-8343-45F4-88C2-A493852BE98F}" type="parTrans" cxnId="{611798DA-A789-41BA-B14C-D2D790049D4F}">
      <dgm:prSet/>
      <dgm:spPr/>
      <dgm:t>
        <a:bodyPr/>
        <a:lstStyle/>
        <a:p>
          <a:endParaRPr lang="en-PH"/>
        </a:p>
      </dgm:t>
    </dgm:pt>
    <dgm:pt modelId="{DB23D493-8729-46A5-9123-89C262EF58E0}" type="sibTrans" cxnId="{611798DA-A789-41BA-B14C-D2D790049D4F}">
      <dgm:prSet/>
      <dgm:spPr/>
      <dgm:t>
        <a:bodyPr/>
        <a:lstStyle/>
        <a:p>
          <a:endParaRPr lang="en-PH"/>
        </a:p>
      </dgm:t>
    </dgm:pt>
    <dgm:pt modelId="{C8B2D96D-1250-4695-93D0-74382ED37154}">
      <dgm:prSet phldrT="[Text]" custT="1"/>
      <dgm:spPr/>
      <dgm:t>
        <a:bodyPr/>
        <a:lstStyle/>
        <a:p>
          <a:r>
            <a:rPr lang="en-PH" sz="1450" dirty="0" smtClean="0"/>
            <a:t>Classrooms are built.</a:t>
          </a:r>
          <a:endParaRPr lang="en-PH" sz="1450" dirty="0"/>
        </a:p>
      </dgm:t>
    </dgm:pt>
    <dgm:pt modelId="{D7E5F748-F9B8-4B46-B9D3-FA0D45135630}" type="parTrans" cxnId="{B043F9B5-C3F1-4D12-8040-A15320277C89}">
      <dgm:prSet/>
      <dgm:spPr/>
      <dgm:t>
        <a:bodyPr/>
        <a:lstStyle/>
        <a:p>
          <a:endParaRPr lang="en-PH"/>
        </a:p>
      </dgm:t>
    </dgm:pt>
    <dgm:pt modelId="{3CC8CB56-5DA1-43AB-BF5B-4A6BF9B39C5A}" type="sibTrans" cxnId="{B043F9B5-C3F1-4D12-8040-A15320277C89}">
      <dgm:prSet/>
      <dgm:spPr/>
      <dgm:t>
        <a:bodyPr/>
        <a:lstStyle/>
        <a:p>
          <a:endParaRPr lang="en-PH"/>
        </a:p>
      </dgm:t>
    </dgm:pt>
    <dgm:pt modelId="{7321E3BD-8846-4E6C-9D83-AF2624FED341}" type="pres">
      <dgm:prSet presAssocID="{755ABDCF-37E8-45FA-942D-4A13807FE468}" presName="cycle" presStyleCnt="0">
        <dgm:presLayoutVars>
          <dgm:dir/>
          <dgm:resizeHandles val="exact"/>
        </dgm:presLayoutVars>
      </dgm:prSet>
      <dgm:spPr/>
      <dgm:t>
        <a:bodyPr/>
        <a:lstStyle/>
        <a:p>
          <a:endParaRPr lang="en-US"/>
        </a:p>
      </dgm:t>
    </dgm:pt>
    <dgm:pt modelId="{9B145DE8-36D5-446A-8180-0A941E063AEB}" type="pres">
      <dgm:prSet presAssocID="{52C6ADFD-63BA-4966-A783-7B43664E55AE}" presName="node" presStyleLbl="node1" presStyleIdx="0" presStyleCnt="4">
        <dgm:presLayoutVars>
          <dgm:bulletEnabled val="1"/>
        </dgm:presLayoutVars>
      </dgm:prSet>
      <dgm:spPr/>
      <dgm:t>
        <a:bodyPr/>
        <a:lstStyle/>
        <a:p>
          <a:endParaRPr lang="en-PH"/>
        </a:p>
      </dgm:t>
    </dgm:pt>
    <dgm:pt modelId="{97C39E55-09DB-4BF9-AD1E-3DD5A1F5335C}" type="pres">
      <dgm:prSet presAssocID="{43CDB5BE-4E30-4AEF-BA90-1417BC82BCFA}" presName="sibTrans" presStyleLbl="sibTrans2D1" presStyleIdx="0" presStyleCnt="4"/>
      <dgm:spPr/>
      <dgm:t>
        <a:bodyPr/>
        <a:lstStyle/>
        <a:p>
          <a:endParaRPr lang="en-US"/>
        </a:p>
      </dgm:t>
    </dgm:pt>
    <dgm:pt modelId="{DC95E76F-1E88-49BC-AAEB-18A687518B55}" type="pres">
      <dgm:prSet presAssocID="{43CDB5BE-4E30-4AEF-BA90-1417BC82BCFA}" presName="connectorText" presStyleLbl="sibTrans2D1" presStyleIdx="0" presStyleCnt="4"/>
      <dgm:spPr/>
      <dgm:t>
        <a:bodyPr/>
        <a:lstStyle/>
        <a:p>
          <a:endParaRPr lang="en-US"/>
        </a:p>
      </dgm:t>
    </dgm:pt>
    <dgm:pt modelId="{3945B492-B4D5-4118-951D-22BC71513C4E}" type="pres">
      <dgm:prSet presAssocID="{7485D162-9F5A-4EC2-9073-7700DFDE140B}" presName="node" presStyleLbl="node1" presStyleIdx="1" presStyleCnt="4">
        <dgm:presLayoutVars>
          <dgm:bulletEnabled val="1"/>
        </dgm:presLayoutVars>
      </dgm:prSet>
      <dgm:spPr/>
      <dgm:t>
        <a:bodyPr/>
        <a:lstStyle/>
        <a:p>
          <a:endParaRPr lang="en-PH"/>
        </a:p>
      </dgm:t>
    </dgm:pt>
    <dgm:pt modelId="{5F00026D-4E05-4127-A750-FFD07E1B8B5D}" type="pres">
      <dgm:prSet presAssocID="{DC458501-7808-4D34-84C1-CB70330D79B3}" presName="sibTrans" presStyleLbl="sibTrans2D1" presStyleIdx="1" presStyleCnt="4"/>
      <dgm:spPr/>
      <dgm:t>
        <a:bodyPr/>
        <a:lstStyle/>
        <a:p>
          <a:endParaRPr lang="en-US"/>
        </a:p>
      </dgm:t>
    </dgm:pt>
    <dgm:pt modelId="{3B822901-5D2C-4D8E-83F9-DAB62951782A}" type="pres">
      <dgm:prSet presAssocID="{DC458501-7808-4D34-84C1-CB70330D79B3}" presName="connectorText" presStyleLbl="sibTrans2D1" presStyleIdx="1" presStyleCnt="4"/>
      <dgm:spPr/>
      <dgm:t>
        <a:bodyPr/>
        <a:lstStyle/>
        <a:p>
          <a:endParaRPr lang="en-US"/>
        </a:p>
      </dgm:t>
    </dgm:pt>
    <dgm:pt modelId="{971E2371-024F-470C-BE50-213E8B0306F6}" type="pres">
      <dgm:prSet presAssocID="{3C2B0E9F-54E6-493F-9499-26DF8EFDD222}" presName="node" presStyleLbl="node1" presStyleIdx="2" presStyleCnt="4">
        <dgm:presLayoutVars>
          <dgm:bulletEnabled val="1"/>
        </dgm:presLayoutVars>
      </dgm:prSet>
      <dgm:spPr/>
      <dgm:t>
        <a:bodyPr/>
        <a:lstStyle/>
        <a:p>
          <a:endParaRPr lang="en-PH"/>
        </a:p>
      </dgm:t>
    </dgm:pt>
    <dgm:pt modelId="{55746BA2-79C4-48FB-8A2D-FCFD8AA4E3FF}" type="pres">
      <dgm:prSet presAssocID="{DB23D493-8729-46A5-9123-89C262EF58E0}" presName="sibTrans" presStyleLbl="sibTrans2D1" presStyleIdx="2" presStyleCnt="4"/>
      <dgm:spPr/>
      <dgm:t>
        <a:bodyPr/>
        <a:lstStyle/>
        <a:p>
          <a:endParaRPr lang="en-US"/>
        </a:p>
      </dgm:t>
    </dgm:pt>
    <dgm:pt modelId="{C64F8FA8-92B9-49C0-A9B0-B00E68BB5E0A}" type="pres">
      <dgm:prSet presAssocID="{DB23D493-8729-46A5-9123-89C262EF58E0}" presName="connectorText" presStyleLbl="sibTrans2D1" presStyleIdx="2" presStyleCnt="4"/>
      <dgm:spPr/>
      <dgm:t>
        <a:bodyPr/>
        <a:lstStyle/>
        <a:p>
          <a:endParaRPr lang="en-US"/>
        </a:p>
      </dgm:t>
    </dgm:pt>
    <dgm:pt modelId="{815A5559-8C88-44DC-A388-A71CC227075B}" type="pres">
      <dgm:prSet presAssocID="{C8B2D96D-1250-4695-93D0-74382ED37154}" presName="node" presStyleLbl="node1" presStyleIdx="3" presStyleCnt="4">
        <dgm:presLayoutVars>
          <dgm:bulletEnabled val="1"/>
        </dgm:presLayoutVars>
      </dgm:prSet>
      <dgm:spPr/>
      <dgm:t>
        <a:bodyPr/>
        <a:lstStyle/>
        <a:p>
          <a:endParaRPr lang="en-US"/>
        </a:p>
      </dgm:t>
    </dgm:pt>
    <dgm:pt modelId="{4C28B353-FEA6-4EAD-929B-0AECF54D4822}" type="pres">
      <dgm:prSet presAssocID="{3CC8CB56-5DA1-43AB-BF5B-4A6BF9B39C5A}" presName="sibTrans" presStyleLbl="sibTrans2D1" presStyleIdx="3" presStyleCnt="4"/>
      <dgm:spPr/>
      <dgm:t>
        <a:bodyPr/>
        <a:lstStyle/>
        <a:p>
          <a:endParaRPr lang="en-US"/>
        </a:p>
      </dgm:t>
    </dgm:pt>
    <dgm:pt modelId="{1F0E66AB-3BEF-4AFB-ACEE-38B92C57A4E7}" type="pres">
      <dgm:prSet presAssocID="{3CC8CB56-5DA1-43AB-BF5B-4A6BF9B39C5A}" presName="connectorText" presStyleLbl="sibTrans2D1" presStyleIdx="3" presStyleCnt="4"/>
      <dgm:spPr/>
      <dgm:t>
        <a:bodyPr/>
        <a:lstStyle/>
        <a:p>
          <a:endParaRPr lang="en-US"/>
        </a:p>
      </dgm:t>
    </dgm:pt>
  </dgm:ptLst>
  <dgm:cxnLst>
    <dgm:cxn modelId="{D7DCE205-AC70-484B-B08A-79E12193C902}" type="presOf" srcId="{DC458501-7808-4D34-84C1-CB70330D79B3}" destId="{3B822901-5D2C-4D8E-83F9-DAB62951782A}" srcOrd="1" destOrd="0" presId="urn:microsoft.com/office/officeart/2005/8/layout/cycle2"/>
    <dgm:cxn modelId="{611798DA-A789-41BA-B14C-D2D790049D4F}" srcId="{755ABDCF-37E8-45FA-942D-4A13807FE468}" destId="{3C2B0E9F-54E6-493F-9499-26DF8EFDD222}" srcOrd="2" destOrd="0" parTransId="{304BD89B-8343-45F4-88C2-A493852BE98F}" sibTransId="{DB23D493-8729-46A5-9123-89C262EF58E0}"/>
    <dgm:cxn modelId="{9ABF7DA3-8DAA-4D62-B1D2-C5DB26F9F269}" srcId="{755ABDCF-37E8-45FA-942D-4A13807FE468}" destId="{52C6ADFD-63BA-4966-A783-7B43664E55AE}" srcOrd="0" destOrd="0" parTransId="{D62A044C-9A33-4707-9B42-6B82059EF4AB}" sibTransId="{43CDB5BE-4E30-4AEF-BA90-1417BC82BCFA}"/>
    <dgm:cxn modelId="{B043F9B5-C3F1-4D12-8040-A15320277C89}" srcId="{755ABDCF-37E8-45FA-942D-4A13807FE468}" destId="{C8B2D96D-1250-4695-93D0-74382ED37154}" srcOrd="3" destOrd="0" parTransId="{D7E5F748-F9B8-4B46-B9D3-FA0D45135630}" sibTransId="{3CC8CB56-5DA1-43AB-BF5B-4A6BF9B39C5A}"/>
    <dgm:cxn modelId="{10A66235-A96D-442C-8E99-C055C75378B9}" type="presOf" srcId="{7485D162-9F5A-4EC2-9073-7700DFDE140B}" destId="{3945B492-B4D5-4118-951D-22BC71513C4E}" srcOrd="0" destOrd="0" presId="urn:microsoft.com/office/officeart/2005/8/layout/cycle2"/>
    <dgm:cxn modelId="{1449766E-87AE-4A3A-AD56-B56C1FB215E7}" type="presOf" srcId="{DB23D493-8729-46A5-9123-89C262EF58E0}" destId="{C64F8FA8-92B9-49C0-A9B0-B00E68BB5E0A}" srcOrd="1" destOrd="0" presId="urn:microsoft.com/office/officeart/2005/8/layout/cycle2"/>
    <dgm:cxn modelId="{13AF0679-7F71-43F4-8335-9091F9377B8F}" type="presOf" srcId="{DB23D493-8729-46A5-9123-89C262EF58E0}" destId="{55746BA2-79C4-48FB-8A2D-FCFD8AA4E3FF}" srcOrd="0" destOrd="0" presId="urn:microsoft.com/office/officeart/2005/8/layout/cycle2"/>
    <dgm:cxn modelId="{53A41CFB-ACCC-4E26-9DAB-12D312A5BF92}" type="presOf" srcId="{3CC8CB56-5DA1-43AB-BF5B-4A6BF9B39C5A}" destId="{4C28B353-FEA6-4EAD-929B-0AECF54D4822}" srcOrd="0" destOrd="0" presId="urn:microsoft.com/office/officeart/2005/8/layout/cycle2"/>
    <dgm:cxn modelId="{B4DDC9C7-B23B-4DE1-A376-6B43033EB0CD}" srcId="{755ABDCF-37E8-45FA-942D-4A13807FE468}" destId="{7485D162-9F5A-4EC2-9073-7700DFDE140B}" srcOrd="1" destOrd="0" parTransId="{F23C8710-DF83-4379-A67D-291FF53C5E28}" sibTransId="{DC458501-7808-4D34-84C1-CB70330D79B3}"/>
    <dgm:cxn modelId="{72C1E81B-C6F6-4573-B934-F189039BA5BD}" type="presOf" srcId="{DC458501-7808-4D34-84C1-CB70330D79B3}" destId="{5F00026D-4E05-4127-A750-FFD07E1B8B5D}" srcOrd="0" destOrd="0" presId="urn:microsoft.com/office/officeart/2005/8/layout/cycle2"/>
    <dgm:cxn modelId="{9661B24D-405F-4D88-9E3E-6A3B7A150131}" type="presOf" srcId="{3CC8CB56-5DA1-43AB-BF5B-4A6BF9B39C5A}" destId="{1F0E66AB-3BEF-4AFB-ACEE-38B92C57A4E7}" srcOrd="1" destOrd="0" presId="urn:microsoft.com/office/officeart/2005/8/layout/cycle2"/>
    <dgm:cxn modelId="{8A2A3BDD-0602-4928-8B94-660E3FC4E84A}" type="presOf" srcId="{43CDB5BE-4E30-4AEF-BA90-1417BC82BCFA}" destId="{DC95E76F-1E88-49BC-AAEB-18A687518B55}" srcOrd="1" destOrd="0" presId="urn:microsoft.com/office/officeart/2005/8/layout/cycle2"/>
    <dgm:cxn modelId="{731BEAEB-4252-435C-8F95-06A90AC76FAD}" type="presOf" srcId="{52C6ADFD-63BA-4966-A783-7B43664E55AE}" destId="{9B145DE8-36D5-446A-8180-0A941E063AEB}" srcOrd="0" destOrd="0" presId="urn:microsoft.com/office/officeart/2005/8/layout/cycle2"/>
    <dgm:cxn modelId="{CEC93F61-DB58-4C4C-9BC0-7C1446AF5146}" type="presOf" srcId="{3C2B0E9F-54E6-493F-9499-26DF8EFDD222}" destId="{971E2371-024F-470C-BE50-213E8B0306F6}" srcOrd="0" destOrd="0" presId="urn:microsoft.com/office/officeart/2005/8/layout/cycle2"/>
    <dgm:cxn modelId="{CC51AD38-724B-4B11-A041-3CA2D708FB49}" type="presOf" srcId="{C8B2D96D-1250-4695-93D0-74382ED37154}" destId="{815A5559-8C88-44DC-A388-A71CC227075B}" srcOrd="0" destOrd="0" presId="urn:microsoft.com/office/officeart/2005/8/layout/cycle2"/>
    <dgm:cxn modelId="{7BE933EC-F4B6-45E4-B9B9-0563AE7E2D1F}" type="presOf" srcId="{43CDB5BE-4E30-4AEF-BA90-1417BC82BCFA}" destId="{97C39E55-09DB-4BF9-AD1E-3DD5A1F5335C}" srcOrd="0" destOrd="0" presId="urn:microsoft.com/office/officeart/2005/8/layout/cycle2"/>
    <dgm:cxn modelId="{C12A09E7-CE58-4ADF-A4DE-A9D12B2744AE}" type="presOf" srcId="{755ABDCF-37E8-45FA-942D-4A13807FE468}" destId="{7321E3BD-8846-4E6C-9D83-AF2624FED341}" srcOrd="0" destOrd="0" presId="urn:microsoft.com/office/officeart/2005/8/layout/cycle2"/>
    <dgm:cxn modelId="{5FA038F2-A7C6-4FA3-BF0C-5CD50EA67A31}" type="presParOf" srcId="{7321E3BD-8846-4E6C-9D83-AF2624FED341}" destId="{9B145DE8-36D5-446A-8180-0A941E063AEB}" srcOrd="0" destOrd="0" presId="urn:microsoft.com/office/officeart/2005/8/layout/cycle2"/>
    <dgm:cxn modelId="{E57A082B-7F5E-4FC8-A711-8BC851848C9A}" type="presParOf" srcId="{7321E3BD-8846-4E6C-9D83-AF2624FED341}" destId="{97C39E55-09DB-4BF9-AD1E-3DD5A1F5335C}" srcOrd="1" destOrd="0" presId="urn:microsoft.com/office/officeart/2005/8/layout/cycle2"/>
    <dgm:cxn modelId="{FFA5612C-B8C4-4DD6-81B1-2E9B56C6EDCC}" type="presParOf" srcId="{97C39E55-09DB-4BF9-AD1E-3DD5A1F5335C}" destId="{DC95E76F-1E88-49BC-AAEB-18A687518B55}" srcOrd="0" destOrd="0" presId="urn:microsoft.com/office/officeart/2005/8/layout/cycle2"/>
    <dgm:cxn modelId="{13308C3F-3FE0-4CC5-B1E1-C5AB22D10067}" type="presParOf" srcId="{7321E3BD-8846-4E6C-9D83-AF2624FED341}" destId="{3945B492-B4D5-4118-951D-22BC71513C4E}" srcOrd="2" destOrd="0" presId="urn:microsoft.com/office/officeart/2005/8/layout/cycle2"/>
    <dgm:cxn modelId="{0780F3D5-34B5-4905-802C-08EB580B6F3C}" type="presParOf" srcId="{7321E3BD-8846-4E6C-9D83-AF2624FED341}" destId="{5F00026D-4E05-4127-A750-FFD07E1B8B5D}" srcOrd="3" destOrd="0" presId="urn:microsoft.com/office/officeart/2005/8/layout/cycle2"/>
    <dgm:cxn modelId="{49E1371F-6D84-4BFA-945B-9979482BDCD4}" type="presParOf" srcId="{5F00026D-4E05-4127-A750-FFD07E1B8B5D}" destId="{3B822901-5D2C-4D8E-83F9-DAB62951782A}" srcOrd="0" destOrd="0" presId="urn:microsoft.com/office/officeart/2005/8/layout/cycle2"/>
    <dgm:cxn modelId="{6AF34E0A-6CE2-47CE-A875-F9F38BCAD3D8}" type="presParOf" srcId="{7321E3BD-8846-4E6C-9D83-AF2624FED341}" destId="{971E2371-024F-470C-BE50-213E8B0306F6}" srcOrd="4" destOrd="0" presId="urn:microsoft.com/office/officeart/2005/8/layout/cycle2"/>
    <dgm:cxn modelId="{1645A187-D3FA-4D7C-9D7F-4A8EE562F940}" type="presParOf" srcId="{7321E3BD-8846-4E6C-9D83-AF2624FED341}" destId="{55746BA2-79C4-48FB-8A2D-FCFD8AA4E3FF}" srcOrd="5" destOrd="0" presId="urn:microsoft.com/office/officeart/2005/8/layout/cycle2"/>
    <dgm:cxn modelId="{70748734-ACDF-4D06-BFF7-2277F65D9F15}" type="presParOf" srcId="{55746BA2-79C4-48FB-8A2D-FCFD8AA4E3FF}" destId="{C64F8FA8-92B9-49C0-A9B0-B00E68BB5E0A}" srcOrd="0" destOrd="0" presId="urn:microsoft.com/office/officeart/2005/8/layout/cycle2"/>
    <dgm:cxn modelId="{6E5D5838-5DFC-43D6-874F-168B3812A64A}" type="presParOf" srcId="{7321E3BD-8846-4E6C-9D83-AF2624FED341}" destId="{815A5559-8C88-44DC-A388-A71CC227075B}" srcOrd="6" destOrd="0" presId="urn:microsoft.com/office/officeart/2005/8/layout/cycle2"/>
    <dgm:cxn modelId="{F3AE8EE9-0F4E-4946-9DDA-F9D5063E7D95}" type="presParOf" srcId="{7321E3BD-8846-4E6C-9D83-AF2624FED341}" destId="{4C28B353-FEA6-4EAD-929B-0AECF54D4822}" srcOrd="7" destOrd="0" presId="urn:microsoft.com/office/officeart/2005/8/layout/cycle2"/>
    <dgm:cxn modelId="{FE11F2A5-E2C7-4DC5-9633-1237DD5D1B25}" type="presParOf" srcId="{4C28B353-FEA6-4EAD-929B-0AECF54D4822}" destId="{1F0E66AB-3BEF-4AFB-ACEE-38B92C57A4E7}"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094CD280-5B02-474F-844B-B20A2319AEC9}" type="doc">
      <dgm:prSet loTypeId="urn:microsoft.com/office/officeart/2005/8/layout/chevron1" loCatId="process" qsTypeId="urn:microsoft.com/office/officeart/2005/8/quickstyle/simple1" qsCatId="simple" csTypeId="urn:microsoft.com/office/officeart/2005/8/colors/accent0_3" csCatId="mainScheme" phldr="1"/>
      <dgm:spPr/>
    </dgm:pt>
    <dgm:pt modelId="{3389C78F-B0D7-4BF9-98E6-B7C45CE97FA3}">
      <dgm:prSet phldrT="[Text]" custT="1"/>
      <dgm:spPr/>
      <dgm:t>
        <a:bodyPr/>
        <a:lstStyle/>
        <a:p>
          <a:r>
            <a:rPr lang="en-US" sz="2400" dirty="0" smtClean="0">
              <a:latin typeface="+mj-lt"/>
            </a:rPr>
            <a:t>Chairs</a:t>
          </a:r>
          <a:endParaRPr lang="en-US" sz="2400" dirty="0">
            <a:latin typeface="+mj-lt"/>
          </a:endParaRPr>
        </a:p>
      </dgm:t>
    </dgm:pt>
    <dgm:pt modelId="{4F80E9B8-49B9-4E4F-96E1-CCFC93F0DDDA}" type="parTrans" cxnId="{1505ACE7-C090-454C-A277-1ECA0542A53F}">
      <dgm:prSet/>
      <dgm:spPr/>
      <dgm:t>
        <a:bodyPr/>
        <a:lstStyle/>
        <a:p>
          <a:endParaRPr lang="en-US" sz="2000">
            <a:latin typeface="+mj-lt"/>
          </a:endParaRPr>
        </a:p>
      </dgm:t>
    </dgm:pt>
    <dgm:pt modelId="{A32AD059-1DDF-4051-9A19-CED3798084BF}" type="sibTrans" cxnId="{1505ACE7-C090-454C-A277-1ECA0542A53F}">
      <dgm:prSet/>
      <dgm:spPr/>
      <dgm:t>
        <a:bodyPr/>
        <a:lstStyle/>
        <a:p>
          <a:endParaRPr lang="en-US" sz="2000">
            <a:latin typeface="+mj-lt"/>
          </a:endParaRPr>
        </a:p>
      </dgm:t>
    </dgm:pt>
    <dgm:pt modelId="{B99C9A39-CD5D-4791-BCE2-47806AF6F963}" type="pres">
      <dgm:prSet presAssocID="{094CD280-5B02-474F-844B-B20A2319AEC9}" presName="Name0" presStyleCnt="0">
        <dgm:presLayoutVars>
          <dgm:dir/>
          <dgm:animLvl val="lvl"/>
          <dgm:resizeHandles val="exact"/>
        </dgm:presLayoutVars>
      </dgm:prSet>
      <dgm:spPr/>
    </dgm:pt>
    <dgm:pt modelId="{C93FCF0C-DF96-4B69-9C0F-AC5BB85368D8}" type="pres">
      <dgm:prSet presAssocID="{3389C78F-B0D7-4BF9-98E6-B7C45CE97FA3}" presName="parTxOnly" presStyleLbl="node1" presStyleIdx="0" presStyleCnt="1">
        <dgm:presLayoutVars>
          <dgm:chMax val="0"/>
          <dgm:chPref val="0"/>
          <dgm:bulletEnabled val="1"/>
        </dgm:presLayoutVars>
      </dgm:prSet>
      <dgm:spPr/>
      <dgm:t>
        <a:bodyPr/>
        <a:lstStyle/>
        <a:p>
          <a:endParaRPr lang="en-US"/>
        </a:p>
      </dgm:t>
    </dgm:pt>
  </dgm:ptLst>
  <dgm:cxnLst>
    <dgm:cxn modelId="{BABD795F-692A-4BC1-8F9F-C177E3C17253}" type="presOf" srcId="{3389C78F-B0D7-4BF9-98E6-B7C45CE97FA3}" destId="{C93FCF0C-DF96-4B69-9C0F-AC5BB85368D8}" srcOrd="0" destOrd="0" presId="urn:microsoft.com/office/officeart/2005/8/layout/chevron1"/>
    <dgm:cxn modelId="{48260652-153D-4DFF-921B-20F896201ADC}" type="presOf" srcId="{094CD280-5B02-474F-844B-B20A2319AEC9}" destId="{B99C9A39-CD5D-4791-BCE2-47806AF6F963}" srcOrd="0" destOrd="0" presId="urn:microsoft.com/office/officeart/2005/8/layout/chevron1"/>
    <dgm:cxn modelId="{1505ACE7-C090-454C-A277-1ECA0542A53F}" srcId="{094CD280-5B02-474F-844B-B20A2319AEC9}" destId="{3389C78F-B0D7-4BF9-98E6-B7C45CE97FA3}" srcOrd="0" destOrd="0" parTransId="{4F80E9B8-49B9-4E4F-96E1-CCFC93F0DDDA}" sibTransId="{A32AD059-1DDF-4051-9A19-CED3798084BF}"/>
    <dgm:cxn modelId="{7066BA1F-E333-45F0-8A1E-454E7C3A14FC}" type="presParOf" srcId="{B99C9A39-CD5D-4791-BCE2-47806AF6F963}" destId="{C93FCF0C-DF96-4B69-9C0F-AC5BB85368D8}" srcOrd="0" destOrd="0" presId="urn:microsoft.com/office/officeart/2005/8/layout/chevron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094CD280-5B02-474F-844B-B20A2319AEC9}" type="doc">
      <dgm:prSet loTypeId="urn:microsoft.com/office/officeart/2005/8/layout/chevron1" loCatId="process" qsTypeId="urn:microsoft.com/office/officeart/2005/8/quickstyle/simple1" qsCatId="simple" csTypeId="urn:microsoft.com/office/officeart/2005/8/colors/accent0_3" csCatId="mainScheme" phldr="1"/>
      <dgm:spPr/>
    </dgm:pt>
    <dgm:pt modelId="{3389C78F-B0D7-4BF9-98E6-B7C45CE97FA3}">
      <dgm:prSet phldrT="[Text]" custT="1"/>
      <dgm:spPr/>
      <dgm:t>
        <a:bodyPr/>
        <a:lstStyle/>
        <a:p>
          <a:r>
            <a:rPr lang="en-US" sz="2400" dirty="0" smtClean="0">
              <a:latin typeface="+mj-lt"/>
            </a:rPr>
            <a:t>School Desks</a:t>
          </a:r>
          <a:endParaRPr lang="en-US" sz="2400" dirty="0">
            <a:latin typeface="+mj-lt"/>
          </a:endParaRPr>
        </a:p>
      </dgm:t>
    </dgm:pt>
    <dgm:pt modelId="{4F80E9B8-49B9-4E4F-96E1-CCFC93F0DDDA}" type="parTrans" cxnId="{1505ACE7-C090-454C-A277-1ECA0542A53F}">
      <dgm:prSet/>
      <dgm:spPr/>
      <dgm:t>
        <a:bodyPr/>
        <a:lstStyle/>
        <a:p>
          <a:endParaRPr lang="en-US" sz="2000">
            <a:latin typeface="+mj-lt"/>
          </a:endParaRPr>
        </a:p>
      </dgm:t>
    </dgm:pt>
    <dgm:pt modelId="{A32AD059-1DDF-4051-9A19-CED3798084BF}" type="sibTrans" cxnId="{1505ACE7-C090-454C-A277-1ECA0542A53F}">
      <dgm:prSet/>
      <dgm:spPr/>
      <dgm:t>
        <a:bodyPr/>
        <a:lstStyle/>
        <a:p>
          <a:endParaRPr lang="en-US" sz="2000">
            <a:latin typeface="+mj-lt"/>
          </a:endParaRPr>
        </a:p>
      </dgm:t>
    </dgm:pt>
    <dgm:pt modelId="{B99C9A39-CD5D-4791-BCE2-47806AF6F963}" type="pres">
      <dgm:prSet presAssocID="{094CD280-5B02-474F-844B-B20A2319AEC9}" presName="Name0" presStyleCnt="0">
        <dgm:presLayoutVars>
          <dgm:dir/>
          <dgm:animLvl val="lvl"/>
          <dgm:resizeHandles val="exact"/>
        </dgm:presLayoutVars>
      </dgm:prSet>
      <dgm:spPr/>
    </dgm:pt>
    <dgm:pt modelId="{C93FCF0C-DF96-4B69-9C0F-AC5BB85368D8}" type="pres">
      <dgm:prSet presAssocID="{3389C78F-B0D7-4BF9-98E6-B7C45CE97FA3}" presName="parTxOnly" presStyleLbl="node1" presStyleIdx="0" presStyleCnt="1">
        <dgm:presLayoutVars>
          <dgm:chMax val="0"/>
          <dgm:chPref val="0"/>
          <dgm:bulletEnabled val="1"/>
        </dgm:presLayoutVars>
      </dgm:prSet>
      <dgm:spPr/>
      <dgm:t>
        <a:bodyPr/>
        <a:lstStyle/>
        <a:p>
          <a:endParaRPr lang="en-US"/>
        </a:p>
      </dgm:t>
    </dgm:pt>
  </dgm:ptLst>
  <dgm:cxnLst>
    <dgm:cxn modelId="{4A479A55-B5EF-4324-AE45-00FBEF6C488D}" type="presOf" srcId="{3389C78F-B0D7-4BF9-98E6-B7C45CE97FA3}" destId="{C93FCF0C-DF96-4B69-9C0F-AC5BB85368D8}" srcOrd="0" destOrd="0" presId="urn:microsoft.com/office/officeart/2005/8/layout/chevron1"/>
    <dgm:cxn modelId="{D19B7F88-16A5-4B41-9355-286C9AEFF57B}" type="presOf" srcId="{094CD280-5B02-474F-844B-B20A2319AEC9}" destId="{B99C9A39-CD5D-4791-BCE2-47806AF6F963}" srcOrd="0" destOrd="0" presId="urn:microsoft.com/office/officeart/2005/8/layout/chevron1"/>
    <dgm:cxn modelId="{1505ACE7-C090-454C-A277-1ECA0542A53F}" srcId="{094CD280-5B02-474F-844B-B20A2319AEC9}" destId="{3389C78F-B0D7-4BF9-98E6-B7C45CE97FA3}" srcOrd="0" destOrd="0" parTransId="{4F80E9B8-49B9-4E4F-96E1-CCFC93F0DDDA}" sibTransId="{A32AD059-1DDF-4051-9A19-CED3798084BF}"/>
    <dgm:cxn modelId="{9DCC7BF5-7CB1-4F9F-8774-0BA99A2D828E}" type="presParOf" srcId="{B99C9A39-CD5D-4791-BCE2-47806AF6F963}" destId="{C93FCF0C-DF96-4B69-9C0F-AC5BB85368D8}" srcOrd="0"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094CD280-5B02-474F-844B-B20A2319AEC9}" type="doc">
      <dgm:prSet loTypeId="urn:microsoft.com/office/officeart/2005/8/layout/chevron1" loCatId="process" qsTypeId="urn:microsoft.com/office/officeart/2005/8/quickstyle/simple1" qsCatId="simple" csTypeId="urn:microsoft.com/office/officeart/2005/8/colors/accent0_3" csCatId="mainScheme" phldr="1"/>
      <dgm:spPr/>
    </dgm:pt>
    <dgm:pt modelId="{3389C78F-B0D7-4BF9-98E6-B7C45CE97FA3}">
      <dgm:prSet phldrT="[Text]" custT="1"/>
      <dgm:spPr/>
      <dgm:t>
        <a:bodyPr/>
        <a:lstStyle/>
        <a:p>
          <a:r>
            <a:rPr lang="en-US" sz="2400" dirty="0" smtClean="0">
              <a:latin typeface="+mj-lt"/>
            </a:rPr>
            <a:t>Washing Facilities</a:t>
          </a:r>
          <a:endParaRPr lang="en-US" sz="2400" dirty="0">
            <a:latin typeface="+mj-lt"/>
          </a:endParaRPr>
        </a:p>
      </dgm:t>
    </dgm:pt>
    <dgm:pt modelId="{4F80E9B8-49B9-4E4F-96E1-CCFC93F0DDDA}" type="parTrans" cxnId="{1505ACE7-C090-454C-A277-1ECA0542A53F}">
      <dgm:prSet/>
      <dgm:spPr/>
      <dgm:t>
        <a:bodyPr/>
        <a:lstStyle/>
        <a:p>
          <a:endParaRPr lang="en-US" sz="2000">
            <a:latin typeface="+mj-lt"/>
          </a:endParaRPr>
        </a:p>
      </dgm:t>
    </dgm:pt>
    <dgm:pt modelId="{A32AD059-1DDF-4051-9A19-CED3798084BF}" type="sibTrans" cxnId="{1505ACE7-C090-454C-A277-1ECA0542A53F}">
      <dgm:prSet/>
      <dgm:spPr/>
      <dgm:t>
        <a:bodyPr/>
        <a:lstStyle/>
        <a:p>
          <a:endParaRPr lang="en-US" sz="2000">
            <a:latin typeface="+mj-lt"/>
          </a:endParaRPr>
        </a:p>
      </dgm:t>
    </dgm:pt>
    <dgm:pt modelId="{B99C9A39-CD5D-4791-BCE2-47806AF6F963}" type="pres">
      <dgm:prSet presAssocID="{094CD280-5B02-474F-844B-B20A2319AEC9}" presName="Name0" presStyleCnt="0">
        <dgm:presLayoutVars>
          <dgm:dir/>
          <dgm:animLvl val="lvl"/>
          <dgm:resizeHandles val="exact"/>
        </dgm:presLayoutVars>
      </dgm:prSet>
      <dgm:spPr/>
    </dgm:pt>
    <dgm:pt modelId="{C93FCF0C-DF96-4B69-9C0F-AC5BB85368D8}" type="pres">
      <dgm:prSet presAssocID="{3389C78F-B0D7-4BF9-98E6-B7C45CE97FA3}" presName="parTxOnly" presStyleLbl="node1" presStyleIdx="0" presStyleCnt="1">
        <dgm:presLayoutVars>
          <dgm:chMax val="0"/>
          <dgm:chPref val="0"/>
          <dgm:bulletEnabled val="1"/>
        </dgm:presLayoutVars>
      </dgm:prSet>
      <dgm:spPr/>
      <dgm:t>
        <a:bodyPr/>
        <a:lstStyle/>
        <a:p>
          <a:endParaRPr lang="en-US"/>
        </a:p>
      </dgm:t>
    </dgm:pt>
  </dgm:ptLst>
  <dgm:cxnLst>
    <dgm:cxn modelId="{66D2469F-15E8-4129-9723-6F92F74DF3A8}" type="presOf" srcId="{094CD280-5B02-474F-844B-B20A2319AEC9}" destId="{B99C9A39-CD5D-4791-BCE2-47806AF6F963}" srcOrd="0" destOrd="0" presId="urn:microsoft.com/office/officeart/2005/8/layout/chevron1"/>
    <dgm:cxn modelId="{1505ACE7-C090-454C-A277-1ECA0542A53F}" srcId="{094CD280-5B02-474F-844B-B20A2319AEC9}" destId="{3389C78F-B0D7-4BF9-98E6-B7C45CE97FA3}" srcOrd="0" destOrd="0" parTransId="{4F80E9B8-49B9-4E4F-96E1-CCFC93F0DDDA}" sibTransId="{A32AD059-1DDF-4051-9A19-CED3798084BF}"/>
    <dgm:cxn modelId="{6607E1B3-85EB-4AF3-A6B9-C9032B07C562}" type="presOf" srcId="{3389C78F-B0D7-4BF9-98E6-B7C45CE97FA3}" destId="{C93FCF0C-DF96-4B69-9C0F-AC5BB85368D8}" srcOrd="0" destOrd="0" presId="urn:microsoft.com/office/officeart/2005/8/layout/chevron1"/>
    <dgm:cxn modelId="{0AF42DA8-D627-45AD-8AC1-9290FAF47387}" type="presParOf" srcId="{B99C9A39-CD5D-4791-BCE2-47806AF6F963}" destId="{C93FCF0C-DF96-4B69-9C0F-AC5BB85368D8}" srcOrd="0" destOrd="0" presId="urn:microsoft.com/office/officeart/2005/8/layout/chevron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094CD280-5B02-474F-844B-B20A2319AEC9}" type="doc">
      <dgm:prSet loTypeId="urn:microsoft.com/office/officeart/2005/8/layout/chevron1" loCatId="process" qsTypeId="urn:microsoft.com/office/officeart/2005/8/quickstyle/simple1" qsCatId="simple" csTypeId="urn:microsoft.com/office/officeart/2005/8/colors/accent0_3" csCatId="mainScheme" phldr="1"/>
      <dgm:spPr/>
    </dgm:pt>
    <dgm:pt modelId="{3389C78F-B0D7-4BF9-98E6-B7C45CE97FA3}">
      <dgm:prSet phldrT="[Text]" custT="1"/>
      <dgm:spPr/>
      <dgm:t>
        <a:bodyPr/>
        <a:lstStyle/>
        <a:p>
          <a:r>
            <a:rPr lang="en-US" sz="2400" dirty="0" smtClean="0">
              <a:latin typeface="+mj-lt"/>
            </a:rPr>
            <a:t>Auditorium or Gymnasium</a:t>
          </a:r>
          <a:endParaRPr lang="en-US" sz="2400" dirty="0">
            <a:latin typeface="+mj-lt"/>
          </a:endParaRPr>
        </a:p>
      </dgm:t>
    </dgm:pt>
    <dgm:pt modelId="{4F80E9B8-49B9-4E4F-96E1-CCFC93F0DDDA}" type="parTrans" cxnId="{1505ACE7-C090-454C-A277-1ECA0542A53F}">
      <dgm:prSet/>
      <dgm:spPr/>
      <dgm:t>
        <a:bodyPr/>
        <a:lstStyle/>
        <a:p>
          <a:endParaRPr lang="en-US" sz="2000">
            <a:latin typeface="+mj-lt"/>
          </a:endParaRPr>
        </a:p>
      </dgm:t>
    </dgm:pt>
    <dgm:pt modelId="{A32AD059-1DDF-4051-9A19-CED3798084BF}" type="sibTrans" cxnId="{1505ACE7-C090-454C-A277-1ECA0542A53F}">
      <dgm:prSet/>
      <dgm:spPr/>
      <dgm:t>
        <a:bodyPr/>
        <a:lstStyle/>
        <a:p>
          <a:endParaRPr lang="en-US" sz="2000">
            <a:latin typeface="+mj-lt"/>
          </a:endParaRPr>
        </a:p>
      </dgm:t>
    </dgm:pt>
    <dgm:pt modelId="{B99C9A39-CD5D-4791-BCE2-47806AF6F963}" type="pres">
      <dgm:prSet presAssocID="{094CD280-5B02-474F-844B-B20A2319AEC9}" presName="Name0" presStyleCnt="0">
        <dgm:presLayoutVars>
          <dgm:dir/>
          <dgm:animLvl val="lvl"/>
          <dgm:resizeHandles val="exact"/>
        </dgm:presLayoutVars>
      </dgm:prSet>
      <dgm:spPr/>
    </dgm:pt>
    <dgm:pt modelId="{C93FCF0C-DF96-4B69-9C0F-AC5BB85368D8}" type="pres">
      <dgm:prSet presAssocID="{3389C78F-B0D7-4BF9-98E6-B7C45CE97FA3}" presName="parTxOnly" presStyleLbl="node1" presStyleIdx="0" presStyleCnt="1">
        <dgm:presLayoutVars>
          <dgm:chMax val="0"/>
          <dgm:chPref val="0"/>
          <dgm:bulletEnabled val="1"/>
        </dgm:presLayoutVars>
      </dgm:prSet>
      <dgm:spPr/>
      <dgm:t>
        <a:bodyPr/>
        <a:lstStyle/>
        <a:p>
          <a:endParaRPr lang="en-US"/>
        </a:p>
      </dgm:t>
    </dgm:pt>
  </dgm:ptLst>
  <dgm:cxnLst>
    <dgm:cxn modelId="{DC542921-722C-4B93-93D9-2EF4333CC7B6}" type="presOf" srcId="{3389C78F-B0D7-4BF9-98E6-B7C45CE97FA3}" destId="{C93FCF0C-DF96-4B69-9C0F-AC5BB85368D8}" srcOrd="0" destOrd="0" presId="urn:microsoft.com/office/officeart/2005/8/layout/chevron1"/>
    <dgm:cxn modelId="{1505ACE7-C090-454C-A277-1ECA0542A53F}" srcId="{094CD280-5B02-474F-844B-B20A2319AEC9}" destId="{3389C78F-B0D7-4BF9-98E6-B7C45CE97FA3}" srcOrd="0" destOrd="0" parTransId="{4F80E9B8-49B9-4E4F-96E1-CCFC93F0DDDA}" sibTransId="{A32AD059-1DDF-4051-9A19-CED3798084BF}"/>
    <dgm:cxn modelId="{118CEDED-B79E-496D-851F-9F621E29CE96}" type="presOf" srcId="{094CD280-5B02-474F-844B-B20A2319AEC9}" destId="{B99C9A39-CD5D-4791-BCE2-47806AF6F963}" srcOrd="0" destOrd="0" presId="urn:microsoft.com/office/officeart/2005/8/layout/chevron1"/>
    <dgm:cxn modelId="{24B8CD11-0323-4A98-8673-166691F484D0}" type="presParOf" srcId="{B99C9A39-CD5D-4791-BCE2-47806AF6F963}" destId="{C93FCF0C-DF96-4B69-9C0F-AC5BB85368D8}" srcOrd="0"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094CD280-5B02-474F-844B-B20A2319AEC9}" type="doc">
      <dgm:prSet loTypeId="urn:microsoft.com/office/officeart/2005/8/layout/chevron1" loCatId="process" qsTypeId="urn:microsoft.com/office/officeart/2005/8/quickstyle/simple1" qsCatId="simple" csTypeId="urn:microsoft.com/office/officeart/2005/8/colors/accent0_3" csCatId="mainScheme" phldr="1"/>
      <dgm:spPr/>
    </dgm:pt>
    <dgm:pt modelId="{3389C78F-B0D7-4BF9-98E6-B7C45CE97FA3}">
      <dgm:prSet phldrT="[Text]" custT="1"/>
      <dgm:spPr/>
      <dgm:t>
        <a:bodyPr/>
        <a:lstStyle/>
        <a:p>
          <a:r>
            <a:rPr lang="en-US" sz="2400" dirty="0" smtClean="0">
              <a:latin typeface="+mj-lt"/>
            </a:rPr>
            <a:t>Concrete Quadrangle</a:t>
          </a:r>
          <a:endParaRPr lang="en-US" sz="2400" dirty="0">
            <a:latin typeface="+mj-lt"/>
          </a:endParaRPr>
        </a:p>
      </dgm:t>
    </dgm:pt>
    <dgm:pt modelId="{4F80E9B8-49B9-4E4F-96E1-CCFC93F0DDDA}" type="parTrans" cxnId="{1505ACE7-C090-454C-A277-1ECA0542A53F}">
      <dgm:prSet/>
      <dgm:spPr/>
      <dgm:t>
        <a:bodyPr/>
        <a:lstStyle/>
        <a:p>
          <a:endParaRPr lang="en-US" sz="2000">
            <a:latin typeface="+mj-lt"/>
          </a:endParaRPr>
        </a:p>
      </dgm:t>
    </dgm:pt>
    <dgm:pt modelId="{A32AD059-1DDF-4051-9A19-CED3798084BF}" type="sibTrans" cxnId="{1505ACE7-C090-454C-A277-1ECA0542A53F}">
      <dgm:prSet/>
      <dgm:spPr/>
      <dgm:t>
        <a:bodyPr/>
        <a:lstStyle/>
        <a:p>
          <a:endParaRPr lang="en-US" sz="2000">
            <a:latin typeface="+mj-lt"/>
          </a:endParaRPr>
        </a:p>
      </dgm:t>
    </dgm:pt>
    <dgm:pt modelId="{B99C9A39-CD5D-4791-BCE2-47806AF6F963}" type="pres">
      <dgm:prSet presAssocID="{094CD280-5B02-474F-844B-B20A2319AEC9}" presName="Name0" presStyleCnt="0">
        <dgm:presLayoutVars>
          <dgm:dir/>
          <dgm:animLvl val="lvl"/>
          <dgm:resizeHandles val="exact"/>
        </dgm:presLayoutVars>
      </dgm:prSet>
      <dgm:spPr/>
    </dgm:pt>
    <dgm:pt modelId="{C93FCF0C-DF96-4B69-9C0F-AC5BB85368D8}" type="pres">
      <dgm:prSet presAssocID="{3389C78F-B0D7-4BF9-98E6-B7C45CE97FA3}" presName="parTxOnly" presStyleLbl="node1" presStyleIdx="0" presStyleCnt="1" custLinFactNeighborY="-21386">
        <dgm:presLayoutVars>
          <dgm:chMax val="0"/>
          <dgm:chPref val="0"/>
          <dgm:bulletEnabled val="1"/>
        </dgm:presLayoutVars>
      </dgm:prSet>
      <dgm:spPr/>
      <dgm:t>
        <a:bodyPr/>
        <a:lstStyle/>
        <a:p>
          <a:endParaRPr lang="en-US"/>
        </a:p>
      </dgm:t>
    </dgm:pt>
  </dgm:ptLst>
  <dgm:cxnLst>
    <dgm:cxn modelId="{84916BA5-1984-4E76-81E9-0540BE00E8BD}" type="presOf" srcId="{3389C78F-B0D7-4BF9-98E6-B7C45CE97FA3}" destId="{C93FCF0C-DF96-4B69-9C0F-AC5BB85368D8}" srcOrd="0" destOrd="0" presId="urn:microsoft.com/office/officeart/2005/8/layout/chevron1"/>
    <dgm:cxn modelId="{1505ACE7-C090-454C-A277-1ECA0542A53F}" srcId="{094CD280-5B02-474F-844B-B20A2319AEC9}" destId="{3389C78F-B0D7-4BF9-98E6-B7C45CE97FA3}" srcOrd="0" destOrd="0" parTransId="{4F80E9B8-49B9-4E4F-96E1-CCFC93F0DDDA}" sibTransId="{A32AD059-1DDF-4051-9A19-CED3798084BF}"/>
    <dgm:cxn modelId="{DF026F37-9770-409B-9CDE-8FE614D4EE21}" type="presOf" srcId="{094CD280-5B02-474F-844B-B20A2319AEC9}" destId="{B99C9A39-CD5D-4791-BCE2-47806AF6F963}" srcOrd="0" destOrd="0" presId="urn:microsoft.com/office/officeart/2005/8/layout/chevron1"/>
    <dgm:cxn modelId="{53E696D3-10E4-4BB6-B48B-FB253FE9348E}" type="presParOf" srcId="{B99C9A39-CD5D-4791-BCE2-47806AF6F963}" destId="{C93FCF0C-DF96-4B69-9C0F-AC5BB85368D8}" srcOrd="0" destOrd="0" presId="urn:microsoft.com/office/officeart/2005/8/layout/chevron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094CD280-5B02-474F-844B-B20A2319AEC9}" type="doc">
      <dgm:prSet loTypeId="urn:microsoft.com/office/officeart/2005/8/layout/chevron1" loCatId="process" qsTypeId="urn:microsoft.com/office/officeart/2005/8/quickstyle/simple1" qsCatId="simple" csTypeId="urn:microsoft.com/office/officeart/2005/8/colors/accent0_3" csCatId="mainScheme" phldr="1"/>
      <dgm:spPr/>
    </dgm:pt>
    <dgm:pt modelId="{3389C78F-B0D7-4BF9-98E6-B7C45CE97FA3}">
      <dgm:prSet phldrT="[Text]" custT="1"/>
      <dgm:spPr/>
      <dgm:t>
        <a:bodyPr/>
        <a:lstStyle/>
        <a:p>
          <a:r>
            <a:rPr lang="en-US" sz="2400" dirty="0" smtClean="0">
              <a:latin typeface="+mj-lt"/>
            </a:rPr>
            <a:t>Entrance Gate</a:t>
          </a:r>
          <a:endParaRPr lang="en-US" sz="2400" dirty="0">
            <a:latin typeface="+mj-lt"/>
          </a:endParaRPr>
        </a:p>
      </dgm:t>
    </dgm:pt>
    <dgm:pt modelId="{4F80E9B8-49B9-4E4F-96E1-CCFC93F0DDDA}" type="parTrans" cxnId="{1505ACE7-C090-454C-A277-1ECA0542A53F}">
      <dgm:prSet/>
      <dgm:spPr/>
      <dgm:t>
        <a:bodyPr/>
        <a:lstStyle/>
        <a:p>
          <a:endParaRPr lang="en-US" sz="2000">
            <a:latin typeface="+mj-lt"/>
          </a:endParaRPr>
        </a:p>
      </dgm:t>
    </dgm:pt>
    <dgm:pt modelId="{A32AD059-1DDF-4051-9A19-CED3798084BF}" type="sibTrans" cxnId="{1505ACE7-C090-454C-A277-1ECA0542A53F}">
      <dgm:prSet/>
      <dgm:spPr/>
      <dgm:t>
        <a:bodyPr/>
        <a:lstStyle/>
        <a:p>
          <a:endParaRPr lang="en-US" sz="2000">
            <a:latin typeface="+mj-lt"/>
          </a:endParaRPr>
        </a:p>
      </dgm:t>
    </dgm:pt>
    <dgm:pt modelId="{B99C9A39-CD5D-4791-BCE2-47806AF6F963}" type="pres">
      <dgm:prSet presAssocID="{094CD280-5B02-474F-844B-B20A2319AEC9}" presName="Name0" presStyleCnt="0">
        <dgm:presLayoutVars>
          <dgm:dir/>
          <dgm:animLvl val="lvl"/>
          <dgm:resizeHandles val="exact"/>
        </dgm:presLayoutVars>
      </dgm:prSet>
      <dgm:spPr/>
    </dgm:pt>
    <dgm:pt modelId="{C93FCF0C-DF96-4B69-9C0F-AC5BB85368D8}" type="pres">
      <dgm:prSet presAssocID="{3389C78F-B0D7-4BF9-98E6-B7C45CE97FA3}" presName="parTxOnly" presStyleLbl="node1" presStyleIdx="0" presStyleCnt="1">
        <dgm:presLayoutVars>
          <dgm:chMax val="0"/>
          <dgm:chPref val="0"/>
          <dgm:bulletEnabled val="1"/>
        </dgm:presLayoutVars>
      </dgm:prSet>
      <dgm:spPr/>
      <dgm:t>
        <a:bodyPr/>
        <a:lstStyle/>
        <a:p>
          <a:endParaRPr lang="en-US"/>
        </a:p>
      </dgm:t>
    </dgm:pt>
  </dgm:ptLst>
  <dgm:cxnLst>
    <dgm:cxn modelId="{B44F1D6E-2FBD-47D0-B86E-8F5CABFBCB96}" type="presOf" srcId="{094CD280-5B02-474F-844B-B20A2319AEC9}" destId="{B99C9A39-CD5D-4791-BCE2-47806AF6F963}" srcOrd="0" destOrd="0" presId="urn:microsoft.com/office/officeart/2005/8/layout/chevron1"/>
    <dgm:cxn modelId="{1505ACE7-C090-454C-A277-1ECA0542A53F}" srcId="{094CD280-5B02-474F-844B-B20A2319AEC9}" destId="{3389C78F-B0D7-4BF9-98E6-B7C45CE97FA3}" srcOrd="0" destOrd="0" parTransId="{4F80E9B8-49B9-4E4F-96E1-CCFC93F0DDDA}" sibTransId="{A32AD059-1DDF-4051-9A19-CED3798084BF}"/>
    <dgm:cxn modelId="{3343F860-87EB-46F8-89FE-D6F3DF2241B9}" type="presOf" srcId="{3389C78F-B0D7-4BF9-98E6-B7C45CE97FA3}" destId="{C93FCF0C-DF96-4B69-9C0F-AC5BB85368D8}" srcOrd="0" destOrd="0" presId="urn:microsoft.com/office/officeart/2005/8/layout/chevron1"/>
    <dgm:cxn modelId="{D39659F3-0893-4AFE-9BF3-CBEB7C73E595}" type="presParOf" srcId="{B99C9A39-CD5D-4791-BCE2-47806AF6F963}" destId="{C93FCF0C-DF96-4B69-9C0F-AC5BB85368D8}" srcOrd="0"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094CD280-5B02-474F-844B-B20A2319AEC9}" type="doc">
      <dgm:prSet loTypeId="urn:microsoft.com/office/officeart/2005/8/layout/chevron1" loCatId="process" qsTypeId="urn:microsoft.com/office/officeart/2005/8/quickstyle/simple1" qsCatId="simple" csTypeId="urn:microsoft.com/office/officeart/2005/8/colors/accent0_3" csCatId="mainScheme" phldr="1"/>
      <dgm:spPr/>
    </dgm:pt>
    <dgm:pt modelId="{3389C78F-B0D7-4BF9-98E6-B7C45CE97FA3}">
      <dgm:prSet phldrT="[Text]" custT="1"/>
      <dgm:spPr/>
      <dgm:t>
        <a:bodyPr/>
        <a:lstStyle/>
        <a:p>
          <a:r>
            <a:rPr lang="en-US" sz="2400" dirty="0" smtClean="0">
              <a:latin typeface="+mj-lt"/>
            </a:rPr>
            <a:t>Gazebo</a:t>
          </a:r>
          <a:endParaRPr lang="en-US" sz="2400" dirty="0">
            <a:latin typeface="+mj-lt"/>
          </a:endParaRPr>
        </a:p>
      </dgm:t>
    </dgm:pt>
    <dgm:pt modelId="{4F80E9B8-49B9-4E4F-96E1-CCFC93F0DDDA}" type="parTrans" cxnId="{1505ACE7-C090-454C-A277-1ECA0542A53F}">
      <dgm:prSet/>
      <dgm:spPr/>
      <dgm:t>
        <a:bodyPr/>
        <a:lstStyle/>
        <a:p>
          <a:endParaRPr lang="en-US" sz="2000">
            <a:latin typeface="+mj-lt"/>
          </a:endParaRPr>
        </a:p>
      </dgm:t>
    </dgm:pt>
    <dgm:pt modelId="{A32AD059-1DDF-4051-9A19-CED3798084BF}" type="sibTrans" cxnId="{1505ACE7-C090-454C-A277-1ECA0542A53F}">
      <dgm:prSet/>
      <dgm:spPr/>
      <dgm:t>
        <a:bodyPr/>
        <a:lstStyle/>
        <a:p>
          <a:endParaRPr lang="en-US" sz="2000">
            <a:latin typeface="+mj-lt"/>
          </a:endParaRPr>
        </a:p>
      </dgm:t>
    </dgm:pt>
    <dgm:pt modelId="{B99C9A39-CD5D-4791-BCE2-47806AF6F963}" type="pres">
      <dgm:prSet presAssocID="{094CD280-5B02-474F-844B-B20A2319AEC9}" presName="Name0" presStyleCnt="0">
        <dgm:presLayoutVars>
          <dgm:dir/>
          <dgm:animLvl val="lvl"/>
          <dgm:resizeHandles val="exact"/>
        </dgm:presLayoutVars>
      </dgm:prSet>
      <dgm:spPr/>
    </dgm:pt>
    <dgm:pt modelId="{C93FCF0C-DF96-4B69-9C0F-AC5BB85368D8}" type="pres">
      <dgm:prSet presAssocID="{3389C78F-B0D7-4BF9-98E6-B7C45CE97FA3}" presName="parTxOnly" presStyleLbl="node1" presStyleIdx="0" presStyleCnt="1" custLinFactNeighborY="-21386">
        <dgm:presLayoutVars>
          <dgm:chMax val="0"/>
          <dgm:chPref val="0"/>
          <dgm:bulletEnabled val="1"/>
        </dgm:presLayoutVars>
      </dgm:prSet>
      <dgm:spPr/>
      <dgm:t>
        <a:bodyPr/>
        <a:lstStyle/>
        <a:p>
          <a:endParaRPr lang="en-US"/>
        </a:p>
      </dgm:t>
    </dgm:pt>
  </dgm:ptLst>
  <dgm:cxnLst>
    <dgm:cxn modelId="{83AF1449-BB06-4229-8DB5-289E21CD2904}" type="presOf" srcId="{094CD280-5B02-474F-844B-B20A2319AEC9}" destId="{B99C9A39-CD5D-4791-BCE2-47806AF6F963}" srcOrd="0" destOrd="0" presId="urn:microsoft.com/office/officeart/2005/8/layout/chevron1"/>
    <dgm:cxn modelId="{1505ACE7-C090-454C-A277-1ECA0542A53F}" srcId="{094CD280-5B02-474F-844B-B20A2319AEC9}" destId="{3389C78F-B0D7-4BF9-98E6-B7C45CE97FA3}" srcOrd="0" destOrd="0" parTransId="{4F80E9B8-49B9-4E4F-96E1-CCFC93F0DDDA}" sibTransId="{A32AD059-1DDF-4051-9A19-CED3798084BF}"/>
    <dgm:cxn modelId="{49A8611B-3406-4A1A-9B6C-86CA61885F28}" type="presOf" srcId="{3389C78F-B0D7-4BF9-98E6-B7C45CE97FA3}" destId="{C93FCF0C-DF96-4B69-9C0F-AC5BB85368D8}" srcOrd="0" destOrd="0" presId="urn:microsoft.com/office/officeart/2005/8/layout/chevron1"/>
    <dgm:cxn modelId="{70B534D0-2104-4F87-A194-27B665A48C81}" type="presParOf" srcId="{B99C9A39-CD5D-4791-BCE2-47806AF6F963}" destId="{C93FCF0C-DF96-4B69-9C0F-AC5BB85368D8}" srcOrd="0" destOrd="0" presId="urn:microsoft.com/office/officeart/2005/8/layout/chevron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094CD280-5B02-474F-844B-B20A2319AEC9}" type="doc">
      <dgm:prSet loTypeId="urn:microsoft.com/office/officeart/2005/8/layout/chevron1" loCatId="process" qsTypeId="urn:microsoft.com/office/officeart/2005/8/quickstyle/simple1" qsCatId="simple" csTypeId="urn:microsoft.com/office/officeart/2005/8/colors/accent0_3" csCatId="mainScheme" phldr="1"/>
      <dgm:spPr/>
    </dgm:pt>
    <dgm:pt modelId="{3389C78F-B0D7-4BF9-98E6-B7C45CE97FA3}">
      <dgm:prSet phldrT="[Text]" custT="1"/>
      <dgm:spPr/>
      <dgm:t>
        <a:bodyPr/>
        <a:lstStyle/>
        <a:p>
          <a:r>
            <a:rPr lang="en-US" sz="2400" dirty="0" smtClean="0">
              <a:latin typeface="+mj-lt"/>
            </a:rPr>
            <a:t>Playground</a:t>
          </a:r>
          <a:endParaRPr lang="en-US" sz="2400" dirty="0">
            <a:latin typeface="+mj-lt"/>
          </a:endParaRPr>
        </a:p>
      </dgm:t>
    </dgm:pt>
    <dgm:pt modelId="{4F80E9B8-49B9-4E4F-96E1-CCFC93F0DDDA}" type="parTrans" cxnId="{1505ACE7-C090-454C-A277-1ECA0542A53F}">
      <dgm:prSet/>
      <dgm:spPr/>
      <dgm:t>
        <a:bodyPr/>
        <a:lstStyle/>
        <a:p>
          <a:endParaRPr lang="en-US" sz="2000">
            <a:latin typeface="+mj-lt"/>
          </a:endParaRPr>
        </a:p>
      </dgm:t>
    </dgm:pt>
    <dgm:pt modelId="{A32AD059-1DDF-4051-9A19-CED3798084BF}" type="sibTrans" cxnId="{1505ACE7-C090-454C-A277-1ECA0542A53F}">
      <dgm:prSet/>
      <dgm:spPr/>
      <dgm:t>
        <a:bodyPr/>
        <a:lstStyle/>
        <a:p>
          <a:endParaRPr lang="en-US" sz="2000">
            <a:latin typeface="+mj-lt"/>
          </a:endParaRPr>
        </a:p>
      </dgm:t>
    </dgm:pt>
    <dgm:pt modelId="{B99C9A39-CD5D-4791-BCE2-47806AF6F963}" type="pres">
      <dgm:prSet presAssocID="{094CD280-5B02-474F-844B-B20A2319AEC9}" presName="Name0" presStyleCnt="0">
        <dgm:presLayoutVars>
          <dgm:dir/>
          <dgm:animLvl val="lvl"/>
          <dgm:resizeHandles val="exact"/>
        </dgm:presLayoutVars>
      </dgm:prSet>
      <dgm:spPr/>
    </dgm:pt>
    <dgm:pt modelId="{C93FCF0C-DF96-4B69-9C0F-AC5BB85368D8}" type="pres">
      <dgm:prSet presAssocID="{3389C78F-B0D7-4BF9-98E6-B7C45CE97FA3}" presName="parTxOnly" presStyleLbl="node1" presStyleIdx="0" presStyleCnt="1">
        <dgm:presLayoutVars>
          <dgm:chMax val="0"/>
          <dgm:chPref val="0"/>
          <dgm:bulletEnabled val="1"/>
        </dgm:presLayoutVars>
      </dgm:prSet>
      <dgm:spPr/>
      <dgm:t>
        <a:bodyPr/>
        <a:lstStyle/>
        <a:p>
          <a:endParaRPr lang="en-US"/>
        </a:p>
      </dgm:t>
    </dgm:pt>
  </dgm:ptLst>
  <dgm:cxnLst>
    <dgm:cxn modelId="{D49E6682-E44D-4700-9DDA-F42829D7A0CC}" type="presOf" srcId="{094CD280-5B02-474F-844B-B20A2319AEC9}" destId="{B99C9A39-CD5D-4791-BCE2-47806AF6F963}" srcOrd="0" destOrd="0" presId="urn:microsoft.com/office/officeart/2005/8/layout/chevron1"/>
    <dgm:cxn modelId="{957CE3D9-A1C8-4A72-A9BC-640A6DD679C7}" type="presOf" srcId="{3389C78F-B0D7-4BF9-98E6-B7C45CE97FA3}" destId="{C93FCF0C-DF96-4B69-9C0F-AC5BB85368D8}" srcOrd="0" destOrd="0" presId="urn:microsoft.com/office/officeart/2005/8/layout/chevron1"/>
    <dgm:cxn modelId="{1505ACE7-C090-454C-A277-1ECA0542A53F}" srcId="{094CD280-5B02-474F-844B-B20A2319AEC9}" destId="{3389C78F-B0D7-4BF9-98E6-B7C45CE97FA3}" srcOrd="0" destOrd="0" parTransId="{4F80E9B8-49B9-4E4F-96E1-CCFC93F0DDDA}" sibTransId="{A32AD059-1DDF-4051-9A19-CED3798084BF}"/>
    <dgm:cxn modelId="{1D0B4E58-4377-43C2-AB44-A3EBE8C2D271}" type="presParOf" srcId="{B99C9A39-CD5D-4791-BCE2-47806AF6F963}" destId="{C93FCF0C-DF96-4B69-9C0F-AC5BB85368D8}" srcOrd="0"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094CD280-5B02-474F-844B-B20A2319AEC9}" type="doc">
      <dgm:prSet loTypeId="urn:microsoft.com/office/officeart/2005/8/layout/chevron1" loCatId="process" qsTypeId="urn:microsoft.com/office/officeart/2005/8/quickstyle/simple1" qsCatId="simple" csTypeId="urn:microsoft.com/office/officeart/2005/8/colors/accent0_3" csCatId="mainScheme" phldr="1"/>
      <dgm:spPr/>
    </dgm:pt>
    <dgm:pt modelId="{3389C78F-B0D7-4BF9-98E6-B7C45CE97FA3}">
      <dgm:prSet phldrT="[Text]" custT="1"/>
      <dgm:spPr/>
      <dgm:t>
        <a:bodyPr/>
        <a:lstStyle/>
        <a:p>
          <a:r>
            <a:rPr lang="en-US" sz="2400" dirty="0" smtClean="0">
              <a:latin typeface="+mj-lt"/>
            </a:rPr>
            <a:t>School Garden</a:t>
          </a:r>
          <a:endParaRPr lang="en-US" sz="2400" dirty="0">
            <a:latin typeface="+mj-lt"/>
          </a:endParaRPr>
        </a:p>
      </dgm:t>
    </dgm:pt>
    <dgm:pt modelId="{4F80E9B8-49B9-4E4F-96E1-CCFC93F0DDDA}" type="parTrans" cxnId="{1505ACE7-C090-454C-A277-1ECA0542A53F}">
      <dgm:prSet/>
      <dgm:spPr/>
      <dgm:t>
        <a:bodyPr/>
        <a:lstStyle/>
        <a:p>
          <a:endParaRPr lang="en-US" sz="2000">
            <a:latin typeface="+mj-lt"/>
          </a:endParaRPr>
        </a:p>
      </dgm:t>
    </dgm:pt>
    <dgm:pt modelId="{A32AD059-1DDF-4051-9A19-CED3798084BF}" type="sibTrans" cxnId="{1505ACE7-C090-454C-A277-1ECA0542A53F}">
      <dgm:prSet/>
      <dgm:spPr/>
      <dgm:t>
        <a:bodyPr/>
        <a:lstStyle/>
        <a:p>
          <a:endParaRPr lang="en-US" sz="2000">
            <a:latin typeface="+mj-lt"/>
          </a:endParaRPr>
        </a:p>
      </dgm:t>
    </dgm:pt>
    <dgm:pt modelId="{B99C9A39-CD5D-4791-BCE2-47806AF6F963}" type="pres">
      <dgm:prSet presAssocID="{094CD280-5B02-474F-844B-B20A2319AEC9}" presName="Name0" presStyleCnt="0">
        <dgm:presLayoutVars>
          <dgm:dir/>
          <dgm:animLvl val="lvl"/>
          <dgm:resizeHandles val="exact"/>
        </dgm:presLayoutVars>
      </dgm:prSet>
      <dgm:spPr/>
    </dgm:pt>
    <dgm:pt modelId="{C93FCF0C-DF96-4B69-9C0F-AC5BB85368D8}" type="pres">
      <dgm:prSet presAssocID="{3389C78F-B0D7-4BF9-98E6-B7C45CE97FA3}" presName="parTxOnly" presStyleLbl="node1" presStyleIdx="0" presStyleCnt="1" custLinFactNeighborY="-21386">
        <dgm:presLayoutVars>
          <dgm:chMax val="0"/>
          <dgm:chPref val="0"/>
          <dgm:bulletEnabled val="1"/>
        </dgm:presLayoutVars>
      </dgm:prSet>
      <dgm:spPr/>
      <dgm:t>
        <a:bodyPr/>
        <a:lstStyle/>
        <a:p>
          <a:endParaRPr lang="en-US"/>
        </a:p>
      </dgm:t>
    </dgm:pt>
  </dgm:ptLst>
  <dgm:cxnLst>
    <dgm:cxn modelId="{381233C3-8F78-4227-AC8F-503311D740E2}" type="presOf" srcId="{094CD280-5B02-474F-844B-B20A2319AEC9}" destId="{B99C9A39-CD5D-4791-BCE2-47806AF6F963}" srcOrd="0" destOrd="0" presId="urn:microsoft.com/office/officeart/2005/8/layout/chevron1"/>
    <dgm:cxn modelId="{2373404E-CF62-4239-AA4C-68A3B6ED36BF}" type="presOf" srcId="{3389C78F-B0D7-4BF9-98E6-B7C45CE97FA3}" destId="{C93FCF0C-DF96-4B69-9C0F-AC5BB85368D8}" srcOrd="0" destOrd="0" presId="urn:microsoft.com/office/officeart/2005/8/layout/chevron1"/>
    <dgm:cxn modelId="{1505ACE7-C090-454C-A277-1ECA0542A53F}" srcId="{094CD280-5B02-474F-844B-B20A2319AEC9}" destId="{3389C78F-B0D7-4BF9-98E6-B7C45CE97FA3}" srcOrd="0" destOrd="0" parTransId="{4F80E9B8-49B9-4E4F-96E1-CCFC93F0DDDA}" sibTransId="{A32AD059-1DDF-4051-9A19-CED3798084BF}"/>
    <dgm:cxn modelId="{6655F20F-FD11-458B-8C07-108D9D599F18}" type="presParOf" srcId="{B99C9A39-CD5D-4791-BCE2-47806AF6F963}" destId="{C93FCF0C-DF96-4B69-9C0F-AC5BB85368D8}" srcOrd="0" destOrd="0" presId="urn:microsoft.com/office/officeart/2005/8/layout/chevron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94CD280-5B02-474F-844B-B20A2319AEC9}" type="doc">
      <dgm:prSet loTypeId="urn:microsoft.com/office/officeart/2005/8/layout/chevron1" loCatId="process" qsTypeId="urn:microsoft.com/office/officeart/2005/8/quickstyle/simple1" qsCatId="simple" csTypeId="urn:microsoft.com/office/officeart/2005/8/colors/accent0_3" csCatId="mainScheme" phldr="1"/>
      <dgm:spPr/>
    </dgm:pt>
    <dgm:pt modelId="{3389C78F-B0D7-4BF9-98E6-B7C45CE97FA3}">
      <dgm:prSet phldrT="[Text]" custT="1"/>
      <dgm:spPr/>
      <dgm:t>
        <a:bodyPr/>
        <a:lstStyle/>
        <a:p>
          <a:r>
            <a:rPr lang="en-US" sz="1800" dirty="0" smtClean="0">
              <a:latin typeface="+mj-lt"/>
            </a:rPr>
            <a:t>Building Number</a:t>
          </a:r>
          <a:endParaRPr lang="en-US" sz="1400" dirty="0">
            <a:latin typeface="+mj-lt"/>
          </a:endParaRPr>
        </a:p>
      </dgm:t>
    </dgm:pt>
    <dgm:pt modelId="{4F80E9B8-49B9-4E4F-96E1-CCFC93F0DDDA}" type="parTrans" cxnId="{1505ACE7-C090-454C-A277-1ECA0542A53F}">
      <dgm:prSet/>
      <dgm:spPr/>
      <dgm:t>
        <a:bodyPr/>
        <a:lstStyle/>
        <a:p>
          <a:endParaRPr lang="en-US" sz="1600">
            <a:latin typeface="+mj-lt"/>
          </a:endParaRPr>
        </a:p>
      </dgm:t>
    </dgm:pt>
    <dgm:pt modelId="{A32AD059-1DDF-4051-9A19-CED3798084BF}" type="sibTrans" cxnId="{1505ACE7-C090-454C-A277-1ECA0542A53F}">
      <dgm:prSet/>
      <dgm:spPr/>
      <dgm:t>
        <a:bodyPr/>
        <a:lstStyle/>
        <a:p>
          <a:endParaRPr lang="en-US" sz="1600">
            <a:latin typeface="+mj-lt"/>
          </a:endParaRPr>
        </a:p>
      </dgm:t>
    </dgm:pt>
    <dgm:pt modelId="{6F379678-0222-4490-A207-DF2F3AF910CB}">
      <dgm:prSet phldrT="[Text]" custT="1"/>
      <dgm:spPr/>
      <dgm:t>
        <a:bodyPr/>
        <a:lstStyle/>
        <a:p>
          <a:pPr>
            <a:spcAft>
              <a:spcPts val="0"/>
            </a:spcAft>
          </a:pPr>
          <a:r>
            <a:rPr lang="en-US" sz="1800" dirty="0" smtClean="0">
              <a:latin typeface="+mj-lt"/>
            </a:rPr>
            <a:t>Building Type and </a:t>
          </a:r>
        </a:p>
        <a:p>
          <a:pPr>
            <a:spcAft>
              <a:spcPts val="0"/>
            </a:spcAft>
          </a:pPr>
          <a:r>
            <a:rPr lang="en-US" sz="1800" dirty="0" smtClean="0">
              <a:latin typeface="+mj-lt"/>
            </a:rPr>
            <a:t>Room Dimension</a:t>
          </a:r>
        </a:p>
      </dgm:t>
    </dgm:pt>
    <dgm:pt modelId="{61AABD25-A068-43B8-BDE9-1847288579AD}" type="parTrans" cxnId="{852F2D16-9156-484C-9415-1E73AC784484}">
      <dgm:prSet/>
      <dgm:spPr/>
      <dgm:t>
        <a:bodyPr/>
        <a:lstStyle/>
        <a:p>
          <a:endParaRPr lang="en-US" sz="1600">
            <a:latin typeface="+mj-lt"/>
          </a:endParaRPr>
        </a:p>
      </dgm:t>
    </dgm:pt>
    <dgm:pt modelId="{083E6F6D-5AC8-4C3E-BD31-DFF2C5BDBFB7}" type="sibTrans" cxnId="{852F2D16-9156-484C-9415-1E73AC784484}">
      <dgm:prSet/>
      <dgm:spPr/>
      <dgm:t>
        <a:bodyPr/>
        <a:lstStyle/>
        <a:p>
          <a:endParaRPr lang="en-US" sz="1600">
            <a:latin typeface="+mj-lt"/>
          </a:endParaRPr>
        </a:p>
      </dgm:t>
    </dgm:pt>
    <dgm:pt modelId="{49DDD9D5-5FD5-4773-9026-0BBCC2965806}">
      <dgm:prSet phldrT="[Text]" custT="1"/>
      <dgm:spPr/>
      <dgm:t>
        <a:bodyPr/>
        <a:lstStyle/>
        <a:p>
          <a:r>
            <a:rPr lang="en-US" sz="1800" dirty="0" smtClean="0">
              <a:latin typeface="+mj-lt"/>
            </a:rPr>
            <a:t>Actual Building Condition</a:t>
          </a:r>
          <a:endParaRPr lang="en-US" sz="1800" dirty="0">
            <a:latin typeface="+mj-lt"/>
          </a:endParaRPr>
        </a:p>
      </dgm:t>
    </dgm:pt>
    <dgm:pt modelId="{D7593447-8965-4C3D-8915-FFA0064DC3FB}" type="parTrans" cxnId="{A5BAFAE9-A8EF-4CD5-AB0B-6D49C32D62EF}">
      <dgm:prSet/>
      <dgm:spPr/>
      <dgm:t>
        <a:bodyPr/>
        <a:lstStyle/>
        <a:p>
          <a:endParaRPr lang="en-US" sz="1600">
            <a:latin typeface="+mj-lt"/>
          </a:endParaRPr>
        </a:p>
      </dgm:t>
    </dgm:pt>
    <dgm:pt modelId="{CB2D351E-4651-4BD1-BAEF-9F73892626DD}" type="sibTrans" cxnId="{A5BAFAE9-A8EF-4CD5-AB0B-6D49C32D62EF}">
      <dgm:prSet/>
      <dgm:spPr/>
      <dgm:t>
        <a:bodyPr/>
        <a:lstStyle/>
        <a:p>
          <a:endParaRPr lang="en-US" sz="1600">
            <a:latin typeface="+mj-lt"/>
          </a:endParaRPr>
        </a:p>
      </dgm:t>
    </dgm:pt>
    <dgm:pt modelId="{B99C9A39-CD5D-4791-BCE2-47806AF6F963}" type="pres">
      <dgm:prSet presAssocID="{094CD280-5B02-474F-844B-B20A2319AEC9}" presName="Name0" presStyleCnt="0">
        <dgm:presLayoutVars>
          <dgm:dir/>
          <dgm:animLvl val="lvl"/>
          <dgm:resizeHandles val="exact"/>
        </dgm:presLayoutVars>
      </dgm:prSet>
      <dgm:spPr/>
    </dgm:pt>
    <dgm:pt modelId="{C93FCF0C-DF96-4B69-9C0F-AC5BB85368D8}" type="pres">
      <dgm:prSet presAssocID="{3389C78F-B0D7-4BF9-98E6-B7C45CE97FA3}" presName="parTxOnly" presStyleLbl="node1" presStyleIdx="0" presStyleCnt="3">
        <dgm:presLayoutVars>
          <dgm:chMax val="0"/>
          <dgm:chPref val="0"/>
          <dgm:bulletEnabled val="1"/>
        </dgm:presLayoutVars>
      </dgm:prSet>
      <dgm:spPr/>
      <dgm:t>
        <a:bodyPr/>
        <a:lstStyle/>
        <a:p>
          <a:endParaRPr lang="en-US"/>
        </a:p>
      </dgm:t>
    </dgm:pt>
    <dgm:pt modelId="{3195FBF4-5AD0-48DE-A118-CAC4BBE04995}" type="pres">
      <dgm:prSet presAssocID="{A32AD059-1DDF-4051-9A19-CED3798084BF}" presName="parTxOnlySpace" presStyleCnt="0"/>
      <dgm:spPr/>
    </dgm:pt>
    <dgm:pt modelId="{D99C2AD3-0470-4091-96FD-3C452B962B11}" type="pres">
      <dgm:prSet presAssocID="{6F379678-0222-4490-A207-DF2F3AF910CB}" presName="parTxOnly" presStyleLbl="node1" presStyleIdx="1" presStyleCnt="3">
        <dgm:presLayoutVars>
          <dgm:chMax val="0"/>
          <dgm:chPref val="0"/>
          <dgm:bulletEnabled val="1"/>
        </dgm:presLayoutVars>
      </dgm:prSet>
      <dgm:spPr/>
      <dgm:t>
        <a:bodyPr/>
        <a:lstStyle/>
        <a:p>
          <a:endParaRPr lang="en-US"/>
        </a:p>
      </dgm:t>
    </dgm:pt>
    <dgm:pt modelId="{1ADD3292-9C8F-4951-ABA8-AE7FA711F66C}" type="pres">
      <dgm:prSet presAssocID="{083E6F6D-5AC8-4C3E-BD31-DFF2C5BDBFB7}" presName="parTxOnlySpace" presStyleCnt="0"/>
      <dgm:spPr/>
    </dgm:pt>
    <dgm:pt modelId="{98081593-43DD-4024-8AD0-859BB90266CA}" type="pres">
      <dgm:prSet presAssocID="{49DDD9D5-5FD5-4773-9026-0BBCC2965806}" presName="parTxOnly" presStyleLbl="node1" presStyleIdx="2" presStyleCnt="3">
        <dgm:presLayoutVars>
          <dgm:chMax val="0"/>
          <dgm:chPref val="0"/>
          <dgm:bulletEnabled val="1"/>
        </dgm:presLayoutVars>
      </dgm:prSet>
      <dgm:spPr/>
      <dgm:t>
        <a:bodyPr/>
        <a:lstStyle/>
        <a:p>
          <a:endParaRPr lang="en-US"/>
        </a:p>
      </dgm:t>
    </dgm:pt>
  </dgm:ptLst>
  <dgm:cxnLst>
    <dgm:cxn modelId="{A5BAFAE9-A8EF-4CD5-AB0B-6D49C32D62EF}" srcId="{094CD280-5B02-474F-844B-B20A2319AEC9}" destId="{49DDD9D5-5FD5-4773-9026-0BBCC2965806}" srcOrd="2" destOrd="0" parTransId="{D7593447-8965-4C3D-8915-FFA0064DC3FB}" sibTransId="{CB2D351E-4651-4BD1-BAEF-9F73892626DD}"/>
    <dgm:cxn modelId="{1505ACE7-C090-454C-A277-1ECA0542A53F}" srcId="{094CD280-5B02-474F-844B-B20A2319AEC9}" destId="{3389C78F-B0D7-4BF9-98E6-B7C45CE97FA3}" srcOrd="0" destOrd="0" parTransId="{4F80E9B8-49B9-4E4F-96E1-CCFC93F0DDDA}" sibTransId="{A32AD059-1DDF-4051-9A19-CED3798084BF}"/>
    <dgm:cxn modelId="{6D4FC4A4-8D7C-4B75-9FBB-29624805607B}" type="presOf" srcId="{6F379678-0222-4490-A207-DF2F3AF910CB}" destId="{D99C2AD3-0470-4091-96FD-3C452B962B11}" srcOrd="0" destOrd="0" presId="urn:microsoft.com/office/officeart/2005/8/layout/chevron1"/>
    <dgm:cxn modelId="{852F2D16-9156-484C-9415-1E73AC784484}" srcId="{094CD280-5B02-474F-844B-B20A2319AEC9}" destId="{6F379678-0222-4490-A207-DF2F3AF910CB}" srcOrd="1" destOrd="0" parTransId="{61AABD25-A068-43B8-BDE9-1847288579AD}" sibTransId="{083E6F6D-5AC8-4C3E-BD31-DFF2C5BDBFB7}"/>
    <dgm:cxn modelId="{34D47438-8DBB-4903-BC71-8CA4D0EB57FA}" type="presOf" srcId="{094CD280-5B02-474F-844B-B20A2319AEC9}" destId="{B99C9A39-CD5D-4791-BCE2-47806AF6F963}" srcOrd="0" destOrd="0" presId="urn:microsoft.com/office/officeart/2005/8/layout/chevron1"/>
    <dgm:cxn modelId="{CD0E797C-E32D-4B97-BB4D-B6E13D20736C}" type="presOf" srcId="{3389C78F-B0D7-4BF9-98E6-B7C45CE97FA3}" destId="{C93FCF0C-DF96-4B69-9C0F-AC5BB85368D8}" srcOrd="0" destOrd="0" presId="urn:microsoft.com/office/officeart/2005/8/layout/chevron1"/>
    <dgm:cxn modelId="{0C9BBFE5-EEB1-4837-94F6-5BD09A6CC896}" type="presOf" srcId="{49DDD9D5-5FD5-4773-9026-0BBCC2965806}" destId="{98081593-43DD-4024-8AD0-859BB90266CA}" srcOrd="0" destOrd="0" presId="urn:microsoft.com/office/officeart/2005/8/layout/chevron1"/>
    <dgm:cxn modelId="{8A60F50D-6896-462C-AEB9-C38F4949980A}" type="presParOf" srcId="{B99C9A39-CD5D-4791-BCE2-47806AF6F963}" destId="{C93FCF0C-DF96-4B69-9C0F-AC5BB85368D8}" srcOrd="0" destOrd="0" presId="urn:microsoft.com/office/officeart/2005/8/layout/chevron1"/>
    <dgm:cxn modelId="{74666CA9-4E93-4102-9F4C-780C03955D91}" type="presParOf" srcId="{B99C9A39-CD5D-4791-BCE2-47806AF6F963}" destId="{3195FBF4-5AD0-48DE-A118-CAC4BBE04995}" srcOrd="1" destOrd="0" presId="urn:microsoft.com/office/officeart/2005/8/layout/chevron1"/>
    <dgm:cxn modelId="{EEEF01C3-3603-40B7-82B3-3B7DDA5191BA}" type="presParOf" srcId="{B99C9A39-CD5D-4791-BCE2-47806AF6F963}" destId="{D99C2AD3-0470-4091-96FD-3C452B962B11}" srcOrd="2" destOrd="0" presId="urn:microsoft.com/office/officeart/2005/8/layout/chevron1"/>
    <dgm:cxn modelId="{BF9455C5-AA0C-4185-8A23-D17F4278F461}" type="presParOf" srcId="{B99C9A39-CD5D-4791-BCE2-47806AF6F963}" destId="{1ADD3292-9C8F-4951-ABA8-AE7FA711F66C}" srcOrd="3" destOrd="0" presId="urn:microsoft.com/office/officeart/2005/8/layout/chevron1"/>
    <dgm:cxn modelId="{C582E0BB-72B8-438C-94FC-897AACCE4D8C}" type="presParOf" srcId="{B99C9A39-CD5D-4791-BCE2-47806AF6F963}" destId="{98081593-43DD-4024-8AD0-859BB90266CA}" srcOrd="4"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94CD280-5B02-474F-844B-B20A2319AEC9}" type="doc">
      <dgm:prSet loTypeId="urn:microsoft.com/office/officeart/2005/8/layout/chevron1" loCatId="process" qsTypeId="urn:microsoft.com/office/officeart/2005/8/quickstyle/simple1" qsCatId="simple" csTypeId="urn:microsoft.com/office/officeart/2005/8/colors/accent0_3" csCatId="mainScheme" phldr="1"/>
      <dgm:spPr/>
    </dgm:pt>
    <dgm:pt modelId="{3389C78F-B0D7-4BF9-98E6-B7C45CE97FA3}">
      <dgm:prSet phldrT="[Text]" custT="1"/>
      <dgm:spPr/>
      <dgm:t>
        <a:bodyPr/>
        <a:lstStyle/>
        <a:p>
          <a:r>
            <a:rPr lang="en-US" sz="1800" dirty="0" smtClean="0">
              <a:latin typeface="+mj-lt"/>
            </a:rPr>
            <a:t>Number of rooms per floor per school building</a:t>
          </a:r>
          <a:endParaRPr lang="en-US" sz="1800" dirty="0">
            <a:latin typeface="+mj-lt"/>
          </a:endParaRPr>
        </a:p>
      </dgm:t>
    </dgm:pt>
    <dgm:pt modelId="{4F80E9B8-49B9-4E4F-96E1-CCFC93F0DDDA}" type="parTrans" cxnId="{1505ACE7-C090-454C-A277-1ECA0542A53F}">
      <dgm:prSet/>
      <dgm:spPr/>
      <dgm:t>
        <a:bodyPr/>
        <a:lstStyle/>
        <a:p>
          <a:endParaRPr lang="en-US" sz="1800">
            <a:latin typeface="+mj-lt"/>
          </a:endParaRPr>
        </a:p>
      </dgm:t>
    </dgm:pt>
    <dgm:pt modelId="{A32AD059-1DDF-4051-9A19-CED3798084BF}" type="sibTrans" cxnId="{1505ACE7-C090-454C-A277-1ECA0542A53F}">
      <dgm:prSet/>
      <dgm:spPr/>
      <dgm:t>
        <a:bodyPr/>
        <a:lstStyle/>
        <a:p>
          <a:endParaRPr lang="en-US" sz="1800">
            <a:latin typeface="+mj-lt"/>
          </a:endParaRPr>
        </a:p>
      </dgm:t>
    </dgm:pt>
    <dgm:pt modelId="{6F379678-0222-4490-A207-DF2F3AF910CB}">
      <dgm:prSet phldrT="[Text]" custT="1"/>
      <dgm:spPr/>
      <dgm:t>
        <a:bodyPr/>
        <a:lstStyle/>
        <a:p>
          <a:r>
            <a:rPr lang="en-US" sz="1800" dirty="0" smtClean="0">
              <a:latin typeface="+mj-lt"/>
            </a:rPr>
            <a:t>Funding Source</a:t>
          </a:r>
          <a:endParaRPr lang="en-US" sz="1800" dirty="0">
            <a:latin typeface="+mj-lt"/>
          </a:endParaRPr>
        </a:p>
      </dgm:t>
    </dgm:pt>
    <dgm:pt modelId="{61AABD25-A068-43B8-BDE9-1847288579AD}" type="parTrans" cxnId="{852F2D16-9156-484C-9415-1E73AC784484}">
      <dgm:prSet/>
      <dgm:spPr/>
      <dgm:t>
        <a:bodyPr/>
        <a:lstStyle/>
        <a:p>
          <a:endParaRPr lang="en-US" sz="1800">
            <a:latin typeface="+mj-lt"/>
          </a:endParaRPr>
        </a:p>
      </dgm:t>
    </dgm:pt>
    <dgm:pt modelId="{083E6F6D-5AC8-4C3E-BD31-DFF2C5BDBFB7}" type="sibTrans" cxnId="{852F2D16-9156-484C-9415-1E73AC784484}">
      <dgm:prSet/>
      <dgm:spPr/>
      <dgm:t>
        <a:bodyPr/>
        <a:lstStyle/>
        <a:p>
          <a:endParaRPr lang="en-US" sz="1800">
            <a:latin typeface="+mj-lt"/>
          </a:endParaRPr>
        </a:p>
      </dgm:t>
    </dgm:pt>
    <dgm:pt modelId="{49DDD9D5-5FD5-4773-9026-0BBCC2965806}">
      <dgm:prSet phldrT="[Text]" custT="1"/>
      <dgm:spPr/>
      <dgm:t>
        <a:bodyPr/>
        <a:lstStyle/>
        <a:p>
          <a:r>
            <a:rPr lang="en-US" sz="1700" dirty="0" smtClean="0">
              <a:latin typeface="+mj-lt"/>
            </a:rPr>
            <a:t>Name of Contractor and Year of Completion (optional)</a:t>
          </a:r>
          <a:endParaRPr lang="en-US" sz="1700" dirty="0">
            <a:latin typeface="+mj-lt"/>
          </a:endParaRPr>
        </a:p>
      </dgm:t>
    </dgm:pt>
    <dgm:pt modelId="{D7593447-8965-4C3D-8915-FFA0064DC3FB}" type="parTrans" cxnId="{A5BAFAE9-A8EF-4CD5-AB0B-6D49C32D62EF}">
      <dgm:prSet/>
      <dgm:spPr/>
      <dgm:t>
        <a:bodyPr/>
        <a:lstStyle/>
        <a:p>
          <a:endParaRPr lang="en-US" sz="1800">
            <a:latin typeface="+mj-lt"/>
          </a:endParaRPr>
        </a:p>
      </dgm:t>
    </dgm:pt>
    <dgm:pt modelId="{CB2D351E-4651-4BD1-BAEF-9F73892626DD}" type="sibTrans" cxnId="{A5BAFAE9-A8EF-4CD5-AB0B-6D49C32D62EF}">
      <dgm:prSet/>
      <dgm:spPr/>
      <dgm:t>
        <a:bodyPr/>
        <a:lstStyle/>
        <a:p>
          <a:endParaRPr lang="en-US" sz="1800">
            <a:latin typeface="+mj-lt"/>
          </a:endParaRPr>
        </a:p>
      </dgm:t>
    </dgm:pt>
    <dgm:pt modelId="{B99C9A39-CD5D-4791-BCE2-47806AF6F963}" type="pres">
      <dgm:prSet presAssocID="{094CD280-5B02-474F-844B-B20A2319AEC9}" presName="Name0" presStyleCnt="0">
        <dgm:presLayoutVars>
          <dgm:dir/>
          <dgm:animLvl val="lvl"/>
          <dgm:resizeHandles val="exact"/>
        </dgm:presLayoutVars>
      </dgm:prSet>
      <dgm:spPr/>
    </dgm:pt>
    <dgm:pt modelId="{C93FCF0C-DF96-4B69-9C0F-AC5BB85368D8}" type="pres">
      <dgm:prSet presAssocID="{3389C78F-B0D7-4BF9-98E6-B7C45CE97FA3}" presName="parTxOnly" presStyleLbl="node1" presStyleIdx="0" presStyleCnt="3" custLinFactNeighborX="-821" custLinFactNeighborY="-1162">
        <dgm:presLayoutVars>
          <dgm:chMax val="0"/>
          <dgm:chPref val="0"/>
          <dgm:bulletEnabled val="1"/>
        </dgm:presLayoutVars>
      </dgm:prSet>
      <dgm:spPr/>
      <dgm:t>
        <a:bodyPr/>
        <a:lstStyle/>
        <a:p>
          <a:endParaRPr lang="en-US"/>
        </a:p>
      </dgm:t>
    </dgm:pt>
    <dgm:pt modelId="{3195FBF4-5AD0-48DE-A118-CAC4BBE04995}" type="pres">
      <dgm:prSet presAssocID="{A32AD059-1DDF-4051-9A19-CED3798084BF}" presName="parTxOnlySpace" presStyleCnt="0"/>
      <dgm:spPr/>
    </dgm:pt>
    <dgm:pt modelId="{D99C2AD3-0470-4091-96FD-3C452B962B11}" type="pres">
      <dgm:prSet presAssocID="{6F379678-0222-4490-A207-DF2F3AF910CB}" presName="parTxOnly" presStyleLbl="node1" presStyleIdx="1" presStyleCnt="3">
        <dgm:presLayoutVars>
          <dgm:chMax val="0"/>
          <dgm:chPref val="0"/>
          <dgm:bulletEnabled val="1"/>
        </dgm:presLayoutVars>
      </dgm:prSet>
      <dgm:spPr/>
      <dgm:t>
        <a:bodyPr/>
        <a:lstStyle/>
        <a:p>
          <a:endParaRPr lang="en-US"/>
        </a:p>
      </dgm:t>
    </dgm:pt>
    <dgm:pt modelId="{1ADD3292-9C8F-4951-ABA8-AE7FA711F66C}" type="pres">
      <dgm:prSet presAssocID="{083E6F6D-5AC8-4C3E-BD31-DFF2C5BDBFB7}" presName="parTxOnlySpace" presStyleCnt="0"/>
      <dgm:spPr/>
    </dgm:pt>
    <dgm:pt modelId="{98081593-43DD-4024-8AD0-859BB90266CA}" type="pres">
      <dgm:prSet presAssocID="{49DDD9D5-5FD5-4773-9026-0BBCC2965806}" presName="parTxOnly" presStyleLbl="node1" presStyleIdx="2" presStyleCnt="3">
        <dgm:presLayoutVars>
          <dgm:chMax val="0"/>
          <dgm:chPref val="0"/>
          <dgm:bulletEnabled val="1"/>
        </dgm:presLayoutVars>
      </dgm:prSet>
      <dgm:spPr/>
      <dgm:t>
        <a:bodyPr/>
        <a:lstStyle/>
        <a:p>
          <a:endParaRPr lang="en-US"/>
        </a:p>
      </dgm:t>
    </dgm:pt>
  </dgm:ptLst>
  <dgm:cxnLst>
    <dgm:cxn modelId="{852F2D16-9156-484C-9415-1E73AC784484}" srcId="{094CD280-5B02-474F-844B-B20A2319AEC9}" destId="{6F379678-0222-4490-A207-DF2F3AF910CB}" srcOrd="1" destOrd="0" parTransId="{61AABD25-A068-43B8-BDE9-1847288579AD}" sibTransId="{083E6F6D-5AC8-4C3E-BD31-DFF2C5BDBFB7}"/>
    <dgm:cxn modelId="{39713E9D-3FED-4298-A6AB-F53F11D1B161}" type="presOf" srcId="{49DDD9D5-5FD5-4773-9026-0BBCC2965806}" destId="{98081593-43DD-4024-8AD0-859BB90266CA}" srcOrd="0" destOrd="0" presId="urn:microsoft.com/office/officeart/2005/8/layout/chevron1"/>
    <dgm:cxn modelId="{E404F7F8-77F9-4CEF-9BB6-C4A6ACBBAAA5}" type="presOf" srcId="{6F379678-0222-4490-A207-DF2F3AF910CB}" destId="{D99C2AD3-0470-4091-96FD-3C452B962B11}" srcOrd="0" destOrd="0" presId="urn:microsoft.com/office/officeart/2005/8/layout/chevron1"/>
    <dgm:cxn modelId="{C72D073A-75DA-474F-BC15-44B818F69A97}" type="presOf" srcId="{3389C78F-B0D7-4BF9-98E6-B7C45CE97FA3}" destId="{C93FCF0C-DF96-4B69-9C0F-AC5BB85368D8}" srcOrd="0" destOrd="0" presId="urn:microsoft.com/office/officeart/2005/8/layout/chevron1"/>
    <dgm:cxn modelId="{1505ACE7-C090-454C-A277-1ECA0542A53F}" srcId="{094CD280-5B02-474F-844B-B20A2319AEC9}" destId="{3389C78F-B0D7-4BF9-98E6-B7C45CE97FA3}" srcOrd="0" destOrd="0" parTransId="{4F80E9B8-49B9-4E4F-96E1-CCFC93F0DDDA}" sibTransId="{A32AD059-1DDF-4051-9A19-CED3798084BF}"/>
    <dgm:cxn modelId="{574947D1-5FD4-450B-92A3-72FFC3F3A782}" type="presOf" srcId="{094CD280-5B02-474F-844B-B20A2319AEC9}" destId="{B99C9A39-CD5D-4791-BCE2-47806AF6F963}" srcOrd="0" destOrd="0" presId="urn:microsoft.com/office/officeart/2005/8/layout/chevron1"/>
    <dgm:cxn modelId="{A5BAFAE9-A8EF-4CD5-AB0B-6D49C32D62EF}" srcId="{094CD280-5B02-474F-844B-B20A2319AEC9}" destId="{49DDD9D5-5FD5-4773-9026-0BBCC2965806}" srcOrd="2" destOrd="0" parTransId="{D7593447-8965-4C3D-8915-FFA0064DC3FB}" sibTransId="{CB2D351E-4651-4BD1-BAEF-9F73892626DD}"/>
    <dgm:cxn modelId="{59CC899A-5535-44CE-9F8A-1A49DDBD18C8}" type="presParOf" srcId="{B99C9A39-CD5D-4791-BCE2-47806AF6F963}" destId="{C93FCF0C-DF96-4B69-9C0F-AC5BB85368D8}" srcOrd="0" destOrd="0" presId="urn:microsoft.com/office/officeart/2005/8/layout/chevron1"/>
    <dgm:cxn modelId="{54F2FDDB-B007-4A9B-9596-F575D601BE5E}" type="presParOf" srcId="{B99C9A39-CD5D-4791-BCE2-47806AF6F963}" destId="{3195FBF4-5AD0-48DE-A118-CAC4BBE04995}" srcOrd="1" destOrd="0" presId="urn:microsoft.com/office/officeart/2005/8/layout/chevron1"/>
    <dgm:cxn modelId="{7609EF9B-98A7-4AE2-B9FB-FEDE21050754}" type="presParOf" srcId="{B99C9A39-CD5D-4791-BCE2-47806AF6F963}" destId="{D99C2AD3-0470-4091-96FD-3C452B962B11}" srcOrd="2" destOrd="0" presId="urn:microsoft.com/office/officeart/2005/8/layout/chevron1"/>
    <dgm:cxn modelId="{50847454-927A-4E31-BED6-9FB0F21CE2F0}" type="presParOf" srcId="{B99C9A39-CD5D-4791-BCE2-47806AF6F963}" destId="{1ADD3292-9C8F-4951-ABA8-AE7FA711F66C}" srcOrd="3" destOrd="0" presId="urn:microsoft.com/office/officeart/2005/8/layout/chevron1"/>
    <dgm:cxn modelId="{2C88445A-4313-4000-ADE2-3CC29940C9C6}" type="presParOf" srcId="{B99C9A39-CD5D-4791-BCE2-47806AF6F963}" destId="{98081593-43DD-4024-8AD0-859BB90266CA}" srcOrd="4" destOrd="0" presId="urn:microsoft.com/office/officeart/2005/8/layout/chevron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94CD280-5B02-474F-844B-B20A2319AEC9}" type="doc">
      <dgm:prSet loTypeId="urn:microsoft.com/office/officeart/2005/8/layout/chevron1" loCatId="process" qsTypeId="urn:microsoft.com/office/officeart/2005/8/quickstyle/simple1" qsCatId="simple" csTypeId="urn:microsoft.com/office/officeart/2005/8/colors/accent0_3" csCatId="mainScheme" phldr="1"/>
      <dgm:spPr/>
    </dgm:pt>
    <dgm:pt modelId="{3389C78F-B0D7-4BF9-98E6-B7C45CE97FA3}">
      <dgm:prSet phldrT="[Text]" custT="1"/>
      <dgm:spPr/>
      <dgm:t>
        <a:bodyPr/>
        <a:lstStyle/>
        <a:p>
          <a:r>
            <a:rPr lang="en-US" sz="2400" dirty="0" smtClean="0">
              <a:latin typeface="+mj-lt"/>
            </a:rPr>
            <a:t>Building Number</a:t>
          </a:r>
          <a:endParaRPr lang="en-US" sz="2400" dirty="0">
            <a:latin typeface="+mj-lt"/>
          </a:endParaRPr>
        </a:p>
      </dgm:t>
    </dgm:pt>
    <dgm:pt modelId="{4F80E9B8-49B9-4E4F-96E1-CCFC93F0DDDA}" type="parTrans" cxnId="{1505ACE7-C090-454C-A277-1ECA0542A53F}">
      <dgm:prSet/>
      <dgm:spPr/>
      <dgm:t>
        <a:bodyPr/>
        <a:lstStyle/>
        <a:p>
          <a:endParaRPr lang="en-US" sz="2000">
            <a:latin typeface="+mj-lt"/>
          </a:endParaRPr>
        </a:p>
      </dgm:t>
    </dgm:pt>
    <dgm:pt modelId="{A32AD059-1DDF-4051-9A19-CED3798084BF}" type="sibTrans" cxnId="{1505ACE7-C090-454C-A277-1ECA0542A53F}">
      <dgm:prSet/>
      <dgm:spPr/>
      <dgm:t>
        <a:bodyPr/>
        <a:lstStyle/>
        <a:p>
          <a:endParaRPr lang="en-US" sz="2000">
            <a:latin typeface="+mj-lt"/>
          </a:endParaRPr>
        </a:p>
      </dgm:t>
    </dgm:pt>
    <dgm:pt modelId="{6F379678-0222-4490-A207-DF2F3AF910CB}">
      <dgm:prSet phldrT="[Text]" custT="1"/>
      <dgm:spPr/>
      <dgm:t>
        <a:bodyPr/>
        <a:lstStyle/>
        <a:p>
          <a:r>
            <a:rPr lang="en-US" sz="2400" dirty="0" smtClean="0">
              <a:latin typeface="+mj-lt"/>
            </a:rPr>
            <a:t>Room Number</a:t>
          </a:r>
        </a:p>
      </dgm:t>
    </dgm:pt>
    <dgm:pt modelId="{61AABD25-A068-43B8-BDE9-1847288579AD}" type="parTrans" cxnId="{852F2D16-9156-484C-9415-1E73AC784484}">
      <dgm:prSet/>
      <dgm:spPr/>
      <dgm:t>
        <a:bodyPr/>
        <a:lstStyle/>
        <a:p>
          <a:endParaRPr lang="en-US" sz="2000">
            <a:latin typeface="+mj-lt"/>
          </a:endParaRPr>
        </a:p>
      </dgm:t>
    </dgm:pt>
    <dgm:pt modelId="{083E6F6D-5AC8-4C3E-BD31-DFF2C5BDBFB7}" type="sibTrans" cxnId="{852F2D16-9156-484C-9415-1E73AC784484}">
      <dgm:prSet/>
      <dgm:spPr/>
      <dgm:t>
        <a:bodyPr/>
        <a:lstStyle/>
        <a:p>
          <a:endParaRPr lang="en-US" sz="2000">
            <a:latin typeface="+mj-lt"/>
          </a:endParaRPr>
        </a:p>
      </dgm:t>
    </dgm:pt>
    <dgm:pt modelId="{B99C9A39-CD5D-4791-BCE2-47806AF6F963}" type="pres">
      <dgm:prSet presAssocID="{094CD280-5B02-474F-844B-B20A2319AEC9}" presName="Name0" presStyleCnt="0">
        <dgm:presLayoutVars>
          <dgm:dir/>
          <dgm:animLvl val="lvl"/>
          <dgm:resizeHandles val="exact"/>
        </dgm:presLayoutVars>
      </dgm:prSet>
      <dgm:spPr/>
    </dgm:pt>
    <dgm:pt modelId="{C93FCF0C-DF96-4B69-9C0F-AC5BB85368D8}" type="pres">
      <dgm:prSet presAssocID="{3389C78F-B0D7-4BF9-98E6-B7C45CE97FA3}" presName="parTxOnly" presStyleLbl="node1" presStyleIdx="0" presStyleCnt="2">
        <dgm:presLayoutVars>
          <dgm:chMax val="0"/>
          <dgm:chPref val="0"/>
          <dgm:bulletEnabled val="1"/>
        </dgm:presLayoutVars>
      </dgm:prSet>
      <dgm:spPr/>
      <dgm:t>
        <a:bodyPr/>
        <a:lstStyle/>
        <a:p>
          <a:endParaRPr lang="en-US"/>
        </a:p>
      </dgm:t>
    </dgm:pt>
    <dgm:pt modelId="{3195FBF4-5AD0-48DE-A118-CAC4BBE04995}" type="pres">
      <dgm:prSet presAssocID="{A32AD059-1DDF-4051-9A19-CED3798084BF}" presName="parTxOnlySpace" presStyleCnt="0"/>
      <dgm:spPr/>
    </dgm:pt>
    <dgm:pt modelId="{D99C2AD3-0470-4091-96FD-3C452B962B11}" type="pres">
      <dgm:prSet presAssocID="{6F379678-0222-4490-A207-DF2F3AF910CB}" presName="parTxOnly" presStyleLbl="node1" presStyleIdx="1" presStyleCnt="2">
        <dgm:presLayoutVars>
          <dgm:chMax val="0"/>
          <dgm:chPref val="0"/>
          <dgm:bulletEnabled val="1"/>
        </dgm:presLayoutVars>
      </dgm:prSet>
      <dgm:spPr/>
      <dgm:t>
        <a:bodyPr/>
        <a:lstStyle/>
        <a:p>
          <a:endParaRPr lang="en-US"/>
        </a:p>
      </dgm:t>
    </dgm:pt>
  </dgm:ptLst>
  <dgm:cxnLst>
    <dgm:cxn modelId="{556269C3-9CF4-4F28-99BF-7AB4AAF9AF22}" type="presOf" srcId="{094CD280-5B02-474F-844B-B20A2319AEC9}" destId="{B99C9A39-CD5D-4791-BCE2-47806AF6F963}" srcOrd="0" destOrd="0" presId="urn:microsoft.com/office/officeart/2005/8/layout/chevron1"/>
    <dgm:cxn modelId="{2E51C0C2-F33A-4759-863B-42B9239FE3BE}" type="presOf" srcId="{6F379678-0222-4490-A207-DF2F3AF910CB}" destId="{D99C2AD3-0470-4091-96FD-3C452B962B11}" srcOrd="0" destOrd="0" presId="urn:microsoft.com/office/officeart/2005/8/layout/chevron1"/>
    <dgm:cxn modelId="{852F2D16-9156-484C-9415-1E73AC784484}" srcId="{094CD280-5B02-474F-844B-B20A2319AEC9}" destId="{6F379678-0222-4490-A207-DF2F3AF910CB}" srcOrd="1" destOrd="0" parTransId="{61AABD25-A068-43B8-BDE9-1847288579AD}" sibTransId="{083E6F6D-5AC8-4C3E-BD31-DFF2C5BDBFB7}"/>
    <dgm:cxn modelId="{888EC227-ECB6-4D72-BD62-AF3190C72FCF}" type="presOf" srcId="{3389C78F-B0D7-4BF9-98E6-B7C45CE97FA3}" destId="{C93FCF0C-DF96-4B69-9C0F-AC5BB85368D8}" srcOrd="0" destOrd="0" presId="urn:microsoft.com/office/officeart/2005/8/layout/chevron1"/>
    <dgm:cxn modelId="{1505ACE7-C090-454C-A277-1ECA0542A53F}" srcId="{094CD280-5B02-474F-844B-B20A2319AEC9}" destId="{3389C78F-B0D7-4BF9-98E6-B7C45CE97FA3}" srcOrd="0" destOrd="0" parTransId="{4F80E9B8-49B9-4E4F-96E1-CCFC93F0DDDA}" sibTransId="{A32AD059-1DDF-4051-9A19-CED3798084BF}"/>
    <dgm:cxn modelId="{800ED147-573C-407F-AFB6-839A478D3C1F}" type="presParOf" srcId="{B99C9A39-CD5D-4791-BCE2-47806AF6F963}" destId="{C93FCF0C-DF96-4B69-9C0F-AC5BB85368D8}" srcOrd="0" destOrd="0" presId="urn:microsoft.com/office/officeart/2005/8/layout/chevron1"/>
    <dgm:cxn modelId="{E7E4D0C5-A3FB-4E27-BB72-E1392CC4F7EE}" type="presParOf" srcId="{B99C9A39-CD5D-4791-BCE2-47806AF6F963}" destId="{3195FBF4-5AD0-48DE-A118-CAC4BBE04995}" srcOrd="1" destOrd="0" presId="urn:microsoft.com/office/officeart/2005/8/layout/chevron1"/>
    <dgm:cxn modelId="{6B64864D-6F3B-480D-B7C5-B76057A876A9}" type="presParOf" srcId="{B99C9A39-CD5D-4791-BCE2-47806AF6F963}" destId="{D99C2AD3-0470-4091-96FD-3C452B962B11}" srcOrd="2"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94CD280-5B02-474F-844B-B20A2319AEC9}" type="doc">
      <dgm:prSet loTypeId="urn:microsoft.com/office/officeart/2005/8/layout/chevron1" loCatId="process" qsTypeId="urn:microsoft.com/office/officeart/2005/8/quickstyle/simple1" qsCatId="simple" csTypeId="urn:microsoft.com/office/officeart/2005/8/colors/accent0_3" csCatId="mainScheme" phldr="1"/>
      <dgm:spPr/>
    </dgm:pt>
    <dgm:pt modelId="{3389C78F-B0D7-4BF9-98E6-B7C45CE97FA3}">
      <dgm:prSet phldrT="[Text]" custT="1"/>
      <dgm:spPr/>
      <dgm:t>
        <a:bodyPr/>
        <a:lstStyle/>
        <a:p>
          <a:r>
            <a:rPr lang="en-US" sz="2400" dirty="0" smtClean="0">
              <a:latin typeface="+mj-lt"/>
            </a:rPr>
            <a:t>Room Condition</a:t>
          </a:r>
          <a:endParaRPr lang="en-US" sz="2400" dirty="0">
            <a:latin typeface="+mj-lt"/>
          </a:endParaRPr>
        </a:p>
      </dgm:t>
    </dgm:pt>
    <dgm:pt modelId="{4F80E9B8-49B9-4E4F-96E1-CCFC93F0DDDA}" type="parTrans" cxnId="{1505ACE7-C090-454C-A277-1ECA0542A53F}">
      <dgm:prSet/>
      <dgm:spPr/>
      <dgm:t>
        <a:bodyPr/>
        <a:lstStyle/>
        <a:p>
          <a:endParaRPr lang="en-US" sz="2000">
            <a:latin typeface="+mj-lt"/>
          </a:endParaRPr>
        </a:p>
      </dgm:t>
    </dgm:pt>
    <dgm:pt modelId="{A32AD059-1DDF-4051-9A19-CED3798084BF}" type="sibTrans" cxnId="{1505ACE7-C090-454C-A277-1ECA0542A53F}">
      <dgm:prSet/>
      <dgm:spPr/>
      <dgm:t>
        <a:bodyPr/>
        <a:lstStyle/>
        <a:p>
          <a:endParaRPr lang="en-US" sz="2000">
            <a:latin typeface="+mj-lt"/>
          </a:endParaRPr>
        </a:p>
      </dgm:t>
    </dgm:pt>
    <dgm:pt modelId="{6F379678-0222-4490-A207-DF2F3AF910CB}">
      <dgm:prSet phldrT="[Text]" custT="1"/>
      <dgm:spPr/>
      <dgm:t>
        <a:bodyPr/>
        <a:lstStyle/>
        <a:p>
          <a:r>
            <a:rPr lang="en-US" sz="2400" dirty="0" smtClean="0">
              <a:latin typeface="+mj-lt"/>
            </a:rPr>
            <a:t>Actual</a:t>
          </a:r>
          <a:r>
            <a:rPr lang="en-US" sz="2400" baseline="0" dirty="0" smtClean="0">
              <a:latin typeface="+mj-lt"/>
            </a:rPr>
            <a:t> Usage</a:t>
          </a:r>
          <a:endParaRPr lang="en-US" sz="2400" dirty="0" smtClean="0">
            <a:latin typeface="+mj-lt"/>
          </a:endParaRPr>
        </a:p>
      </dgm:t>
    </dgm:pt>
    <dgm:pt modelId="{61AABD25-A068-43B8-BDE9-1847288579AD}" type="parTrans" cxnId="{852F2D16-9156-484C-9415-1E73AC784484}">
      <dgm:prSet/>
      <dgm:spPr/>
      <dgm:t>
        <a:bodyPr/>
        <a:lstStyle/>
        <a:p>
          <a:endParaRPr lang="en-US" sz="2000">
            <a:latin typeface="+mj-lt"/>
          </a:endParaRPr>
        </a:p>
      </dgm:t>
    </dgm:pt>
    <dgm:pt modelId="{083E6F6D-5AC8-4C3E-BD31-DFF2C5BDBFB7}" type="sibTrans" cxnId="{852F2D16-9156-484C-9415-1E73AC784484}">
      <dgm:prSet/>
      <dgm:spPr/>
      <dgm:t>
        <a:bodyPr/>
        <a:lstStyle/>
        <a:p>
          <a:endParaRPr lang="en-US" sz="2000">
            <a:latin typeface="+mj-lt"/>
          </a:endParaRPr>
        </a:p>
      </dgm:t>
    </dgm:pt>
    <dgm:pt modelId="{B99C9A39-CD5D-4791-BCE2-47806AF6F963}" type="pres">
      <dgm:prSet presAssocID="{094CD280-5B02-474F-844B-B20A2319AEC9}" presName="Name0" presStyleCnt="0">
        <dgm:presLayoutVars>
          <dgm:dir/>
          <dgm:animLvl val="lvl"/>
          <dgm:resizeHandles val="exact"/>
        </dgm:presLayoutVars>
      </dgm:prSet>
      <dgm:spPr/>
    </dgm:pt>
    <dgm:pt modelId="{C93FCF0C-DF96-4B69-9C0F-AC5BB85368D8}" type="pres">
      <dgm:prSet presAssocID="{3389C78F-B0D7-4BF9-98E6-B7C45CE97FA3}" presName="parTxOnly" presStyleLbl="node1" presStyleIdx="0" presStyleCnt="2" custLinFactNeighborX="-13151" custLinFactNeighborY="214">
        <dgm:presLayoutVars>
          <dgm:chMax val="0"/>
          <dgm:chPref val="0"/>
          <dgm:bulletEnabled val="1"/>
        </dgm:presLayoutVars>
      </dgm:prSet>
      <dgm:spPr/>
      <dgm:t>
        <a:bodyPr/>
        <a:lstStyle/>
        <a:p>
          <a:endParaRPr lang="en-US"/>
        </a:p>
      </dgm:t>
    </dgm:pt>
    <dgm:pt modelId="{3195FBF4-5AD0-48DE-A118-CAC4BBE04995}" type="pres">
      <dgm:prSet presAssocID="{A32AD059-1DDF-4051-9A19-CED3798084BF}" presName="parTxOnlySpace" presStyleCnt="0"/>
      <dgm:spPr/>
    </dgm:pt>
    <dgm:pt modelId="{D99C2AD3-0470-4091-96FD-3C452B962B11}" type="pres">
      <dgm:prSet presAssocID="{6F379678-0222-4490-A207-DF2F3AF910CB}" presName="parTxOnly" presStyleLbl="node1" presStyleIdx="1" presStyleCnt="2" custLinFactNeighborX="-9805" custLinFactNeighborY="214">
        <dgm:presLayoutVars>
          <dgm:chMax val="0"/>
          <dgm:chPref val="0"/>
          <dgm:bulletEnabled val="1"/>
        </dgm:presLayoutVars>
      </dgm:prSet>
      <dgm:spPr/>
      <dgm:t>
        <a:bodyPr/>
        <a:lstStyle/>
        <a:p>
          <a:endParaRPr lang="en-US"/>
        </a:p>
      </dgm:t>
    </dgm:pt>
  </dgm:ptLst>
  <dgm:cxnLst>
    <dgm:cxn modelId="{852F2D16-9156-484C-9415-1E73AC784484}" srcId="{094CD280-5B02-474F-844B-B20A2319AEC9}" destId="{6F379678-0222-4490-A207-DF2F3AF910CB}" srcOrd="1" destOrd="0" parTransId="{61AABD25-A068-43B8-BDE9-1847288579AD}" sibTransId="{083E6F6D-5AC8-4C3E-BD31-DFF2C5BDBFB7}"/>
    <dgm:cxn modelId="{CE756B80-330C-417F-AB6A-F27BE9B94D03}" type="presOf" srcId="{094CD280-5B02-474F-844B-B20A2319AEC9}" destId="{B99C9A39-CD5D-4791-BCE2-47806AF6F963}" srcOrd="0" destOrd="0" presId="urn:microsoft.com/office/officeart/2005/8/layout/chevron1"/>
    <dgm:cxn modelId="{B634A1BA-2551-42D3-833B-3FB3EAB8F268}" type="presOf" srcId="{6F379678-0222-4490-A207-DF2F3AF910CB}" destId="{D99C2AD3-0470-4091-96FD-3C452B962B11}" srcOrd="0" destOrd="0" presId="urn:microsoft.com/office/officeart/2005/8/layout/chevron1"/>
    <dgm:cxn modelId="{1505ACE7-C090-454C-A277-1ECA0542A53F}" srcId="{094CD280-5B02-474F-844B-B20A2319AEC9}" destId="{3389C78F-B0D7-4BF9-98E6-B7C45CE97FA3}" srcOrd="0" destOrd="0" parTransId="{4F80E9B8-49B9-4E4F-96E1-CCFC93F0DDDA}" sibTransId="{A32AD059-1DDF-4051-9A19-CED3798084BF}"/>
    <dgm:cxn modelId="{2DC58EA1-7226-414A-9B3D-65F4490F8A4D}" type="presOf" srcId="{3389C78F-B0D7-4BF9-98E6-B7C45CE97FA3}" destId="{C93FCF0C-DF96-4B69-9C0F-AC5BB85368D8}" srcOrd="0" destOrd="0" presId="urn:microsoft.com/office/officeart/2005/8/layout/chevron1"/>
    <dgm:cxn modelId="{A67DEA26-A57E-4074-A3B9-D0DE9F0D8AC5}" type="presParOf" srcId="{B99C9A39-CD5D-4791-BCE2-47806AF6F963}" destId="{C93FCF0C-DF96-4B69-9C0F-AC5BB85368D8}" srcOrd="0" destOrd="0" presId="urn:microsoft.com/office/officeart/2005/8/layout/chevron1"/>
    <dgm:cxn modelId="{E20FD031-C297-4BCB-9524-3AD0E97B088B}" type="presParOf" srcId="{B99C9A39-CD5D-4791-BCE2-47806AF6F963}" destId="{3195FBF4-5AD0-48DE-A118-CAC4BBE04995}" srcOrd="1" destOrd="0" presId="urn:microsoft.com/office/officeart/2005/8/layout/chevron1"/>
    <dgm:cxn modelId="{C6EC304D-5EF5-4743-8B52-5BD37462FE83}" type="presParOf" srcId="{B99C9A39-CD5D-4791-BCE2-47806AF6F963}" destId="{D99C2AD3-0470-4091-96FD-3C452B962B11}" srcOrd="2" destOrd="0" presId="urn:microsoft.com/office/officeart/2005/8/layout/chevron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94CD280-5B02-474F-844B-B20A2319AEC9}" type="doc">
      <dgm:prSet loTypeId="urn:microsoft.com/office/officeart/2005/8/layout/chevron1" loCatId="process" qsTypeId="urn:microsoft.com/office/officeart/2005/8/quickstyle/simple1" qsCatId="simple" csTypeId="urn:microsoft.com/office/officeart/2005/8/colors/accent0_3" csCatId="mainScheme" phldr="1"/>
      <dgm:spPr/>
    </dgm:pt>
    <dgm:pt modelId="{3389C78F-B0D7-4BF9-98E6-B7C45CE97FA3}">
      <dgm:prSet phldrT="[Text]" custT="1"/>
      <dgm:spPr/>
      <dgm:t>
        <a:bodyPr/>
        <a:lstStyle/>
        <a:p>
          <a:r>
            <a:rPr lang="en-US" sz="2400" dirty="0" smtClean="0">
              <a:latin typeface="+mj-lt"/>
            </a:rPr>
            <a:t>Room Number</a:t>
          </a:r>
          <a:endParaRPr lang="en-US" sz="2400" dirty="0">
            <a:latin typeface="+mj-lt"/>
          </a:endParaRPr>
        </a:p>
      </dgm:t>
    </dgm:pt>
    <dgm:pt modelId="{4F80E9B8-49B9-4E4F-96E1-CCFC93F0DDDA}" type="parTrans" cxnId="{1505ACE7-C090-454C-A277-1ECA0542A53F}">
      <dgm:prSet/>
      <dgm:spPr/>
      <dgm:t>
        <a:bodyPr/>
        <a:lstStyle/>
        <a:p>
          <a:endParaRPr lang="en-US" sz="2000">
            <a:latin typeface="+mj-lt"/>
          </a:endParaRPr>
        </a:p>
      </dgm:t>
    </dgm:pt>
    <dgm:pt modelId="{A32AD059-1DDF-4051-9A19-CED3798084BF}" type="sibTrans" cxnId="{1505ACE7-C090-454C-A277-1ECA0542A53F}">
      <dgm:prSet/>
      <dgm:spPr/>
      <dgm:t>
        <a:bodyPr/>
        <a:lstStyle/>
        <a:p>
          <a:endParaRPr lang="en-US" sz="2000">
            <a:latin typeface="+mj-lt"/>
          </a:endParaRPr>
        </a:p>
      </dgm:t>
    </dgm:pt>
    <dgm:pt modelId="{6F379678-0222-4490-A207-DF2F3AF910CB}">
      <dgm:prSet phldrT="[Text]" custT="1"/>
      <dgm:spPr/>
      <dgm:t>
        <a:bodyPr/>
        <a:lstStyle/>
        <a:p>
          <a:r>
            <a:rPr lang="en-US" sz="2400" dirty="0" smtClean="0">
              <a:latin typeface="+mj-lt"/>
            </a:rPr>
            <a:t>Actual Usage</a:t>
          </a:r>
        </a:p>
      </dgm:t>
    </dgm:pt>
    <dgm:pt modelId="{61AABD25-A068-43B8-BDE9-1847288579AD}" type="parTrans" cxnId="{852F2D16-9156-484C-9415-1E73AC784484}">
      <dgm:prSet/>
      <dgm:spPr/>
      <dgm:t>
        <a:bodyPr/>
        <a:lstStyle/>
        <a:p>
          <a:endParaRPr lang="en-US" sz="2000">
            <a:latin typeface="+mj-lt"/>
          </a:endParaRPr>
        </a:p>
      </dgm:t>
    </dgm:pt>
    <dgm:pt modelId="{083E6F6D-5AC8-4C3E-BD31-DFF2C5BDBFB7}" type="sibTrans" cxnId="{852F2D16-9156-484C-9415-1E73AC784484}">
      <dgm:prSet/>
      <dgm:spPr/>
      <dgm:t>
        <a:bodyPr/>
        <a:lstStyle/>
        <a:p>
          <a:endParaRPr lang="en-US" sz="2000">
            <a:latin typeface="+mj-lt"/>
          </a:endParaRPr>
        </a:p>
      </dgm:t>
    </dgm:pt>
    <dgm:pt modelId="{B99C9A39-CD5D-4791-BCE2-47806AF6F963}" type="pres">
      <dgm:prSet presAssocID="{094CD280-5B02-474F-844B-B20A2319AEC9}" presName="Name0" presStyleCnt="0">
        <dgm:presLayoutVars>
          <dgm:dir/>
          <dgm:animLvl val="lvl"/>
          <dgm:resizeHandles val="exact"/>
        </dgm:presLayoutVars>
      </dgm:prSet>
      <dgm:spPr/>
    </dgm:pt>
    <dgm:pt modelId="{C93FCF0C-DF96-4B69-9C0F-AC5BB85368D8}" type="pres">
      <dgm:prSet presAssocID="{3389C78F-B0D7-4BF9-98E6-B7C45CE97FA3}" presName="parTxOnly" presStyleLbl="node1" presStyleIdx="0" presStyleCnt="2">
        <dgm:presLayoutVars>
          <dgm:chMax val="0"/>
          <dgm:chPref val="0"/>
          <dgm:bulletEnabled val="1"/>
        </dgm:presLayoutVars>
      </dgm:prSet>
      <dgm:spPr/>
      <dgm:t>
        <a:bodyPr/>
        <a:lstStyle/>
        <a:p>
          <a:endParaRPr lang="en-US"/>
        </a:p>
      </dgm:t>
    </dgm:pt>
    <dgm:pt modelId="{3195FBF4-5AD0-48DE-A118-CAC4BBE04995}" type="pres">
      <dgm:prSet presAssocID="{A32AD059-1DDF-4051-9A19-CED3798084BF}" presName="parTxOnlySpace" presStyleCnt="0"/>
      <dgm:spPr/>
    </dgm:pt>
    <dgm:pt modelId="{D99C2AD3-0470-4091-96FD-3C452B962B11}" type="pres">
      <dgm:prSet presAssocID="{6F379678-0222-4490-A207-DF2F3AF910CB}" presName="parTxOnly" presStyleLbl="node1" presStyleIdx="1" presStyleCnt="2">
        <dgm:presLayoutVars>
          <dgm:chMax val="0"/>
          <dgm:chPref val="0"/>
          <dgm:bulletEnabled val="1"/>
        </dgm:presLayoutVars>
      </dgm:prSet>
      <dgm:spPr/>
      <dgm:t>
        <a:bodyPr/>
        <a:lstStyle/>
        <a:p>
          <a:endParaRPr lang="en-US"/>
        </a:p>
      </dgm:t>
    </dgm:pt>
  </dgm:ptLst>
  <dgm:cxnLst>
    <dgm:cxn modelId="{852F2D16-9156-484C-9415-1E73AC784484}" srcId="{094CD280-5B02-474F-844B-B20A2319AEC9}" destId="{6F379678-0222-4490-A207-DF2F3AF910CB}" srcOrd="1" destOrd="0" parTransId="{61AABD25-A068-43B8-BDE9-1847288579AD}" sibTransId="{083E6F6D-5AC8-4C3E-BD31-DFF2C5BDBFB7}"/>
    <dgm:cxn modelId="{1FC02283-DF08-4A2D-8C4A-E03C38D126B6}" type="presOf" srcId="{3389C78F-B0D7-4BF9-98E6-B7C45CE97FA3}" destId="{C93FCF0C-DF96-4B69-9C0F-AC5BB85368D8}" srcOrd="0" destOrd="0" presId="urn:microsoft.com/office/officeart/2005/8/layout/chevron1"/>
    <dgm:cxn modelId="{1505ACE7-C090-454C-A277-1ECA0542A53F}" srcId="{094CD280-5B02-474F-844B-B20A2319AEC9}" destId="{3389C78F-B0D7-4BF9-98E6-B7C45CE97FA3}" srcOrd="0" destOrd="0" parTransId="{4F80E9B8-49B9-4E4F-96E1-CCFC93F0DDDA}" sibTransId="{A32AD059-1DDF-4051-9A19-CED3798084BF}"/>
    <dgm:cxn modelId="{8974B45C-E226-4934-A55C-C7A852F40EA1}" type="presOf" srcId="{094CD280-5B02-474F-844B-B20A2319AEC9}" destId="{B99C9A39-CD5D-4791-BCE2-47806AF6F963}" srcOrd="0" destOrd="0" presId="urn:microsoft.com/office/officeart/2005/8/layout/chevron1"/>
    <dgm:cxn modelId="{B952E8CE-46C1-47A9-9F9C-58CEA838177D}" type="presOf" srcId="{6F379678-0222-4490-A207-DF2F3AF910CB}" destId="{D99C2AD3-0470-4091-96FD-3C452B962B11}" srcOrd="0" destOrd="0" presId="urn:microsoft.com/office/officeart/2005/8/layout/chevron1"/>
    <dgm:cxn modelId="{6A6044ED-47BB-4E90-BEBC-765B40FFAB58}" type="presParOf" srcId="{B99C9A39-CD5D-4791-BCE2-47806AF6F963}" destId="{C93FCF0C-DF96-4B69-9C0F-AC5BB85368D8}" srcOrd="0" destOrd="0" presId="urn:microsoft.com/office/officeart/2005/8/layout/chevron1"/>
    <dgm:cxn modelId="{C68950FD-AC91-453F-BAA9-E6B90D6905EF}" type="presParOf" srcId="{B99C9A39-CD5D-4791-BCE2-47806AF6F963}" destId="{3195FBF4-5AD0-48DE-A118-CAC4BBE04995}" srcOrd="1" destOrd="0" presId="urn:microsoft.com/office/officeart/2005/8/layout/chevron1"/>
    <dgm:cxn modelId="{0C64FCE7-4FED-44A2-8CB6-EEC4A3560D42}" type="presParOf" srcId="{B99C9A39-CD5D-4791-BCE2-47806AF6F963}" destId="{D99C2AD3-0470-4091-96FD-3C452B962B11}" srcOrd="2"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94CD280-5B02-474F-844B-B20A2319AEC9}" type="doc">
      <dgm:prSet loTypeId="urn:microsoft.com/office/officeart/2005/8/layout/chevron1" loCatId="process" qsTypeId="urn:microsoft.com/office/officeart/2005/8/quickstyle/simple1" qsCatId="simple" csTypeId="urn:microsoft.com/office/officeart/2005/8/colors/accent0_3" csCatId="mainScheme" phldr="1"/>
      <dgm:spPr/>
    </dgm:pt>
    <dgm:pt modelId="{3389C78F-B0D7-4BF9-98E6-B7C45CE97FA3}">
      <dgm:prSet phldrT="[Text]" custT="1"/>
      <dgm:spPr/>
      <dgm:t>
        <a:bodyPr/>
        <a:lstStyle/>
        <a:p>
          <a:r>
            <a:rPr lang="en-US" sz="2400" dirty="0" smtClean="0">
              <a:latin typeface="+mj-lt"/>
            </a:rPr>
            <a:t>Toilet Bowls</a:t>
          </a:r>
          <a:endParaRPr lang="en-US" sz="2400" dirty="0">
            <a:latin typeface="+mj-lt"/>
          </a:endParaRPr>
        </a:p>
      </dgm:t>
    </dgm:pt>
    <dgm:pt modelId="{4F80E9B8-49B9-4E4F-96E1-CCFC93F0DDDA}" type="parTrans" cxnId="{1505ACE7-C090-454C-A277-1ECA0542A53F}">
      <dgm:prSet/>
      <dgm:spPr/>
      <dgm:t>
        <a:bodyPr/>
        <a:lstStyle/>
        <a:p>
          <a:endParaRPr lang="en-US" sz="2000">
            <a:latin typeface="+mj-lt"/>
          </a:endParaRPr>
        </a:p>
      </dgm:t>
    </dgm:pt>
    <dgm:pt modelId="{A32AD059-1DDF-4051-9A19-CED3798084BF}" type="sibTrans" cxnId="{1505ACE7-C090-454C-A277-1ECA0542A53F}">
      <dgm:prSet/>
      <dgm:spPr/>
      <dgm:t>
        <a:bodyPr/>
        <a:lstStyle/>
        <a:p>
          <a:endParaRPr lang="en-US" sz="2000">
            <a:latin typeface="+mj-lt"/>
          </a:endParaRPr>
        </a:p>
      </dgm:t>
    </dgm:pt>
    <dgm:pt modelId="{B99C9A39-CD5D-4791-BCE2-47806AF6F963}" type="pres">
      <dgm:prSet presAssocID="{094CD280-5B02-474F-844B-B20A2319AEC9}" presName="Name0" presStyleCnt="0">
        <dgm:presLayoutVars>
          <dgm:dir/>
          <dgm:animLvl val="lvl"/>
          <dgm:resizeHandles val="exact"/>
        </dgm:presLayoutVars>
      </dgm:prSet>
      <dgm:spPr/>
    </dgm:pt>
    <dgm:pt modelId="{C93FCF0C-DF96-4B69-9C0F-AC5BB85368D8}" type="pres">
      <dgm:prSet presAssocID="{3389C78F-B0D7-4BF9-98E6-B7C45CE97FA3}" presName="parTxOnly" presStyleLbl="node1" presStyleIdx="0" presStyleCnt="1">
        <dgm:presLayoutVars>
          <dgm:chMax val="0"/>
          <dgm:chPref val="0"/>
          <dgm:bulletEnabled val="1"/>
        </dgm:presLayoutVars>
      </dgm:prSet>
      <dgm:spPr/>
      <dgm:t>
        <a:bodyPr/>
        <a:lstStyle/>
        <a:p>
          <a:endParaRPr lang="en-US"/>
        </a:p>
      </dgm:t>
    </dgm:pt>
  </dgm:ptLst>
  <dgm:cxnLst>
    <dgm:cxn modelId="{9F7FE405-5527-4AB3-A0FA-B35FA1086B9B}" type="presOf" srcId="{094CD280-5B02-474F-844B-B20A2319AEC9}" destId="{B99C9A39-CD5D-4791-BCE2-47806AF6F963}" srcOrd="0" destOrd="0" presId="urn:microsoft.com/office/officeart/2005/8/layout/chevron1"/>
    <dgm:cxn modelId="{1994B2C2-BFC9-4EBB-89C0-A36F8EC84C3A}" type="presOf" srcId="{3389C78F-B0D7-4BF9-98E6-B7C45CE97FA3}" destId="{C93FCF0C-DF96-4B69-9C0F-AC5BB85368D8}" srcOrd="0" destOrd="0" presId="urn:microsoft.com/office/officeart/2005/8/layout/chevron1"/>
    <dgm:cxn modelId="{1505ACE7-C090-454C-A277-1ECA0542A53F}" srcId="{094CD280-5B02-474F-844B-B20A2319AEC9}" destId="{3389C78F-B0D7-4BF9-98E6-B7C45CE97FA3}" srcOrd="0" destOrd="0" parTransId="{4F80E9B8-49B9-4E4F-96E1-CCFC93F0DDDA}" sibTransId="{A32AD059-1DDF-4051-9A19-CED3798084BF}"/>
    <dgm:cxn modelId="{515D3458-BF82-4674-8F6A-0A91DBEA966F}" type="presParOf" srcId="{B99C9A39-CD5D-4791-BCE2-47806AF6F963}" destId="{C93FCF0C-DF96-4B69-9C0F-AC5BB85368D8}" srcOrd="0"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94CD280-5B02-474F-844B-B20A2319AEC9}" type="doc">
      <dgm:prSet loTypeId="urn:microsoft.com/office/officeart/2005/8/layout/chevron1" loCatId="process" qsTypeId="urn:microsoft.com/office/officeart/2005/8/quickstyle/simple1" qsCatId="simple" csTypeId="urn:microsoft.com/office/officeart/2005/8/colors/accent0_3" csCatId="mainScheme" phldr="1"/>
      <dgm:spPr/>
    </dgm:pt>
    <dgm:pt modelId="{3389C78F-B0D7-4BF9-98E6-B7C45CE97FA3}">
      <dgm:prSet phldrT="[Text]" custT="1"/>
      <dgm:spPr/>
      <dgm:t>
        <a:bodyPr/>
        <a:lstStyle/>
        <a:p>
          <a:r>
            <a:rPr lang="en-US" sz="2400" dirty="0" smtClean="0">
              <a:latin typeface="+mj-lt"/>
            </a:rPr>
            <a:t>Urinals</a:t>
          </a:r>
          <a:endParaRPr lang="en-US" sz="2400" dirty="0">
            <a:latin typeface="+mj-lt"/>
          </a:endParaRPr>
        </a:p>
      </dgm:t>
    </dgm:pt>
    <dgm:pt modelId="{4F80E9B8-49B9-4E4F-96E1-CCFC93F0DDDA}" type="parTrans" cxnId="{1505ACE7-C090-454C-A277-1ECA0542A53F}">
      <dgm:prSet/>
      <dgm:spPr/>
      <dgm:t>
        <a:bodyPr/>
        <a:lstStyle/>
        <a:p>
          <a:endParaRPr lang="en-US" sz="2000">
            <a:latin typeface="+mj-lt"/>
          </a:endParaRPr>
        </a:p>
      </dgm:t>
    </dgm:pt>
    <dgm:pt modelId="{A32AD059-1DDF-4051-9A19-CED3798084BF}" type="sibTrans" cxnId="{1505ACE7-C090-454C-A277-1ECA0542A53F}">
      <dgm:prSet/>
      <dgm:spPr/>
      <dgm:t>
        <a:bodyPr/>
        <a:lstStyle/>
        <a:p>
          <a:endParaRPr lang="en-US" sz="2000">
            <a:latin typeface="+mj-lt"/>
          </a:endParaRPr>
        </a:p>
      </dgm:t>
    </dgm:pt>
    <dgm:pt modelId="{B99C9A39-CD5D-4791-BCE2-47806AF6F963}" type="pres">
      <dgm:prSet presAssocID="{094CD280-5B02-474F-844B-B20A2319AEC9}" presName="Name0" presStyleCnt="0">
        <dgm:presLayoutVars>
          <dgm:dir/>
          <dgm:animLvl val="lvl"/>
          <dgm:resizeHandles val="exact"/>
        </dgm:presLayoutVars>
      </dgm:prSet>
      <dgm:spPr/>
    </dgm:pt>
    <dgm:pt modelId="{C93FCF0C-DF96-4B69-9C0F-AC5BB85368D8}" type="pres">
      <dgm:prSet presAssocID="{3389C78F-B0D7-4BF9-98E6-B7C45CE97FA3}" presName="parTxOnly" presStyleLbl="node1" presStyleIdx="0" presStyleCnt="1">
        <dgm:presLayoutVars>
          <dgm:chMax val="0"/>
          <dgm:chPref val="0"/>
          <dgm:bulletEnabled val="1"/>
        </dgm:presLayoutVars>
      </dgm:prSet>
      <dgm:spPr/>
      <dgm:t>
        <a:bodyPr/>
        <a:lstStyle/>
        <a:p>
          <a:endParaRPr lang="en-US"/>
        </a:p>
      </dgm:t>
    </dgm:pt>
  </dgm:ptLst>
  <dgm:cxnLst>
    <dgm:cxn modelId="{66E5A846-AB5D-4480-851C-87E321D86CE0}" type="presOf" srcId="{094CD280-5B02-474F-844B-B20A2319AEC9}" destId="{B99C9A39-CD5D-4791-BCE2-47806AF6F963}" srcOrd="0" destOrd="0" presId="urn:microsoft.com/office/officeart/2005/8/layout/chevron1"/>
    <dgm:cxn modelId="{53C22012-D18F-4CF0-AD65-E5134287DBB1}" type="presOf" srcId="{3389C78F-B0D7-4BF9-98E6-B7C45CE97FA3}" destId="{C93FCF0C-DF96-4B69-9C0F-AC5BB85368D8}" srcOrd="0" destOrd="0" presId="urn:microsoft.com/office/officeart/2005/8/layout/chevron1"/>
    <dgm:cxn modelId="{1505ACE7-C090-454C-A277-1ECA0542A53F}" srcId="{094CD280-5B02-474F-844B-B20A2319AEC9}" destId="{3389C78F-B0D7-4BF9-98E6-B7C45CE97FA3}" srcOrd="0" destOrd="0" parTransId="{4F80E9B8-49B9-4E4F-96E1-CCFC93F0DDDA}" sibTransId="{A32AD059-1DDF-4051-9A19-CED3798084BF}"/>
    <dgm:cxn modelId="{45BF752A-EDD5-4D8E-A231-CE10223434AB}" type="presParOf" srcId="{B99C9A39-CD5D-4791-BCE2-47806AF6F963}" destId="{C93FCF0C-DF96-4B69-9C0F-AC5BB85368D8}" srcOrd="0" destOrd="0" presId="urn:microsoft.com/office/officeart/2005/8/layout/chevron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094CD280-5B02-474F-844B-B20A2319AEC9}" type="doc">
      <dgm:prSet loTypeId="urn:microsoft.com/office/officeart/2005/8/layout/chevron1" loCatId="process" qsTypeId="urn:microsoft.com/office/officeart/2005/8/quickstyle/simple1" qsCatId="simple" csTypeId="urn:microsoft.com/office/officeart/2005/8/colors/accent0_3" csCatId="mainScheme" phldr="1"/>
      <dgm:spPr/>
    </dgm:pt>
    <dgm:pt modelId="{3389C78F-B0D7-4BF9-98E6-B7C45CE97FA3}">
      <dgm:prSet phldrT="[Text]" custT="1"/>
      <dgm:spPr/>
      <dgm:t>
        <a:bodyPr/>
        <a:lstStyle/>
        <a:p>
          <a:r>
            <a:rPr lang="en-US" sz="2400" dirty="0" smtClean="0">
              <a:latin typeface="+mj-lt"/>
            </a:rPr>
            <a:t>Armchairs</a:t>
          </a:r>
          <a:endParaRPr lang="en-US" sz="2400" dirty="0">
            <a:latin typeface="+mj-lt"/>
          </a:endParaRPr>
        </a:p>
      </dgm:t>
    </dgm:pt>
    <dgm:pt modelId="{4F80E9B8-49B9-4E4F-96E1-CCFC93F0DDDA}" type="parTrans" cxnId="{1505ACE7-C090-454C-A277-1ECA0542A53F}">
      <dgm:prSet/>
      <dgm:spPr/>
      <dgm:t>
        <a:bodyPr/>
        <a:lstStyle/>
        <a:p>
          <a:endParaRPr lang="en-US" sz="2000">
            <a:latin typeface="+mj-lt"/>
          </a:endParaRPr>
        </a:p>
      </dgm:t>
    </dgm:pt>
    <dgm:pt modelId="{A32AD059-1DDF-4051-9A19-CED3798084BF}" type="sibTrans" cxnId="{1505ACE7-C090-454C-A277-1ECA0542A53F}">
      <dgm:prSet/>
      <dgm:spPr/>
      <dgm:t>
        <a:bodyPr/>
        <a:lstStyle/>
        <a:p>
          <a:endParaRPr lang="en-US" sz="2000">
            <a:latin typeface="+mj-lt"/>
          </a:endParaRPr>
        </a:p>
      </dgm:t>
    </dgm:pt>
    <dgm:pt modelId="{B99C9A39-CD5D-4791-BCE2-47806AF6F963}" type="pres">
      <dgm:prSet presAssocID="{094CD280-5B02-474F-844B-B20A2319AEC9}" presName="Name0" presStyleCnt="0">
        <dgm:presLayoutVars>
          <dgm:dir/>
          <dgm:animLvl val="lvl"/>
          <dgm:resizeHandles val="exact"/>
        </dgm:presLayoutVars>
      </dgm:prSet>
      <dgm:spPr/>
    </dgm:pt>
    <dgm:pt modelId="{C93FCF0C-DF96-4B69-9C0F-AC5BB85368D8}" type="pres">
      <dgm:prSet presAssocID="{3389C78F-B0D7-4BF9-98E6-B7C45CE97FA3}" presName="parTxOnly" presStyleLbl="node1" presStyleIdx="0" presStyleCnt="1">
        <dgm:presLayoutVars>
          <dgm:chMax val="0"/>
          <dgm:chPref val="0"/>
          <dgm:bulletEnabled val="1"/>
        </dgm:presLayoutVars>
      </dgm:prSet>
      <dgm:spPr/>
      <dgm:t>
        <a:bodyPr/>
        <a:lstStyle/>
        <a:p>
          <a:endParaRPr lang="en-US"/>
        </a:p>
      </dgm:t>
    </dgm:pt>
  </dgm:ptLst>
  <dgm:cxnLst>
    <dgm:cxn modelId="{81358E95-63B3-44DB-A2F0-A78CF2395AFE}" type="presOf" srcId="{3389C78F-B0D7-4BF9-98E6-B7C45CE97FA3}" destId="{C93FCF0C-DF96-4B69-9C0F-AC5BB85368D8}" srcOrd="0" destOrd="0" presId="urn:microsoft.com/office/officeart/2005/8/layout/chevron1"/>
    <dgm:cxn modelId="{1505ACE7-C090-454C-A277-1ECA0542A53F}" srcId="{094CD280-5B02-474F-844B-B20A2319AEC9}" destId="{3389C78F-B0D7-4BF9-98E6-B7C45CE97FA3}" srcOrd="0" destOrd="0" parTransId="{4F80E9B8-49B9-4E4F-96E1-CCFC93F0DDDA}" sibTransId="{A32AD059-1DDF-4051-9A19-CED3798084BF}"/>
    <dgm:cxn modelId="{2C2BCFAE-DD90-41D9-8D9E-8A6908BACB94}" type="presOf" srcId="{094CD280-5B02-474F-844B-B20A2319AEC9}" destId="{B99C9A39-CD5D-4791-BCE2-47806AF6F963}" srcOrd="0" destOrd="0" presId="urn:microsoft.com/office/officeart/2005/8/layout/chevron1"/>
    <dgm:cxn modelId="{D95B2F2B-D833-40A1-9263-A1E760EB52C6}" type="presParOf" srcId="{B99C9A39-CD5D-4791-BCE2-47806AF6F963}" destId="{C93FCF0C-DF96-4B69-9C0F-AC5BB85368D8}" srcOrd="0"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145DE8-36D5-446A-8180-0A941E063AEB}">
      <dsp:nvSpPr>
        <dsp:cNvPr id="0" name=""/>
        <dsp:cNvSpPr/>
      </dsp:nvSpPr>
      <dsp:spPr>
        <a:xfrm>
          <a:off x="1727308" y="240114"/>
          <a:ext cx="1628037" cy="1628037"/>
        </a:xfrm>
        <a:prstGeom prst="ellipse">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44525">
            <a:lnSpc>
              <a:spcPct val="90000"/>
            </a:lnSpc>
            <a:spcBef>
              <a:spcPct val="0"/>
            </a:spcBef>
            <a:spcAft>
              <a:spcPct val="35000"/>
            </a:spcAft>
          </a:pPr>
          <a:r>
            <a:rPr lang="en-PH" sz="1450" kern="1200" dirty="0" smtClean="0"/>
            <a:t>Schools submit enrolment and inventory data in the EBEIS.</a:t>
          </a:r>
          <a:endParaRPr lang="en-PH" sz="1450" kern="1200" dirty="0"/>
        </a:p>
      </dsp:txBody>
      <dsp:txXfrm>
        <a:off x="1965728" y="478534"/>
        <a:ext cx="1151197" cy="1151197"/>
      </dsp:txXfrm>
    </dsp:sp>
    <dsp:sp modelId="{97C39E55-09DB-4BF9-AD1E-3DD5A1F5335C}">
      <dsp:nvSpPr>
        <dsp:cNvPr id="0" name=""/>
        <dsp:cNvSpPr/>
      </dsp:nvSpPr>
      <dsp:spPr>
        <a:xfrm rot="2700000">
          <a:off x="3180416" y="1634345"/>
          <a:ext cx="431708" cy="549462"/>
        </a:xfrm>
        <a:prstGeom prst="rightArrow">
          <a:avLst>
            <a:gd name="adj1" fmla="val 60000"/>
            <a:gd name="adj2" fmla="val 50000"/>
          </a:avLst>
        </a:prstGeom>
        <a:solidFill>
          <a:schemeClr val="accent2">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en-PH" sz="2300" kern="1200"/>
        </a:p>
      </dsp:txBody>
      <dsp:txXfrm>
        <a:off x="3199383" y="1698448"/>
        <a:ext cx="302196" cy="329678"/>
      </dsp:txXfrm>
    </dsp:sp>
    <dsp:sp modelId="{3945B492-B4D5-4118-951D-22BC71513C4E}">
      <dsp:nvSpPr>
        <dsp:cNvPr id="0" name=""/>
        <dsp:cNvSpPr/>
      </dsp:nvSpPr>
      <dsp:spPr>
        <a:xfrm>
          <a:off x="3454474" y="1967281"/>
          <a:ext cx="1628037" cy="1628037"/>
        </a:xfrm>
        <a:prstGeom prst="ellipse">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44525">
            <a:lnSpc>
              <a:spcPct val="90000"/>
            </a:lnSpc>
            <a:spcBef>
              <a:spcPct val="0"/>
            </a:spcBef>
            <a:spcAft>
              <a:spcPct val="35000"/>
            </a:spcAft>
          </a:pPr>
          <a:r>
            <a:rPr lang="en-PH" sz="1450" kern="1200" dirty="0" smtClean="0"/>
            <a:t>Classroom requirements and shortages are computed.</a:t>
          </a:r>
          <a:endParaRPr lang="en-PH" sz="1450" kern="1200" dirty="0"/>
        </a:p>
      </dsp:txBody>
      <dsp:txXfrm>
        <a:off x="3692894" y="2205701"/>
        <a:ext cx="1151197" cy="1151197"/>
      </dsp:txXfrm>
    </dsp:sp>
    <dsp:sp modelId="{5F00026D-4E05-4127-A750-FFD07E1B8B5D}">
      <dsp:nvSpPr>
        <dsp:cNvPr id="0" name=""/>
        <dsp:cNvSpPr/>
      </dsp:nvSpPr>
      <dsp:spPr>
        <a:xfrm rot="8100000">
          <a:off x="3197695" y="3361512"/>
          <a:ext cx="431708" cy="549462"/>
        </a:xfrm>
        <a:prstGeom prst="rightArrow">
          <a:avLst>
            <a:gd name="adj1" fmla="val 60000"/>
            <a:gd name="adj2" fmla="val 50000"/>
          </a:avLst>
        </a:prstGeom>
        <a:solidFill>
          <a:schemeClr val="accent3">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en-PH" sz="2300" kern="1200"/>
        </a:p>
      </dsp:txBody>
      <dsp:txXfrm rot="10800000">
        <a:off x="3308240" y="3425615"/>
        <a:ext cx="302196" cy="329678"/>
      </dsp:txXfrm>
    </dsp:sp>
    <dsp:sp modelId="{971E2371-024F-470C-BE50-213E8B0306F6}">
      <dsp:nvSpPr>
        <dsp:cNvPr id="0" name=""/>
        <dsp:cNvSpPr/>
      </dsp:nvSpPr>
      <dsp:spPr>
        <a:xfrm>
          <a:off x="1727308" y="3694447"/>
          <a:ext cx="1628037" cy="1628037"/>
        </a:xfrm>
        <a:prstGeom prst="ellipse">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44525">
            <a:lnSpc>
              <a:spcPct val="90000"/>
            </a:lnSpc>
            <a:spcBef>
              <a:spcPct val="0"/>
            </a:spcBef>
            <a:spcAft>
              <a:spcPct val="35000"/>
            </a:spcAft>
          </a:pPr>
          <a:r>
            <a:rPr lang="en-PH" sz="1450" kern="1200" dirty="0" smtClean="0"/>
            <a:t>Classroom allocation is formulated.</a:t>
          </a:r>
          <a:endParaRPr lang="en-PH" sz="1450" kern="1200" dirty="0"/>
        </a:p>
      </dsp:txBody>
      <dsp:txXfrm>
        <a:off x="1965728" y="3932867"/>
        <a:ext cx="1151197" cy="1151197"/>
      </dsp:txXfrm>
    </dsp:sp>
    <dsp:sp modelId="{55746BA2-79C4-48FB-8A2D-FCFD8AA4E3FF}">
      <dsp:nvSpPr>
        <dsp:cNvPr id="0" name=""/>
        <dsp:cNvSpPr/>
      </dsp:nvSpPr>
      <dsp:spPr>
        <a:xfrm rot="13500000">
          <a:off x="1470529" y="3378791"/>
          <a:ext cx="431708" cy="549462"/>
        </a:xfrm>
        <a:prstGeom prst="rightArrow">
          <a:avLst>
            <a:gd name="adj1" fmla="val 60000"/>
            <a:gd name="adj2" fmla="val 50000"/>
          </a:avLst>
        </a:prstGeom>
        <a:solidFill>
          <a:schemeClr val="accent4">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en-PH" sz="2300" kern="1200"/>
        </a:p>
      </dsp:txBody>
      <dsp:txXfrm rot="10800000">
        <a:off x="1581074" y="3534472"/>
        <a:ext cx="302196" cy="329678"/>
      </dsp:txXfrm>
    </dsp:sp>
    <dsp:sp modelId="{815A5559-8C88-44DC-A388-A71CC227075B}">
      <dsp:nvSpPr>
        <dsp:cNvPr id="0" name=""/>
        <dsp:cNvSpPr/>
      </dsp:nvSpPr>
      <dsp:spPr>
        <a:xfrm>
          <a:off x="141" y="1967281"/>
          <a:ext cx="1628037" cy="1628037"/>
        </a:xfrm>
        <a:prstGeom prst="ellipse">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44525">
            <a:lnSpc>
              <a:spcPct val="90000"/>
            </a:lnSpc>
            <a:spcBef>
              <a:spcPct val="0"/>
            </a:spcBef>
            <a:spcAft>
              <a:spcPct val="35000"/>
            </a:spcAft>
          </a:pPr>
          <a:r>
            <a:rPr lang="en-PH" sz="1450" kern="1200" dirty="0" smtClean="0"/>
            <a:t>Classrooms are built.</a:t>
          </a:r>
          <a:endParaRPr lang="en-PH" sz="1450" kern="1200" dirty="0"/>
        </a:p>
      </dsp:txBody>
      <dsp:txXfrm>
        <a:off x="238561" y="2205701"/>
        <a:ext cx="1151197" cy="1151197"/>
      </dsp:txXfrm>
    </dsp:sp>
    <dsp:sp modelId="{4C28B353-FEA6-4EAD-929B-0AECF54D4822}">
      <dsp:nvSpPr>
        <dsp:cNvPr id="0" name=""/>
        <dsp:cNvSpPr/>
      </dsp:nvSpPr>
      <dsp:spPr>
        <a:xfrm rot="18900000">
          <a:off x="1453249" y="1651624"/>
          <a:ext cx="431708" cy="549462"/>
        </a:xfrm>
        <a:prstGeom prst="rightArrow">
          <a:avLst>
            <a:gd name="adj1" fmla="val 60000"/>
            <a:gd name="adj2" fmla="val 50000"/>
          </a:avLst>
        </a:prstGeom>
        <a:solidFill>
          <a:schemeClr val="accent5">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en-PH" sz="2300" kern="1200"/>
        </a:p>
      </dsp:txBody>
      <dsp:txXfrm>
        <a:off x="1472216" y="1807305"/>
        <a:ext cx="302196" cy="32967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3FCF0C-DF96-4B69-9C0F-AC5BB85368D8}">
      <dsp:nvSpPr>
        <dsp:cNvPr id="0" name=""/>
        <dsp:cNvSpPr/>
      </dsp:nvSpPr>
      <dsp:spPr>
        <a:xfrm>
          <a:off x="0" y="263559"/>
          <a:ext cx="3080979" cy="1232391"/>
        </a:xfrm>
        <a:prstGeom prst="chevron">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32004" rIns="32004" bIns="32004" numCol="1" spcCol="1270" anchor="ctr" anchorCtr="0">
          <a:noAutofit/>
        </a:bodyPr>
        <a:lstStyle/>
        <a:p>
          <a:pPr lvl="0" algn="ctr" defTabSz="1066800">
            <a:lnSpc>
              <a:spcPct val="90000"/>
            </a:lnSpc>
            <a:spcBef>
              <a:spcPct val="0"/>
            </a:spcBef>
            <a:spcAft>
              <a:spcPct val="35000"/>
            </a:spcAft>
          </a:pPr>
          <a:r>
            <a:rPr lang="en-US" sz="2400" kern="1200" dirty="0" smtClean="0">
              <a:latin typeface="+mj-lt"/>
            </a:rPr>
            <a:t>Chairs</a:t>
          </a:r>
          <a:endParaRPr lang="en-US" sz="2400" kern="1200" dirty="0">
            <a:latin typeface="+mj-lt"/>
          </a:endParaRPr>
        </a:p>
      </dsp:txBody>
      <dsp:txXfrm>
        <a:off x="616196" y="263559"/>
        <a:ext cx="1848588" cy="1232391"/>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3FCF0C-DF96-4B69-9C0F-AC5BB85368D8}">
      <dsp:nvSpPr>
        <dsp:cNvPr id="0" name=""/>
        <dsp:cNvSpPr/>
      </dsp:nvSpPr>
      <dsp:spPr>
        <a:xfrm>
          <a:off x="0" y="263559"/>
          <a:ext cx="3080979" cy="1232391"/>
        </a:xfrm>
        <a:prstGeom prst="chevron">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32004" rIns="32004" bIns="32004" numCol="1" spcCol="1270" anchor="ctr" anchorCtr="0">
          <a:noAutofit/>
        </a:bodyPr>
        <a:lstStyle/>
        <a:p>
          <a:pPr lvl="0" algn="ctr" defTabSz="1066800">
            <a:lnSpc>
              <a:spcPct val="90000"/>
            </a:lnSpc>
            <a:spcBef>
              <a:spcPct val="0"/>
            </a:spcBef>
            <a:spcAft>
              <a:spcPct val="35000"/>
            </a:spcAft>
          </a:pPr>
          <a:r>
            <a:rPr lang="en-US" sz="2400" kern="1200" dirty="0" smtClean="0">
              <a:latin typeface="+mj-lt"/>
            </a:rPr>
            <a:t>School Desks</a:t>
          </a:r>
          <a:endParaRPr lang="en-US" sz="2400" kern="1200" dirty="0">
            <a:latin typeface="+mj-lt"/>
          </a:endParaRPr>
        </a:p>
      </dsp:txBody>
      <dsp:txXfrm>
        <a:off x="616196" y="263559"/>
        <a:ext cx="1848588" cy="1232391"/>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3FCF0C-DF96-4B69-9C0F-AC5BB85368D8}">
      <dsp:nvSpPr>
        <dsp:cNvPr id="0" name=""/>
        <dsp:cNvSpPr/>
      </dsp:nvSpPr>
      <dsp:spPr>
        <a:xfrm>
          <a:off x="0" y="263559"/>
          <a:ext cx="3080979" cy="1232391"/>
        </a:xfrm>
        <a:prstGeom prst="chevron">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32004" rIns="32004" bIns="32004" numCol="1" spcCol="1270" anchor="ctr" anchorCtr="0">
          <a:noAutofit/>
        </a:bodyPr>
        <a:lstStyle/>
        <a:p>
          <a:pPr lvl="0" algn="ctr" defTabSz="1066800">
            <a:lnSpc>
              <a:spcPct val="90000"/>
            </a:lnSpc>
            <a:spcBef>
              <a:spcPct val="0"/>
            </a:spcBef>
            <a:spcAft>
              <a:spcPct val="35000"/>
            </a:spcAft>
          </a:pPr>
          <a:r>
            <a:rPr lang="en-US" sz="2400" kern="1200" dirty="0" smtClean="0">
              <a:latin typeface="+mj-lt"/>
            </a:rPr>
            <a:t>Washing Facilities</a:t>
          </a:r>
          <a:endParaRPr lang="en-US" sz="2400" kern="1200" dirty="0">
            <a:latin typeface="+mj-lt"/>
          </a:endParaRPr>
        </a:p>
      </dsp:txBody>
      <dsp:txXfrm>
        <a:off x="616196" y="263559"/>
        <a:ext cx="1848588" cy="1232391"/>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3FCF0C-DF96-4B69-9C0F-AC5BB85368D8}">
      <dsp:nvSpPr>
        <dsp:cNvPr id="0" name=""/>
        <dsp:cNvSpPr/>
      </dsp:nvSpPr>
      <dsp:spPr>
        <a:xfrm>
          <a:off x="0" y="263559"/>
          <a:ext cx="3080979" cy="1232391"/>
        </a:xfrm>
        <a:prstGeom prst="chevron">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32004" rIns="32004" bIns="32004" numCol="1" spcCol="1270" anchor="ctr" anchorCtr="0">
          <a:noAutofit/>
        </a:bodyPr>
        <a:lstStyle/>
        <a:p>
          <a:pPr lvl="0" algn="ctr" defTabSz="1066800">
            <a:lnSpc>
              <a:spcPct val="90000"/>
            </a:lnSpc>
            <a:spcBef>
              <a:spcPct val="0"/>
            </a:spcBef>
            <a:spcAft>
              <a:spcPct val="35000"/>
            </a:spcAft>
          </a:pPr>
          <a:r>
            <a:rPr lang="en-US" sz="2400" kern="1200" dirty="0" smtClean="0">
              <a:latin typeface="+mj-lt"/>
            </a:rPr>
            <a:t>Auditorium or Gymnasium</a:t>
          </a:r>
          <a:endParaRPr lang="en-US" sz="2400" kern="1200" dirty="0">
            <a:latin typeface="+mj-lt"/>
          </a:endParaRPr>
        </a:p>
      </dsp:txBody>
      <dsp:txXfrm>
        <a:off x="616196" y="263559"/>
        <a:ext cx="1848588" cy="1232391"/>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3FCF0C-DF96-4B69-9C0F-AC5BB85368D8}">
      <dsp:nvSpPr>
        <dsp:cNvPr id="0" name=""/>
        <dsp:cNvSpPr/>
      </dsp:nvSpPr>
      <dsp:spPr>
        <a:xfrm>
          <a:off x="0" y="0"/>
          <a:ext cx="3080979" cy="1232391"/>
        </a:xfrm>
        <a:prstGeom prst="chevron">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32004" rIns="32004" bIns="32004" numCol="1" spcCol="1270" anchor="ctr" anchorCtr="0">
          <a:noAutofit/>
        </a:bodyPr>
        <a:lstStyle/>
        <a:p>
          <a:pPr lvl="0" algn="ctr" defTabSz="1066800">
            <a:lnSpc>
              <a:spcPct val="90000"/>
            </a:lnSpc>
            <a:spcBef>
              <a:spcPct val="0"/>
            </a:spcBef>
            <a:spcAft>
              <a:spcPct val="35000"/>
            </a:spcAft>
          </a:pPr>
          <a:r>
            <a:rPr lang="en-US" sz="2400" kern="1200" dirty="0" smtClean="0">
              <a:latin typeface="+mj-lt"/>
            </a:rPr>
            <a:t>Concrete Quadrangle</a:t>
          </a:r>
          <a:endParaRPr lang="en-US" sz="2400" kern="1200" dirty="0">
            <a:latin typeface="+mj-lt"/>
          </a:endParaRPr>
        </a:p>
      </dsp:txBody>
      <dsp:txXfrm>
        <a:off x="616196" y="0"/>
        <a:ext cx="1848588" cy="1232391"/>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3FCF0C-DF96-4B69-9C0F-AC5BB85368D8}">
      <dsp:nvSpPr>
        <dsp:cNvPr id="0" name=""/>
        <dsp:cNvSpPr/>
      </dsp:nvSpPr>
      <dsp:spPr>
        <a:xfrm>
          <a:off x="0" y="263559"/>
          <a:ext cx="3080979" cy="1232391"/>
        </a:xfrm>
        <a:prstGeom prst="chevron">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32004" rIns="32004" bIns="32004" numCol="1" spcCol="1270" anchor="ctr" anchorCtr="0">
          <a:noAutofit/>
        </a:bodyPr>
        <a:lstStyle/>
        <a:p>
          <a:pPr lvl="0" algn="ctr" defTabSz="1066800">
            <a:lnSpc>
              <a:spcPct val="90000"/>
            </a:lnSpc>
            <a:spcBef>
              <a:spcPct val="0"/>
            </a:spcBef>
            <a:spcAft>
              <a:spcPct val="35000"/>
            </a:spcAft>
          </a:pPr>
          <a:r>
            <a:rPr lang="en-US" sz="2400" kern="1200" dirty="0" smtClean="0">
              <a:latin typeface="+mj-lt"/>
            </a:rPr>
            <a:t>Entrance Gate</a:t>
          </a:r>
          <a:endParaRPr lang="en-US" sz="2400" kern="1200" dirty="0">
            <a:latin typeface="+mj-lt"/>
          </a:endParaRPr>
        </a:p>
      </dsp:txBody>
      <dsp:txXfrm>
        <a:off x="616196" y="263559"/>
        <a:ext cx="1848588" cy="1232391"/>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3FCF0C-DF96-4B69-9C0F-AC5BB85368D8}">
      <dsp:nvSpPr>
        <dsp:cNvPr id="0" name=""/>
        <dsp:cNvSpPr/>
      </dsp:nvSpPr>
      <dsp:spPr>
        <a:xfrm>
          <a:off x="0" y="0"/>
          <a:ext cx="3080979" cy="1232391"/>
        </a:xfrm>
        <a:prstGeom prst="chevron">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32004" rIns="32004" bIns="32004" numCol="1" spcCol="1270" anchor="ctr" anchorCtr="0">
          <a:noAutofit/>
        </a:bodyPr>
        <a:lstStyle/>
        <a:p>
          <a:pPr lvl="0" algn="ctr" defTabSz="1066800">
            <a:lnSpc>
              <a:spcPct val="90000"/>
            </a:lnSpc>
            <a:spcBef>
              <a:spcPct val="0"/>
            </a:spcBef>
            <a:spcAft>
              <a:spcPct val="35000"/>
            </a:spcAft>
          </a:pPr>
          <a:r>
            <a:rPr lang="en-US" sz="2400" kern="1200" dirty="0" smtClean="0">
              <a:latin typeface="+mj-lt"/>
            </a:rPr>
            <a:t>Gazebo</a:t>
          </a:r>
          <a:endParaRPr lang="en-US" sz="2400" kern="1200" dirty="0">
            <a:latin typeface="+mj-lt"/>
          </a:endParaRPr>
        </a:p>
      </dsp:txBody>
      <dsp:txXfrm>
        <a:off x="616196" y="0"/>
        <a:ext cx="1848588" cy="1232391"/>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3FCF0C-DF96-4B69-9C0F-AC5BB85368D8}">
      <dsp:nvSpPr>
        <dsp:cNvPr id="0" name=""/>
        <dsp:cNvSpPr/>
      </dsp:nvSpPr>
      <dsp:spPr>
        <a:xfrm>
          <a:off x="0" y="263559"/>
          <a:ext cx="3080979" cy="1232391"/>
        </a:xfrm>
        <a:prstGeom prst="chevron">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32004" rIns="32004" bIns="32004" numCol="1" spcCol="1270" anchor="ctr" anchorCtr="0">
          <a:noAutofit/>
        </a:bodyPr>
        <a:lstStyle/>
        <a:p>
          <a:pPr lvl="0" algn="ctr" defTabSz="1066800">
            <a:lnSpc>
              <a:spcPct val="90000"/>
            </a:lnSpc>
            <a:spcBef>
              <a:spcPct val="0"/>
            </a:spcBef>
            <a:spcAft>
              <a:spcPct val="35000"/>
            </a:spcAft>
          </a:pPr>
          <a:r>
            <a:rPr lang="en-US" sz="2400" kern="1200" dirty="0" smtClean="0">
              <a:latin typeface="+mj-lt"/>
            </a:rPr>
            <a:t>Playground</a:t>
          </a:r>
          <a:endParaRPr lang="en-US" sz="2400" kern="1200" dirty="0">
            <a:latin typeface="+mj-lt"/>
          </a:endParaRPr>
        </a:p>
      </dsp:txBody>
      <dsp:txXfrm>
        <a:off x="616196" y="263559"/>
        <a:ext cx="1848588" cy="1232391"/>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3FCF0C-DF96-4B69-9C0F-AC5BB85368D8}">
      <dsp:nvSpPr>
        <dsp:cNvPr id="0" name=""/>
        <dsp:cNvSpPr/>
      </dsp:nvSpPr>
      <dsp:spPr>
        <a:xfrm>
          <a:off x="0" y="0"/>
          <a:ext cx="3080979" cy="1232391"/>
        </a:xfrm>
        <a:prstGeom prst="chevron">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32004" rIns="32004" bIns="32004" numCol="1" spcCol="1270" anchor="ctr" anchorCtr="0">
          <a:noAutofit/>
        </a:bodyPr>
        <a:lstStyle/>
        <a:p>
          <a:pPr lvl="0" algn="ctr" defTabSz="1066800">
            <a:lnSpc>
              <a:spcPct val="90000"/>
            </a:lnSpc>
            <a:spcBef>
              <a:spcPct val="0"/>
            </a:spcBef>
            <a:spcAft>
              <a:spcPct val="35000"/>
            </a:spcAft>
          </a:pPr>
          <a:r>
            <a:rPr lang="en-US" sz="2400" kern="1200" dirty="0" smtClean="0">
              <a:latin typeface="+mj-lt"/>
            </a:rPr>
            <a:t>School Garden</a:t>
          </a:r>
          <a:endParaRPr lang="en-US" sz="2400" kern="1200" dirty="0">
            <a:latin typeface="+mj-lt"/>
          </a:endParaRPr>
        </a:p>
      </dsp:txBody>
      <dsp:txXfrm>
        <a:off x="616196" y="0"/>
        <a:ext cx="1848588" cy="123239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3FCF0C-DF96-4B69-9C0F-AC5BB85368D8}">
      <dsp:nvSpPr>
        <dsp:cNvPr id="0" name=""/>
        <dsp:cNvSpPr/>
      </dsp:nvSpPr>
      <dsp:spPr>
        <a:xfrm>
          <a:off x="2411" y="229675"/>
          <a:ext cx="2937420" cy="1174968"/>
        </a:xfrm>
        <a:prstGeom prst="chevron">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lvl="0" algn="ctr" defTabSz="800100">
            <a:lnSpc>
              <a:spcPct val="90000"/>
            </a:lnSpc>
            <a:spcBef>
              <a:spcPct val="0"/>
            </a:spcBef>
            <a:spcAft>
              <a:spcPct val="35000"/>
            </a:spcAft>
          </a:pPr>
          <a:r>
            <a:rPr lang="en-US" sz="1800" kern="1200" dirty="0" smtClean="0">
              <a:latin typeface="+mj-lt"/>
            </a:rPr>
            <a:t>Building Number</a:t>
          </a:r>
          <a:endParaRPr lang="en-US" sz="1400" kern="1200" dirty="0">
            <a:latin typeface="+mj-lt"/>
          </a:endParaRPr>
        </a:p>
      </dsp:txBody>
      <dsp:txXfrm>
        <a:off x="589895" y="229675"/>
        <a:ext cx="1762452" cy="1174968"/>
      </dsp:txXfrm>
    </dsp:sp>
    <dsp:sp modelId="{D99C2AD3-0470-4091-96FD-3C452B962B11}">
      <dsp:nvSpPr>
        <dsp:cNvPr id="0" name=""/>
        <dsp:cNvSpPr/>
      </dsp:nvSpPr>
      <dsp:spPr>
        <a:xfrm>
          <a:off x="2646089" y="229675"/>
          <a:ext cx="2937420" cy="1174968"/>
        </a:xfrm>
        <a:prstGeom prst="chevron">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lvl="0" algn="ctr" defTabSz="800100">
            <a:lnSpc>
              <a:spcPct val="90000"/>
            </a:lnSpc>
            <a:spcBef>
              <a:spcPct val="0"/>
            </a:spcBef>
            <a:spcAft>
              <a:spcPts val="0"/>
            </a:spcAft>
          </a:pPr>
          <a:r>
            <a:rPr lang="en-US" sz="1800" kern="1200" dirty="0" smtClean="0">
              <a:latin typeface="+mj-lt"/>
            </a:rPr>
            <a:t>Building Type and </a:t>
          </a:r>
        </a:p>
        <a:p>
          <a:pPr lvl="0" algn="ctr" defTabSz="800100">
            <a:lnSpc>
              <a:spcPct val="90000"/>
            </a:lnSpc>
            <a:spcBef>
              <a:spcPct val="0"/>
            </a:spcBef>
            <a:spcAft>
              <a:spcPts val="0"/>
            </a:spcAft>
          </a:pPr>
          <a:r>
            <a:rPr lang="en-US" sz="1800" kern="1200" dirty="0" smtClean="0">
              <a:latin typeface="+mj-lt"/>
            </a:rPr>
            <a:t>Room Dimension</a:t>
          </a:r>
        </a:p>
      </dsp:txBody>
      <dsp:txXfrm>
        <a:off x="3233573" y="229675"/>
        <a:ext cx="1762452" cy="1174968"/>
      </dsp:txXfrm>
    </dsp:sp>
    <dsp:sp modelId="{98081593-43DD-4024-8AD0-859BB90266CA}">
      <dsp:nvSpPr>
        <dsp:cNvPr id="0" name=""/>
        <dsp:cNvSpPr/>
      </dsp:nvSpPr>
      <dsp:spPr>
        <a:xfrm>
          <a:off x="5289768" y="229675"/>
          <a:ext cx="2937420" cy="1174968"/>
        </a:xfrm>
        <a:prstGeom prst="chevron">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lvl="0" algn="ctr" defTabSz="800100">
            <a:lnSpc>
              <a:spcPct val="90000"/>
            </a:lnSpc>
            <a:spcBef>
              <a:spcPct val="0"/>
            </a:spcBef>
            <a:spcAft>
              <a:spcPct val="35000"/>
            </a:spcAft>
          </a:pPr>
          <a:r>
            <a:rPr lang="en-US" sz="1800" kern="1200" dirty="0" smtClean="0">
              <a:latin typeface="+mj-lt"/>
            </a:rPr>
            <a:t>Actual Building Condition</a:t>
          </a:r>
          <a:endParaRPr lang="en-US" sz="1800" kern="1200" dirty="0">
            <a:latin typeface="+mj-lt"/>
          </a:endParaRPr>
        </a:p>
      </dsp:txBody>
      <dsp:txXfrm>
        <a:off x="5877252" y="229675"/>
        <a:ext cx="1762452" cy="117496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3FCF0C-DF96-4B69-9C0F-AC5BB85368D8}">
      <dsp:nvSpPr>
        <dsp:cNvPr id="0" name=""/>
        <dsp:cNvSpPr/>
      </dsp:nvSpPr>
      <dsp:spPr>
        <a:xfrm>
          <a:off x="0" y="211343"/>
          <a:ext cx="2960284" cy="1184113"/>
        </a:xfrm>
        <a:prstGeom prst="chevron">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lvl="0" algn="ctr" defTabSz="800100">
            <a:lnSpc>
              <a:spcPct val="90000"/>
            </a:lnSpc>
            <a:spcBef>
              <a:spcPct val="0"/>
            </a:spcBef>
            <a:spcAft>
              <a:spcPct val="35000"/>
            </a:spcAft>
          </a:pPr>
          <a:r>
            <a:rPr lang="en-US" sz="1800" kern="1200" dirty="0" smtClean="0">
              <a:latin typeface="+mj-lt"/>
            </a:rPr>
            <a:t>Number of rooms per floor per school building</a:t>
          </a:r>
          <a:endParaRPr lang="en-US" sz="1800" kern="1200" dirty="0">
            <a:latin typeface="+mj-lt"/>
          </a:endParaRPr>
        </a:p>
      </dsp:txBody>
      <dsp:txXfrm>
        <a:off x="592057" y="211343"/>
        <a:ext cx="1776171" cy="1184113"/>
      </dsp:txXfrm>
    </dsp:sp>
    <dsp:sp modelId="{D99C2AD3-0470-4091-96FD-3C452B962B11}">
      <dsp:nvSpPr>
        <dsp:cNvPr id="0" name=""/>
        <dsp:cNvSpPr/>
      </dsp:nvSpPr>
      <dsp:spPr>
        <a:xfrm>
          <a:off x="2666685" y="225102"/>
          <a:ext cx="2960284" cy="1184113"/>
        </a:xfrm>
        <a:prstGeom prst="chevron">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lvl="0" algn="ctr" defTabSz="800100">
            <a:lnSpc>
              <a:spcPct val="90000"/>
            </a:lnSpc>
            <a:spcBef>
              <a:spcPct val="0"/>
            </a:spcBef>
            <a:spcAft>
              <a:spcPct val="35000"/>
            </a:spcAft>
          </a:pPr>
          <a:r>
            <a:rPr lang="en-US" sz="1800" kern="1200" dirty="0" smtClean="0">
              <a:latin typeface="+mj-lt"/>
            </a:rPr>
            <a:t>Funding Source</a:t>
          </a:r>
          <a:endParaRPr lang="en-US" sz="1800" kern="1200" dirty="0">
            <a:latin typeface="+mj-lt"/>
          </a:endParaRPr>
        </a:p>
      </dsp:txBody>
      <dsp:txXfrm>
        <a:off x="3258742" y="225102"/>
        <a:ext cx="1776171" cy="1184113"/>
      </dsp:txXfrm>
    </dsp:sp>
    <dsp:sp modelId="{98081593-43DD-4024-8AD0-859BB90266CA}">
      <dsp:nvSpPr>
        <dsp:cNvPr id="0" name=""/>
        <dsp:cNvSpPr/>
      </dsp:nvSpPr>
      <dsp:spPr>
        <a:xfrm>
          <a:off x="5330941" y="225102"/>
          <a:ext cx="2960284" cy="1184113"/>
        </a:xfrm>
        <a:prstGeom prst="chevron">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009" tIns="22670" rIns="22670" bIns="22670" numCol="1" spcCol="1270" anchor="ctr" anchorCtr="0">
          <a:noAutofit/>
        </a:bodyPr>
        <a:lstStyle/>
        <a:p>
          <a:pPr lvl="0" algn="ctr" defTabSz="755650">
            <a:lnSpc>
              <a:spcPct val="90000"/>
            </a:lnSpc>
            <a:spcBef>
              <a:spcPct val="0"/>
            </a:spcBef>
            <a:spcAft>
              <a:spcPct val="35000"/>
            </a:spcAft>
          </a:pPr>
          <a:r>
            <a:rPr lang="en-US" sz="1700" kern="1200" dirty="0" smtClean="0">
              <a:latin typeface="+mj-lt"/>
            </a:rPr>
            <a:t>Name of Contractor and Year of Completion (optional)</a:t>
          </a:r>
          <a:endParaRPr lang="en-US" sz="1700" kern="1200" dirty="0">
            <a:latin typeface="+mj-lt"/>
          </a:endParaRPr>
        </a:p>
      </dsp:txBody>
      <dsp:txXfrm>
        <a:off x="5922998" y="225102"/>
        <a:ext cx="1776171" cy="118411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3FCF0C-DF96-4B69-9C0F-AC5BB85368D8}">
      <dsp:nvSpPr>
        <dsp:cNvPr id="0" name=""/>
        <dsp:cNvSpPr/>
      </dsp:nvSpPr>
      <dsp:spPr>
        <a:xfrm>
          <a:off x="5967" y="3051"/>
          <a:ext cx="3567276" cy="1426910"/>
        </a:xfrm>
        <a:prstGeom prst="chevron">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32004" rIns="32004" bIns="32004" numCol="1" spcCol="1270" anchor="ctr" anchorCtr="0">
          <a:noAutofit/>
        </a:bodyPr>
        <a:lstStyle/>
        <a:p>
          <a:pPr lvl="0" algn="ctr" defTabSz="1066800">
            <a:lnSpc>
              <a:spcPct val="90000"/>
            </a:lnSpc>
            <a:spcBef>
              <a:spcPct val="0"/>
            </a:spcBef>
            <a:spcAft>
              <a:spcPct val="35000"/>
            </a:spcAft>
          </a:pPr>
          <a:r>
            <a:rPr lang="en-US" sz="2400" kern="1200" dirty="0" smtClean="0">
              <a:latin typeface="+mj-lt"/>
            </a:rPr>
            <a:t>Building Number</a:t>
          </a:r>
          <a:endParaRPr lang="en-US" sz="2400" kern="1200" dirty="0">
            <a:latin typeface="+mj-lt"/>
          </a:endParaRPr>
        </a:p>
      </dsp:txBody>
      <dsp:txXfrm>
        <a:off x="719422" y="3051"/>
        <a:ext cx="2140366" cy="1426910"/>
      </dsp:txXfrm>
    </dsp:sp>
    <dsp:sp modelId="{D99C2AD3-0470-4091-96FD-3C452B962B11}">
      <dsp:nvSpPr>
        <dsp:cNvPr id="0" name=""/>
        <dsp:cNvSpPr/>
      </dsp:nvSpPr>
      <dsp:spPr>
        <a:xfrm>
          <a:off x="3216516" y="3051"/>
          <a:ext cx="3567276" cy="1426910"/>
        </a:xfrm>
        <a:prstGeom prst="chevron">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32004" rIns="32004" bIns="32004" numCol="1" spcCol="1270" anchor="ctr" anchorCtr="0">
          <a:noAutofit/>
        </a:bodyPr>
        <a:lstStyle/>
        <a:p>
          <a:pPr lvl="0" algn="ctr" defTabSz="1066800">
            <a:lnSpc>
              <a:spcPct val="90000"/>
            </a:lnSpc>
            <a:spcBef>
              <a:spcPct val="0"/>
            </a:spcBef>
            <a:spcAft>
              <a:spcPct val="35000"/>
            </a:spcAft>
          </a:pPr>
          <a:r>
            <a:rPr lang="en-US" sz="2400" kern="1200" dirty="0" smtClean="0">
              <a:latin typeface="+mj-lt"/>
            </a:rPr>
            <a:t>Room Number</a:t>
          </a:r>
        </a:p>
      </dsp:txBody>
      <dsp:txXfrm>
        <a:off x="3929971" y="3051"/>
        <a:ext cx="2140366" cy="142691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3FCF0C-DF96-4B69-9C0F-AC5BB85368D8}">
      <dsp:nvSpPr>
        <dsp:cNvPr id="0" name=""/>
        <dsp:cNvSpPr/>
      </dsp:nvSpPr>
      <dsp:spPr>
        <a:xfrm>
          <a:off x="0" y="6103"/>
          <a:ext cx="3567276" cy="1426910"/>
        </a:xfrm>
        <a:prstGeom prst="chevron">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32004" rIns="32004" bIns="32004" numCol="1" spcCol="1270" anchor="ctr" anchorCtr="0">
          <a:noAutofit/>
        </a:bodyPr>
        <a:lstStyle/>
        <a:p>
          <a:pPr lvl="0" algn="ctr" defTabSz="1066800">
            <a:lnSpc>
              <a:spcPct val="90000"/>
            </a:lnSpc>
            <a:spcBef>
              <a:spcPct val="0"/>
            </a:spcBef>
            <a:spcAft>
              <a:spcPct val="35000"/>
            </a:spcAft>
          </a:pPr>
          <a:r>
            <a:rPr lang="en-US" sz="2400" kern="1200" dirty="0" smtClean="0">
              <a:latin typeface="+mj-lt"/>
            </a:rPr>
            <a:t>Room Condition</a:t>
          </a:r>
          <a:endParaRPr lang="en-US" sz="2400" kern="1200" dirty="0">
            <a:latin typeface="+mj-lt"/>
          </a:endParaRPr>
        </a:p>
      </dsp:txBody>
      <dsp:txXfrm>
        <a:off x="713455" y="6103"/>
        <a:ext cx="2140366" cy="1426910"/>
      </dsp:txXfrm>
    </dsp:sp>
    <dsp:sp modelId="{D99C2AD3-0470-4091-96FD-3C452B962B11}">
      <dsp:nvSpPr>
        <dsp:cNvPr id="0" name=""/>
        <dsp:cNvSpPr/>
      </dsp:nvSpPr>
      <dsp:spPr>
        <a:xfrm>
          <a:off x="3181539" y="6103"/>
          <a:ext cx="3567276" cy="1426910"/>
        </a:xfrm>
        <a:prstGeom prst="chevron">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32004" rIns="32004" bIns="32004" numCol="1" spcCol="1270" anchor="ctr" anchorCtr="0">
          <a:noAutofit/>
        </a:bodyPr>
        <a:lstStyle/>
        <a:p>
          <a:pPr lvl="0" algn="ctr" defTabSz="1066800">
            <a:lnSpc>
              <a:spcPct val="90000"/>
            </a:lnSpc>
            <a:spcBef>
              <a:spcPct val="0"/>
            </a:spcBef>
            <a:spcAft>
              <a:spcPct val="35000"/>
            </a:spcAft>
          </a:pPr>
          <a:r>
            <a:rPr lang="en-US" sz="2400" kern="1200" dirty="0" smtClean="0">
              <a:latin typeface="+mj-lt"/>
            </a:rPr>
            <a:t>Actual</a:t>
          </a:r>
          <a:r>
            <a:rPr lang="en-US" sz="2400" kern="1200" baseline="0" dirty="0" smtClean="0">
              <a:latin typeface="+mj-lt"/>
            </a:rPr>
            <a:t> Usage</a:t>
          </a:r>
          <a:endParaRPr lang="en-US" sz="2400" kern="1200" dirty="0" smtClean="0">
            <a:latin typeface="+mj-lt"/>
          </a:endParaRPr>
        </a:p>
      </dsp:txBody>
      <dsp:txXfrm>
        <a:off x="3894994" y="6103"/>
        <a:ext cx="2140366" cy="142691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3FCF0C-DF96-4B69-9C0F-AC5BB85368D8}">
      <dsp:nvSpPr>
        <dsp:cNvPr id="0" name=""/>
        <dsp:cNvSpPr/>
      </dsp:nvSpPr>
      <dsp:spPr>
        <a:xfrm>
          <a:off x="7233" y="185285"/>
          <a:ext cx="4323754" cy="1729501"/>
        </a:xfrm>
        <a:prstGeom prst="chevron">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32004" rIns="32004" bIns="32004" numCol="1" spcCol="1270" anchor="ctr" anchorCtr="0">
          <a:noAutofit/>
        </a:bodyPr>
        <a:lstStyle/>
        <a:p>
          <a:pPr lvl="0" algn="ctr" defTabSz="1066800">
            <a:lnSpc>
              <a:spcPct val="90000"/>
            </a:lnSpc>
            <a:spcBef>
              <a:spcPct val="0"/>
            </a:spcBef>
            <a:spcAft>
              <a:spcPct val="35000"/>
            </a:spcAft>
          </a:pPr>
          <a:r>
            <a:rPr lang="en-US" sz="2400" kern="1200" dirty="0" smtClean="0">
              <a:latin typeface="+mj-lt"/>
            </a:rPr>
            <a:t>Room Number</a:t>
          </a:r>
          <a:endParaRPr lang="en-US" sz="2400" kern="1200" dirty="0">
            <a:latin typeface="+mj-lt"/>
          </a:endParaRPr>
        </a:p>
      </dsp:txBody>
      <dsp:txXfrm>
        <a:off x="871984" y="185285"/>
        <a:ext cx="2594253" cy="1729501"/>
      </dsp:txXfrm>
    </dsp:sp>
    <dsp:sp modelId="{D99C2AD3-0470-4091-96FD-3C452B962B11}">
      <dsp:nvSpPr>
        <dsp:cNvPr id="0" name=""/>
        <dsp:cNvSpPr/>
      </dsp:nvSpPr>
      <dsp:spPr>
        <a:xfrm>
          <a:off x="3898612" y="185285"/>
          <a:ext cx="4323754" cy="1729501"/>
        </a:xfrm>
        <a:prstGeom prst="chevron">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32004" rIns="32004" bIns="32004" numCol="1" spcCol="1270" anchor="ctr" anchorCtr="0">
          <a:noAutofit/>
        </a:bodyPr>
        <a:lstStyle/>
        <a:p>
          <a:pPr lvl="0" algn="ctr" defTabSz="1066800">
            <a:lnSpc>
              <a:spcPct val="90000"/>
            </a:lnSpc>
            <a:spcBef>
              <a:spcPct val="0"/>
            </a:spcBef>
            <a:spcAft>
              <a:spcPct val="35000"/>
            </a:spcAft>
          </a:pPr>
          <a:r>
            <a:rPr lang="en-US" sz="2400" kern="1200" dirty="0" smtClean="0">
              <a:latin typeface="+mj-lt"/>
            </a:rPr>
            <a:t>Actual Usage</a:t>
          </a:r>
        </a:p>
      </dsp:txBody>
      <dsp:txXfrm>
        <a:off x="4763363" y="185285"/>
        <a:ext cx="2594253" cy="172950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3FCF0C-DF96-4B69-9C0F-AC5BB85368D8}">
      <dsp:nvSpPr>
        <dsp:cNvPr id="0" name=""/>
        <dsp:cNvSpPr/>
      </dsp:nvSpPr>
      <dsp:spPr>
        <a:xfrm>
          <a:off x="0" y="263559"/>
          <a:ext cx="3080979" cy="1232391"/>
        </a:xfrm>
        <a:prstGeom prst="chevron">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32004" rIns="32004" bIns="32004" numCol="1" spcCol="1270" anchor="ctr" anchorCtr="0">
          <a:noAutofit/>
        </a:bodyPr>
        <a:lstStyle/>
        <a:p>
          <a:pPr lvl="0" algn="ctr" defTabSz="1066800">
            <a:lnSpc>
              <a:spcPct val="90000"/>
            </a:lnSpc>
            <a:spcBef>
              <a:spcPct val="0"/>
            </a:spcBef>
            <a:spcAft>
              <a:spcPct val="35000"/>
            </a:spcAft>
          </a:pPr>
          <a:r>
            <a:rPr lang="en-US" sz="2400" kern="1200" dirty="0" smtClean="0">
              <a:latin typeface="+mj-lt"/>
            </a:rPr>
            <a:t>Toilet Bowls</a:t>
          </a:r>
          <a:endParaRPr lang="en-US" sz="2400" kern="1200" dirty="0">
            <a:latin typeface="+mj-lt"/>
          </a:endParaRPr>
        </a:p>
      </dsp:txBody>
      <dsp:txXfrm>
        <a:off x="616196" y="263559"/>
        <a:ext cx="1848588" cy="123239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3FCF0C-DF96-4B69-9C0F-AC5BB85368D8}">
      <dsp:nvSpPr>
        <dsp:cNvPr id="0" name=""/>
        <dsp:cNvSpPr/>
      </dsp:nvSpPr>
      <dsp:spPr>
        <a:xfrm>
          <a:off x="0" y="263559"/>
          <a:ext cx="3080979" cy="1232391"/>
        </a:xfrm>
        <a:prstGeom prst="chevron">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32004" rIns="32004" bIns="32004" numCol="1" spcCol="1270" anchor="ctr" anchorCtr="0">
          <a:noAutofit/>
        </a:bodyPr>
        <a:lstStyle/>
        <a:p>
          <a:pPr lvl="0" algn="ctr" defTabSz="1066800">
            <a:lnSpc>
              <a:spcPct val="90000"/>
            </a:lnSpc>
            <a:spcBef>
              <a:spcPct val="0"/>
            </a:spcBef>
            <a:spcAft>
              <a:spcPct val="35000"/>
            </a:spcAft>
          </a:pPr>
          <a:r>
            <a:rPr lang="en-US" sz="2400" kern="1200" dirty="0" smtClean="0">
              <a:latin typeface="+mj-lt"/>
            </a:rPr>
            <a:t>Urinals</a:t>
          </a:r>
          <a:endParaRPr lang="en-US" sz="2400" kern="1200" dirty="0">
            <a:latin typeface="+mj-lt"/>
          </a:endParaRPr>
        </a:p>
      </dsp:txBody>
      <dsp:txXfrm>
        <a:off x="616196" y="263559"/>
        <a:ext cx="1848588" cy="1232391"/>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3FCF0C-DF96-4B69-9C0F-AC5BB85368D8}">
      <dsp:nvSpPr>
        <dsp:cNvPr id="0" name=""/>
        <dsp:cNvSpPr/>
      </dsp:nvSpPr>
      <dsp:spPr>
        <a:xfrm>
          <a:off x="0" y="263559"/>
          <a:ext cx="3080979" cy="1232391"/>
        </a:xfrm>
        <a:prstGeom prst="chevron">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32004" rIns="32004" bIns="32004" numCol="1" spcCol="1270" anchor="ctr" anchorCtr="0">
          <a:noAutofit/>
        </a:bodyPr>
        <a:lstStyle/>
        <a:p>
          <a:pPr lvl="0" algn="ctr" defTabSz="1066800">
            <a:lnSpc>
              <a:spcPct val="90000"/>
            </a:lnSpc>
            <a:spcBef>
              <a:spcPct val="0"/>
            </a:spcBef>
            <a:spcAft>
              <a:spcPct val="35000"/>
            </a:spcAft>
          </a:pPr>
          <a:r>
            <a:rPr lang="en-US" sz="2400" kern="1200" dirty="0" smtClean="0">
              <a:latin typeface="+mj-lt"/>
            </a:rPr>
            <a:t>Armchairs</a:t>
          </a:r>
          <a:endParaRPr lang="en-US" sz="2400" kern="1200" dirty="0">
            <a:latin typeface="+mj-lt"/>
          </a:endParaRPr>
        </a:p>
      </dsp:txBody>
      <dsp:txXfrm>
        <a:off x="616196" y="263559"/>
        <a:ext cx="1848588" cy="1232391"/>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4.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5.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6.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7.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18.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4.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6.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7.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8.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9.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5088" cy="464503"/>
          </a:xfrm>
          <a:prstGeom prst="rect">
            <a:avLst/>
          </a:prstGeom>
        </p:spPr>
        <p:txBody>
          <a:bodyPr vert="horz" lIns="93104" tIns="46552" rIns="93104" bIns="46552" rtlCol="0"/>
          <a:lstStyle>
            <a:lvl1pPr algn="l">
              <a:defRPr sz="1200"/>
            </a:lvl1pPr>
          </a:lstStyle>
          <a:p>
            <a:endParaRPr lang="en-US"/>
          </a:p>
        </p:txBody>
      </p:sp>
      <p:sp>
        <p:nvSpPr>
          <p:cNvPr id="3" name="Date Placeholder 2"/>
          <p:cNvSpPr>
            <a:spLocks noGrp="1"/>
          </p:cNvSpPr>
          <p:nvPr>
            <p:ph type="dt" idx="1"/>
          </p:nvPr>
        </p:nvSpPr>
        <p:spPr>
          <a:xfrm>
            <a:off x="3967341" y="0"/>
            <a:ext cx="3035088" cy="464503"/>
          </a:xfrm>
          <a:prstGeom prst="rect">
            <a:avLst/>
          </a:prstGeom>
        </p:spPr>
        <p:txBody>
          <a:bodyPr vert="horz" lIns="93104" tIns="46552" rIns="93104" bIns="46552" rtlCol="0"/>
          <a:lstStyle>
            <a:lvl1pPr algn="r">
              <a:defRPr sz="1200"/>
            </a:lvl1pPr>
          </a:lstStyle>
          <a:p>
            <a:fld id="{EA0DFF4F-32D9-4A98-A603-E40CB1B41A5C}" type="datetimeFigureOut">
              <a:rPr lang="en-US" smtClean="0"/>
              <a:pPr/>
              <a:t>11/6/2014</a:t>
            </a:fld>
            <a:endParaRPr lang="en-US"/>
          </a:p>
        </p:txBody>
      </p:sp>
      <p:sp>
        <p:nvSpPr>
          <p:cNvPr id="4" name="Slide Image Placeholder 3"/>
          <p:cNvSpPr>
            <a:spLocks noGrp="1" noRot="1" noChangeAspect="1"/>
          </p:cNvSpPr>
          <p:nvPr>
            <p:ph type="sldImg" idx="2"/>
          </p:nvPr>
        </p:nvSpPr>
        <p:spPr>
          <a:xfrm>
            <a:off x="1179513" y="696913"/>
            <a:ext cx="4645025" cy="3482975"/>
          </a:xfrm>
          <a:prstGeom prst="rect">
            <a:avLst/>
          </a:prstGeom>
          <a:noFill/>
          <a:ln w="12700">
            <a:solidFill>
              <a:prstClr val="black"/>
            </a:solidFill>
          </a:ln>
        </p:spPr>
        <p:txBody>
          <a:bodyPr vert="horz" lIns="93104" tIns="46552" rIns="93104" bIns="46552" rtlCol="0" anchor="ctr"/>
          <a:lstStyle/>
          <a:p>
            <a:endParaRPr lang="en-US"/>
          </a:p>
        </p:txBody>
      </p:sp>
      <p:sp>
        <p:nvSpPr>
          <p:cNvPr id="5" name="Notes Placeholder 4"/>
          <p:cNvSpPr>
            <a:spLocks noGrp="1"/>
          </p:cNvSpPr>
          <p:nvPr>
            <p:ph type="body" sz="quarter" idx="3"/>
          </p:nvPr>
        </p:nvSpPr>
        <p:spPr>
          <a:xfrm>
            <a:off x="700405" y="4412774"/>
            <a:ext cx="5603240" cy="4180523"/>
          </a:xfrm>
          <a:prstGeom prst="rect">
            <a:avLst/>
          </a:prstGeom>
        </p:spPr>
        <p:txBody>
          <a:bodyPr vert="horz" lIns="93104" tIns="46552" rIns="93104" bIns="4655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3935"/>
            <a:ext cx="3035088" cy="464503"/>
          </a:xfrm>
          <a:prstGeom prst="rect">
            <a:avLst/>
          </a:prstGeom>
        </p:spPr>
        <p:txBody>
          <a:bodyPr vert="horz" lIns="93104" tIns="46552" rIns="93104" bIns="46552" rtlCol="0" anchor="b"/>
          <a:lstStyle>
            <a:lvl1pPr algn="l">
              <a:defRPr sz="1200"/>
            </a:lvl1pPr>
          </a:lstStyle>
          <a:p>
            <a:endParaRPr lang="en-US"/>
          </a:p>
        </p:txBody>
      </p:sp>
      <p:sp>
        <p:nvSpPr>
          <p:cNvPr id="7" name="Slide Number Placeholder 6"/>
          <p:cNvSpPr>
            <a:spLocks noGrp="1"/>
          </p:cNvSpPr>
          <p:nvPr>
            <p:ph type="sldNum" sz="quarter" idx="5"/>
          </p:nvPr>
        </p:nvSpPr>
        <p:spPr>
          <a:xfrm>
            <a:off x="3967341" y="8823935"/>
            <a:ext cx="3035088" cy="464503"/>
          </a:xfrm>
          <a:prstGeom prst="rect">
            <a:avLst/>
          </a:prstGeom>
        </p:spPr>
        <p:txBody>
          <a:bodyPr vert="horz" lIns="93104" tIns="46552" rIns="93104" bIns="46552" rtlCol="0" anchor="b"/>
          <a:lstStyle>
            <a:lvl1pPr algn="r">
              <a:defRPr sz="1200"/>
            </a:lvl1pPr>
          </a:lstStyle>
          <a:p>
            <a:fld id="{24BF2564-E7F8-4F22-8876-0F308072ADA9}" type="slidenum">
              <a:rPr lang="en-US" smtClean="0"/>
              <a:pPr/>
              <a:t>‹#›</a:t>
            </a:fld>
            <a:endParaRPr lang="en-US"/>
          </a:p>
        </p:txBody>
      </p:sp>
    </p:spTree>
    <p:extLst>
      <p:ext uri="{BB962C8B-B14F-4D97-AF65-F5344CB8AC3E}">
        <p14:creationId xmlns:p14="http://schemas.microsoft.com/office/powerpoint/2010/main" val="42657016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Schedule of the Orientations</a:t>
            </a:r>
          </a:p>
          <a:p>
            <a:endParaRPr lang="en-US" dirty="0"/>
          </a:p>
          <a:p>
            <a:r>
              <a:rPr lang="en-US" dirty="0" smtClean="0"/>
              <a:t>November 7, 2014	Regions VI, VII, VIII	</a:t>
            </a:r>
            <a:r>
              <a:rPr lang="en-US" dirty="0" err="1" smtClean="0"/>
              <a:t>Ecotech</a:t>
            </a:r>
            <a:r>
              <a:rPr lang="en-US" dirty="0" smtClean="0"/>
              <a:t>, Cebu (Annex)</a:t>
            </a:r>
          </a:p>
          <a:p>
            <a:r>
              <a:rPr lang="en-US" dirty="0" smtClean="0"/>
              <a:t>November 7, 2014	Regions IX, XII, ARMM	</a:t>
            </a:r>
            <a:r>
              <a:rPr lang="en-US" dirty="0" err="1" smtClean="0"/>
              <a:t>Ecotech</a:t>
            </a:r>
            <a:r>
              <a:rPr lang="en-US" dirty="0" smtClean="0"/>
              <a:t>, Cebu (2</a:t>
            </a:r>
            <a:r>
              <a:rPr lang="en-US" baseline="30000" dirty="0" smtClean="0"/>
              <a:t>nd</a:t>
            </a:r>
            <a:r>
              <a:rPr lang="en-US" dirty="0" smtClean="0"/>
              <a:t> </a:t>
            </a:r>
            <a:r>
              <a:rPr lang="en-US" dirty="0" err="1" smtClean="0"/>
              <a:t>flr</a:t>
            </a:r>
            <a:r>
              <a:rPr lang="en-US" dirty="0" smtClean="0"/>
              <a:t>)</a:t>
            </a:r>
          </a:p>
          <a:p>
            <a:r>
              <a:rPr lang="en-US" dirty="0" smtClean="0"/>
              <a:t>November 10, 2014	Regions I, II, III, CAR	RELC, Pampanga</a:t>
            </a:r>
          </a:p>
          <a:p>
            <a:r>
              <a:rPr lang="en-US" dirty="0" smtClean="0"/>
              <a:t>November 10, 2014	Regions IV-A, IV-B, V, NCR	RELC, </a:t>
            </a:r>
            <a:r>
              <a:rPr lang="en-US" dirty="0" err="1" smtClean="0"/>
              <a:t>Batangas</a:t>
            </a:r>
            <a:endParaRPr lang="en-US" dirty="0" smtClean="0"/>
          </a:p>
          <a:p>
            <a:r>
              <a:rPr lang="en-US" dirty="0" smtClean="0"/>
              <a:t>November 11, 2014	Regions X, XI, </a:t>
            </a:r>
            <a:r>
              <a:rPr lang="en-US" dirty="0" err="1" smtClean="0"/>
              <a:t>Caraga</a:t>
            </a:r>
            <a:r>
              <a:rPr lang="en-US" dirty="0" smtClean="0"/>
              <a:t>	RELC, Cagayan de Oro</a:t>
            </a:r>
          </a:p>
          <a:p>
            <a:endParaRPr lang="en-US" dirty="0"/>
          </a:p>
          <a:p>
            <a:r>
              <a:rPr lang="en-US" dirty="0" smtClean="0"/>
              <a:t>Agenda:</a:t>
            </a:r>
          </a:p>
          <a:p>
            <a:pPr marL="174570" indent="-174570">
              <a:buFontTx/>
              <a:buChar char="-"/>
            </a:pPr>
            <a:r>
              <a:rPr lang="en-US" dirty="0" smtClean="0"/>
              <a:t>Briefing of Rationale, Objectives and Process Flow</a:t>
            </a:r>
          </a:p>
          <a:p>
            <a:pPr marL="174570" indent="-174570">
              <a:buFontTx/>
              <a:buChar char="-"/>
            </a:pPr>
            <a:r>
              <a:rPr lang="en-US" dirty="0" smtClean="0"/>
              <a:t>Discussion of the Inventory Form and Definition of Terms</a:t>
            </a:r>
          </a:p>
          <a:p>
            <a:pPr marL="174570" indent="-174570">
              <a:buFontTx/>
              <a:buChar char="-"/>
            </a:pPr>
            <a:r>
              <a:rPr lang="en-US" dirty="0" smtClean="0"/>
              <a:t>Orientation on the online encoding facility in the EBEIS</a:t>
            </a:r>
          </a:p>
          <a:p>
            <a:pPr marL="174570" indent="-174570">
              <a:buFontTx/>
              <a:buChar char="-"/>
            </a:pPr>
            <a:r>
              <a:rPr lang="en-US" dirty="0" smtClean="0"/>
              <a:t>Focus Group Discussion on Pre-Work</a:t>
            </a:r>
          </a:p>
        </p:txBody>
      </p:sp>
      <p:sp>
        <p:nvSpPr>
          <p:cNvPr id="4" name="Slide Number Placeholder 3"/>
          <p:cNvSpPr>
            <a:spLocks noGrp="1"/>
          </p:cNvSpPr>
          <p:nvPr>
            <p:ph type="sldNum" sz="quarter" idx="10"/>
          </p:nvPr>
        </p:nvSpPr>
        <p:spPr/>
        <p:txBody>
          <a:bodyPr/>
          <a:lstStyle/>
          <a:p>
            <a:fld id="{24BF2564-E7F8-4F22-8876-0F308072ADA9}" type="slidenum">
              <a:rPr lang="en-US" smtClean="0"/>
              <a:pPr/>
              <a:t>1</a:t>
            </a:fld>
            <a:endParaRPr lang="en-US"/>
          </a:p>
        </p:txBody>
      </p:sp>
    </p:spTree>
    <p:extLst>
      <p:ext uri="{BB962C8B-B14F-4D97-AF65-F5344CB8AC3E}">
        <p14:creationId xmlns:p14="http://schemas.microsoft.com/office/powerpoint/2010/main" val="13827711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4BF2564-E7F8-4F22-8876-0F308072ADA9}" type="slidenum">
              <a:rPr lang="en-US" smtClean="0"/>
              <a:pPr/>
              <a:t>10</a:t>
            </a:fld>
            <a:endParaRPr lang="en-US"/>
          </a:p>
        </p:txBody>
      </p:sp>
    </p:spTree>
    <p:extLst>
      <p:ext uri="{BB962C8B-B14F-4D97-AF65-F5344CB8AC3E}">
        <p14:creationId xmlns:p14="http://schemas.microsoft.com/office/powerpoint/2010/main" val="4390778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BF2564-E7F8-4F22-8876-0F308072ADA9}" type="slidenum">
              <a:rPr lang="en-US" smtClean="0"/>
              <a:pPr/>
              <a:t>11</a:t>
            </a:fld>
            <a:endParaRPr lang="en-US"/>
          </a:p>
        </p:txBody>
      </p:sp>
    </p:spTree>
    <p:extLst>
      <p:ext uri="{BB962C8B-B14F-4D97-AF65-F5344CB8AC3E}">
        <p14:creationId xmlns:p14="http://schemas.microsoft.com/office/powerpoint/2010/main" val="26515612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Stress that the direction of counting buildings and classrooms must always be from left to right</a:t>
            </a:r>
            <a:r>
              <a:rPr lang="en-US" baseline="0" dirty="0" smtClean="0"/>
              <a:t> (clockwise).</a:t>
            </a:r>
            <a:endParaRPr lang="en-US" dirty="0"/>
          </a:p>
        </p:txBody>
      </p:sp>
      <p:sp>
        <p:nvSpPr>
          <p:cNvPr id="4" name="Slide Number Placeholder 3"/>
          <p:cNvSpPr>
            <a:spLocks noGrp="1"/>
          </p:cNvSpPr>
          <p:nvPr>
            <p:ph type="sldNum" sz="quarter" idx="10"/>
          </p:nvPr>
        </p:nvSpPr>
        <p:spPr/>
        <p:txBody>
          <a:bodyPr/>
          <a:lstStyle/>
          <a:p>
            <a:fld id="{24BF2564-E7F8-4F22-8876-0F308072ADA9}" type="slidenum">
              <a:rPr lang="en-US" smtClean="0"/>
              <a:pPr/>
              <a:t>12</a:t>
            </a:fld>
            <a:endParaRPr lang="en-US"/>
          </a:p>
        </p:txBody>
      </p:sp>
    </p:spTree>
    <p:extLst>
      <p:ext uri="{BB962C8B-B14F-4D97-AF65-F5344CB8AC3E}">
        <p14:creationId xmlns:p14="http://schemas.microsoft.com/office/powerpoint/2010/main" val="26515612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Building Number</a:t>
            </a:r>
          </a:p>
          <a:p>
            <a:pPr marL="174570" indent="-174570">
              <a:buFontTx/>
              <a:buChar char="-"/>
            </a:pPr>
            <a:r>
              <a:rPr lang="en-US" dirty="0"/>
              <a:t>r</a:t>
            </a:r>
            <a:r>
              <a:rPr lang="en-US" dirty="0" smtClean="0"/>
              <a:t>efers to a number specifically</a:t>
            </a:r>
            <a:r>
              <a:rPr lang="en-US" baseline="0" dirty="0" smtClean="0"/>
              <a:t> tagged to a specific building in a school</a:t>
            </a:r>
          </a:p>
          <a:p>
            <a:endParaRPr lang="en-US" dirty="0" smtClean="0"/>
          </a:p>
          <a:p>
            <a:r>
              <a:rPr lang="en-US" dirty="0" smtClean="0"/>
              <a:t>Building Type</a:t>
            </a:r>
          </a:p>
          <a:p>
            <a:pPr marL="174570" indent="-174570">
              <a:buFontTx/>
              <a:buChar char="-"/>
            </a:pPr>
            <a:r>
              <a:rPr lang="en-US" dirty="0" smtClean="0"/>
              <a:t>refers </a:t>
            </a:r>
            <a:r>
              <a:rPr lang="en-US" dirty="0"/>
              <a:t>to the design of a school building (e.g. </a:t>
            </a:r>
            <a:r>
              <a:rPr lang="en-US" dirty="0" err="1"/>
              <a:t>Gabaldon</a:t>
            </a:r>
            <a:r>
              <a:rPr lang="en-US" dirty="0"/>
              <a:t>, Marcos Pre-Fab, ESF, TEEP, SEDIP, etc</a:t>
            </a:r>
            <a:r>
              <a:rPr lang="en-US" dirty="0" smtClean="0"/>
              <a:t>.)</a:t>
            </a:r>
          </a:p>
          <a:p>
            <a:pPr marL="174570" indent="-174570">
              <a:buFontTx/>
              <a:buChar char="-"/>
            </a:pPr>
            <a:endParaRPr lang="en-US" dirty="0" smtClean="0"/>
          </a:p>
          <a:p>
            <a:r>
              <a:rPr lang="en-US" dirty="0" smtClean="0"/>
              <a:t>Room</a:t>
            </a:r>
            <a:r>
              <a:rPr lang="en-US" baseline="0" dirty="0" smtClean="0"/>
              <a:t> Dimension</a:t>
            </a:r>
          </a:p>
          <a:p>
            <a:pPr marL="174570" indent="-174570">
              <a:buFontTx/>
              <a:buChar char="-"/>
            </a:pPr>
            <a:r>
              <a:rPr lang="en-US" baseline="0" dirty="0" smtClean="0"/>
              <a:t>refers to the size of a room specifying the width and length (</a:t>
            </a:r>
            <a:r>
              <a:rPr lang="en-US" baseline="0" dirty="0" err="1" smtClean="0"/>
              <a:t>WxL</a:t>
            </a:r>
            <a:r>
              <a:rPr lang="en-US" baseline="0" dirty="0" smtClean="0"/>
              <a:t>).</a:t>
            </a:r>
          </a:p>
          <a:p>
            <a:pPr marL="174570" indent="-174570">
              <a:buFontTx/>
              <a:buChar char="-"/>
            </a:pPr>
            <a:r>
              <a:rPr lang="en-US" baseline="0" dirty="0" smtClean="0"/>
              <a:t>Width refers to the side of the chalkboard while length refers to the side of the window.</a:t>
            </a:r>
          </a:p>
          <a:p>
            <a:pPr marL="174570" indent="-174570">
              <a:buFontTx/>
              <a:buChar char="-"/>
            </a:pPr>
            <a:r>
              <a:rPr lang="en-US" baseline="0" dirty="0" smtClean="0"/>
              <a:t>Though there are standard room sizes for each school building type, there may have been modifications during construction. The actual constructed room size should be specified.</a:t>
            </a:r>
          </a:p>
          <a:p>
            <a:pPr marL="174570" indent="-174570">
              <a:buFontTx/>
              <a:buChar char="-"/>
            </a:pPr>
            <a:r>
              <a:rPr lang="en-US" baseline="0" dirty="0" smtClean="0"/>
              <a:t>If there are multiple room sizes in one building, indicate the size that occurs in the most number of rooms.</a:t>
            </a:r>
          </a:p>
          <a:p>
            <a:endParaRPr lang="en-US" dirty="0" smtClean="0"/>
          </a:p>
          <a:p>
            <a:r>
              <a:rPr lang="en-US" dirty="0" smtClean="0"/>
              <a:t>Building Condition</a:t>
            </a:r>
          </a:p>
          <a:p>
            <a:pPr marL="174570" indent="-174570">
              <a:buFontTx/>
              <a:buChar char="-"/>
            </a:pPr>
            <a:r>
              <a:rPr lang="en-US" dirty="0" smtClean="0"/>
              <a:t>refers to the current physical state of a building or room.</a:t>
            </a:r>
          </a:p>
          <a:p>
            <a:pPr marL="174570" indent="-174570">
              <a:buFontTx/>
              <a:buChar char="-"/>
            </a:pPr>
            <a:r>
              <a:rPr lang="en-US" dirty="0" smtClean="0"/>
              <a:t>Choices</a:t>
            </a:r>
            <a:r>
              <a:rPr lang="en-US" baseline="0" dirty="0" smtClean="0"/>
              <a:t> include Good, Needs Minor Repair, Needs Major Repair and Condemned.</a:t>
            </a:r>
            <a:endParaRPr lang="en-US" dirty="0" smtClean="0"/>
          </a:p>
          <a:p>
            <a:endParaRPr lang="en-US" dirty="0" smtClean="0"/>
          </a:p>
          <a:p>
            <a:r>
              <a:rPr lang="en-US" dirty="0" smtClean="0"/>
              <a:t>Number of rooms per floor per school building</a:t>
            </a:r>
          </a:p>
          <a:p>
            <a:pPr marL="174570" indent="-174570">
              <a:buFontTx/>
              <a:buChar char="-"/>
            </a:pPr>
            <a:r>
              <a:rPr lang="en-US" baseline="0" dirty="0" smtClean="0"/>
              <a:t>refers to the total number of rooms located for each floor of a specific building</a:t>
            </a:r>
          </a:p>
          <a:p>
            <a:pPr marL="174570" indent="-174570">
              <a:buFontTx/>
              <a:buChar char="-"/>
            </a:pPr>
            <a:r>
              <a:rPr lang="en-US" baseline="0" dirty="0" smtClean="0"/>
              <a:t>Numbering will start from left to right for all buildings.</a:t>
            </a:r>
            <a:endParaRPr lang="en-US" dirty="0" smtClean="0"/>
          </a:p>
          <a:p>
            <a:endParaRPr lang="en-US" dirty="0" smtClean="0"/>
          </a:p>
          <a:p>
            <a:r>
              <a:rPr lang="en-US" dirty="0" smtClean="0"/>
              <a:t>Funding</a:t>
            </a:r>
            <a:r>
              <a:rPr lang="en-US" baseline="0" dirty="0" smtClean="0"/>
              <a:t> Source</a:t>
            </a:r>
          </a:p>
          <a:p>
            <a:r>
              <a:rPr lang="en-US" baseline="0" dirty="0" smtClean="0"/>
              <a:t>- refers to the source of budget for construction of buildings and rooms</a:t>
            </a:r>
            <a:endParaRPr lang="en-US" dirty="0" smtClean="0"/>
          </a:p>
        </p:txBody>
      </p:sp>
      <p:sp>
        <p:nvSpPr>
          <p:cNvPr id="4" name="Slide Number Placeholder 3"/>
          <p:cNvSpPr>
            <a:spLocks noGrp="1"/>
          </p:cNvSpPr>
          <p:nvPr>
            <p:ph type="sldNum" sz="quarter" idx="10"/>
          </p:nvPr>
        </p:nvSpPr>
        <p:spPr/>
        <p:txBody>
          <a:bodyPr/>
          <a:lstStyle/>
          <a:p>
            <a:fld id="{24BF2564-E7F8-4F22-8876-0F308072ADA9}" type="slidenum">
              <a:rPr lang="en-US" smtClean="0"/>
              <a:pPr/>
              <a:t>13</a:t>
            </a:fld>
            <a:endParaRPr lang="en-US"/>
          </a:p>
        </p:txBody>
      </p:sp>
    </p:spTree>
    <p:extLst>
      <p:ext uri="{BB962C8B-B14F-4D97-AF65-F5344CB8AC3E}">
        <p14:creationId xmlns:p14="http://schemas.microsoft.com/office/powerpoint/2010/main" val="11617930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BF2564-E7F8-4F22-8876-0F308072ADA9}" type="slidenum">
              <a:rPr lang="en-US" smtClean="0"/>
              <a:pPr/>
              <a:t>14</a:t>
            </a:fld>
            <a:endParaRPr lang="en-US"/>
          </a:p>
        </p:txBody>
      </p:sp>
    </p:spTree>
    <p:extLst>
      <p:ext uri="{BB962C8B-B14F-4D97-AF65-F5344CB8AC3E}">
        <p14:creationId xmlns:p14="http://schemas.microsoft.com/office/powerpoint/2010/main" val="11617930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BF2564-E7F8-4F22-8876-0F308072ADA9}" type="slidenum">
              <a:rPr lang="en-US" smtClean="0"/>
              <a:pPr/>
              <a:t>15</a:t>
            </a:fld>
            <a:endParaRPr lang="en-US"/>
          </a:p>
        </p:txBody>
      </p:sp>
    </p:spTree>
    <p:extLst>
      <p:ext uri="{BB962C8B-B14F-4D97-AF65-F5344CB8AC3E}">
        <p14:creationId xmlns:p14="http://schemas.microsoft.com/office/powerpoint/2010/main" val="11617930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BF2564-E7F8-4F22-8876-0F308072ADA9}" type="slidenum">
              <a:rPr lang="en-US" smtClean="0"/>
              <a:pPr/>
              <a:t>16</a:t>
            </a:fld>
            <a:endParaRPr lang="en-US"/>
          </a:p>
        </p:txBody>
      </p:sp>
    </p:spTree>
    <p:extLst>
      <p:ext uri="{BB962C8B-B14F-4D97-AF65-F5344CB8AC3E}">
        <p14:creationId xmlns:p14="http://schemas.microsoft.com/office/powerpoint/2010/main" val="116179307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BF2564-E7F8-4F22-8876-0F308072ADA9}" type="slidenum">
              <a:rPr lang="en-US" smtClean="0"/>
              <a:pPr/>
              <a:t>17</a:t>
            </a:fld>
            <a:endParaRPr lang="en-US"/>
          </a:p>
        </p:txBody>
      </p:sp>
    </p:spTree>
    <p:extLst>
      <p:ext uri="{BB962C8B-B14F-4D97-AF65-F5344CB8AC3E}">
        <p14:creationId xmlns:p14="http://schemas.microsoft.com/office/powerpoint/2010/main" val="11617930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Minor</a:t>
            </a:r>
            <a:r>
              <a:rPr lang="en-US" baseline="0" dirty="0" smtClean="0"/>
              <a:t> repair</a:t>
            </a:r>
          </a:p>
          <a:p>
            <a:pPr marL="174570" indent="-174570">
              <a:buFontTx/>
              <a:buChar char="-"/>
            </a:pPr>
            <a:r>
              <a:rPr lang="en-US" baseline="0" dirty="0" smtClean="0"/>
              <a:t>Can</a:t>
            </a:r>
            <a:r>
              <a:rPr lang="en-US" dirty="0" smtClean="0"/>
              <a:t> usually </a:t>
            </a:r>
            <a:r>
              <a:rPr lang="en-US" baseline="0" dirty="0" smtClean="0"/>
              <a:t>be repaired using MOOE funds</a:t>
            </a:r>
          </a:p>
          <a:p>
            <a:pPr marL="174570" indent="-174570">
              <a:buFontTx/>
              <a:buChar char="-"/>
            </a:pPr>
            <a:r>
              <a:rPr lang="en-US" baseline="0" dirty="0" smtClean="0"/>
              <a:t>Repairs that can </a:t>
            </a:r>
            <a:r>
              <a:rPr lang="en-US" dirty="0" smtClean="0"/>
              <a:t>be covered by P100,000</a:t>
            </a:r>
            <a:endParaRPr lang="en-US" baseline="0" dirty="0" smtClean="0"/>
          </a:p>
          <a:p>
            <a:endParaRPr lang="en-US" baseline="0" dirty="0" smtClean="0"/>
          </a:p>
          <a:p>
            <a:r>
              <a:rPr lang="en-US" baseline="0" dirty="0" smtClean="0"/>
              <a:t>Major Repair</a:t>
            </a:r>
          </a:p>
          <a:p>
            <a:r>
              <a:rPr lang="en-US" baseline="0" dirty="0" smtClean="0"/>
              <a:t>- Repairs that cost more than P100,000</a:t>
            </a:r>
          </a:p>
          <a:p>
            <a:endParaRPr lang="en-US" dirty="0"/>
          </a:p>
        </p:txBody>
      </p:sp>
      <p:sp>
        <p:nvSpPr>
          <p:cNvPr id="4" name="Slide Number Placeholder 3"/>
          <p:cNvSpPr>
            <a:spLocks noGrp="1"/>
          </p:cNvSpPr>
          <p:nvPr>
            <p:ph type="sldNum" sz="quarter" idx="10"/>
          </p:nvPr>
        </p:nvSpPr>
        <p:spPr/>
        <p:txBody>
          <a:bodyPr/>
          <a:lstStyle/>
          <a:p>
            <a:fld id="{24BF2564-E7F8-4F22-8876-0F308072ADA9}" type="slidenum">
              <a:rPr lang="en-US" smtClean="0"/>
              <a:pPr/>
              <a:t>18</a:t>
            </a:fld>
            <a:endParaRPr lang="en-US"/>
          </a:p>
        </p:txBody>
      </p:sp>
    </p:spTree>
    <p:extLst>
      <p:ext uri="{BB962C8B-B14F-4D97-AF65-F5344CB8AC3E}">
        <p14:creationId xmlns:p14="http://schemas.microsoft.com/office/powerpoint/2010/main" val="116179307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BF2564-E7F8-4F22-8876-0F308072ADA9}" type="slidenum">
              <a:rPr lang="en-US" smtClean="0"/>
              <a:pPr/>
              <a:t>19</a:t>
            </a:fld>
            <a:endParaRPr lang="en-US"/>
          </a:p>
        </p:txBody>
      </p:sp>
    </p:spTree>
    <p:extLst>
      <p:ext uri="{BB962C8B-B14F-4D97-AF65-F5344CB8AC3E}">
        <p14:creationId xmlns:p14="http://schemas.microsoft.com/office/powerpoint/2010/main" val="11617930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BF2564-E7F8-4F22-8876-0F308072ADA9}" type="slidenum">
              <a:rPr lang="en-US" smtClean="0"/>
              <a:pPr/>
              <a:t>2</a:t>
            </a:fld>
            <a:endParaRPr lang="en-US"/>
          </a:p>
        </p:txBody>
      </p:sp>
    </p:spTree>
    <p:extLst>
      <p:ext uri="{BB962C8B-B14F-4D97-AF65-F5344CB8AC3E}">
        <p14:creationId xmlns:p14="http://schemas.microsoft.com/office/powerpoint/2010/main" val="227971845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Building Number</a:t>
            </a:r>
          </a:p>
          <a:p>
            <a:pPr marL="174570" indent="-174570">
              <a:buFontTx/>
              <a:buChar char="-"/>
            </a:pPr>
            <a:r>
              <a:rPr lang="en-US" dirty="0" smtClean="0"/>
              <a:t>refers to a number specifically</a:t>
            </a:r>
            <a:r>
              <a:rPr lang="en-US" baseline="0" dirty="0" smtClean="0"/>
              <a:t> tagged to a specific building in a school</a:t>
            </a:r>
          </a:p>
          <a:p>
            <a:endParaRPr lang="en-US" dirty="0" smtClean="0"/>
          </a:p>
          <a:p>
            <a:r>
              <a:rPr lang="en-US" dirty="0" smtClean="0"/>
              <a:t>Room Number</a:t>
            </a:r>
          </a:p>
          <a:p>
            <a:pPr marL="174570" indent="-174570">
              <a:buFontTx/>
              <a:buChar char="-"/>
            </a:pPr>
            <a:r>
              <a:rPr lang="en-US" dirty="0"/>
              <a:t>r</a:t>
            </a:r>
            <a:r>
              <a:rPr lang="en-US" dirty="0" smtClean="0"/>
              <a:t>efers to a number specifically tagged to a specific</a:t>
            </a:r>
            <a:r>
              <a:rPr lang="en-US" baseline="0" dirty="0" smtClean="0"/>
              <a:t> room </a:t>
            </a:r>
            <a:r>
              <a:rPr lang="en-US" dirty="0" smtClean="0"/>
              <a:t>in</a:t>
            </a:r>
            <a:r>
              <a:rPr lang="en-US" baseline="0" dirty="0" smtClean="0"/>
              <a:t> a specific building</a:t>
            </a:r>
          </a:p>
          <a:p>
            <a:pPr marL="174570" indent="-174570">
              <a:buFontTx/>
              <a:buChar char="-"/>
            </a:pPr>
            <a:r>
              <a:rPr lang="en-US" baseline="0" dirty="0" smtClean="0"/>
              <a:t>Different from total number of rooms per floor </a:t>
            </a:r>
            <a:r>
              <a:rPr lang="en-US" dirty="0" smtClean="0"/>
              <a:t>in</a:t>
            </a:r>
            <a:r>
              <a:rPr lang="en-US" baseline="0" dirty="0" smtClean="0"/>
              <a:t> Table 1.</a:t>
            </a:r>
          </a:p>
          <a:p>
            <a:pPr marL="174570" indent="-174570">
              <a:buFontTx/>
              <a:buChar char="-"/>
            </a:pPr>
            <a:r>
              <a:rPr lang="en-US" baseline="0" dirty="0" smtClean="0"/>
              <a:t>The room numbers must always start with 1 in each building  and the count continues up to the last room in the last floor of the same building.</a:t>
            </a:r>
          </a:p>
          <a:p>
            <a:endParaRPr lang="en-US" baseline="0" dirty="0" smtClean="0"/>
          </a:p>
          <a:p>
            <a:r>
              <a:rPr lang="en-US" baseline="0" dirty="0" smtClean="0"/>
              <a:t>Actual usage</a:t>
            </a:r>
          </a:p>
          <a:p>
            <a:pPr marL="174570" indent="-174570">
              <a:buFontTx/>
              <a:buChar char="-"/>
            </a:pPr>
            <a:r>
              <a:rPr lang="en-US" baseline="0" dirty="0" smtClean="0"/>
              <a:t>refers to the manner by which a room is currently being utilized</a:t>
            </a:r>
          </a:p>
          <a:p>
            <a:pPr marL="174570" indent="-174570">
              <a:buFontTx/>
              <a:buChar char="-"/>
            </a:pPr>
            <a:r>
              <a:rPr lang="en-US" dirty="0" smtClean="0"/>
              <a:t>One room may</a:t>
            </a:r>
            <a:r>
              <a:rPr lang="en-US" baseline="0" dirty="0" smtClean="0"/>
              <a:t> have multiple usage</a:t>
            </a:r>
            <a:r>
              <a:rPr lang="en-US" dirty="0" smtClean="0"/>
              <a:t> (choose all applicable uses)</a:t>
            </a:r>
            <a:endParaRPr lang="en-US" baseline="0" dirty="0" smtClean="0"/>
          </a:p>
        </p:txBody>
      </p:sp>
      <p:sp>
        <p:nvSpPr>
          <p:cNvPr id="4" name="Slide Number Placeholder 3"/>
          <p:cNvSpPr>
            <a:spLocks noGrp="1"/>
          </p:cNvSpPr>
          <p:nvPr>
            <p:ph type="sldNum" sz="quarter" idx="10"/>
          </p:nvPr>
        </p:nvSpPr>
        <p:spPr/>
        <p:txBody>
          <a:bodyPr/>
          <a:lstStyle/>
          <a:p>
            <a:fld id="{24BF2564-E7F8-4F22-8876-0F308072ADA9}" type="slidenum">
              <a:rPr lang="en-US" smtClean="0"/>
              <a:pPr/>
              <a:t>20</a:t>
            </a:fld>
            <a:endParaRPr lang="en-US"/>
          </a:p>
        </p:txBody>
      </p:sp>
    </p:spTree>
    <p:extLst>
      <p:ext uri="{BB962C8B-B14F-4D97-AF65-F5344CB8AC3E}">
        <p14:creationId xmlns:p14="http://schemas.microsoft.com/office/powerpoint/2010/main" val="116179307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Minor</a:t>
            </a:r>
            <a:r>
              <a:rPr lang="en-US" baseline="0" dirty="0" smtClean="0"/>
              <a:t> repair</a:t>
            </a:r>
          </a:p>
          <a:p>
            <a:pPr marL="174570" indent="-174570">
              <a:buFontTx/>
              <a:buChar char="-"/>
            </a:pPr>
            <a:r>
              <a:rPr lang="en-US" baseline="0" dirty="0" smtClean="0"/>
              <a:t>Can usually be repaired using MOOE funds</a:t>
            </a:r>
          </a:p>
          <a:p>
            <a:pPr marL="174570" indent="-174570">
              <a:buFontTx/>
              <a:buChar char="-"/>
            </a:pPr>
            <a:r>
              <a:rPr lang="en-US" baseline="0" dirty="0" smtClean="0"/>
              <a:t>Repairs that can be covered by P100,000 and below</a:t>
            </a:r>
          </a:p>
          <a:p>
            <a:endParaRPr lang="en-US" baseline="0" dirty="0" smtClean="0"/>
          </a:p>
          <a:p>
            <a:r>
              <a:rPr lang="en-US" baseline="0" dirty="0" smtClean="0"/>
              <a:t>Major Repair</a:t>
            </a:r>
          </a:p>
          <a:p>
            <a:r>
              <a:rPr lang="en-US" baseline="0" dirty="0" smtClean="0"/>
              <a:t>- Repairs</a:t>
            </a:r>
            <a:r>
              <a:rPr lang="en-US" dirty="0" smtClean="0"/>
              <a:t> that cost</a:t>
            </a:r>
            <a:r>
              <a:rPr lang="en-US" baseline="0" dirty="0" smtClean="0"/>
              <a:t> more than P100,000</a:t>
            </a:r>
          </a:p>
          <a:p>
            <a:endParaRPr lang="en-US" dirty="0"/>
          </a:p>
        </p:txBody>
      </p:sp>
      <p:sp>
        <p:nvSpPr>
          <p:cNvPr id="4" name="Slide Number Placeholder 3"/>
          <p:cNvSpPr>
            <a:spLocks noGrp="1"/>
          </p:cNvSpPr>
          <p:nvPr>
            <p:ph type="sldNum" sz="quarter" idx="10"/>
          </p:nvPr>
        </p:nvSpPr>
        <p:spPr/>
        <p:txBody>
          <a:bodyPr/>
          <a:lstStyle/>
          <a:p>
            <a:fld id="{24BF2564-E7F8-4F22-8876-0F308072ADA9}" type="slidenum">
              <a:rPr lang="en-US" smtClean="0"/>
              <a:pPr/>
              <a:t>21</a:t>
            </a:fld>
            <a:endParaRPr lang="en-US"/>
          </a:p>
        </p:txBody>
      </p:sp>
    </p:spTree>
    <p:extLst>
      <p:ext uri="{BB962C8B-B14F-4D97-AF65-F5344CB8AC3E}">
        <p14:creationId xmlns:p14="http://schemas.microsoft.com/office/powerpoint/2010/main" val="116179307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Actual </a:t>
            </a:r>
            <a:r>
              <a:rPr lang="en-US" dirty="0"/>
              <a:t>usage</a:t>
            </a:r>
          </a:p>
          <a:p>
            <a:pPr marL="174570" indent="-174570">
              <a:buFontTx/>
              <a:buChar char="-"/>
            </a:pPr>
            <a:r>
              <a:rPr lang="en-US" dirty="0"/>
              <a:t>refers to the manner by which a room is currently being utilized</a:t>
            </a:r>
          </a:p>
          <a:p>
            <a:pPr marL="174570" indent="-174570">
              <a:buFontTx/>
              <a:buChar char="-"/>
            </a:pPr>
            <a:r>
              <a:rPr lang="en-US" dirty="0" smtClean="0"/>
              <a:t>One </a:t>
            </a:r>
            <a:r>
              <a:rPr lang="en-US" dirty="0"/>
              <a:t>room may have multiple usage (choose </a:t>
            </a:r>
            <a:r>
              <a:rPr lang="en-US" dirty="0" smtClean="0"/>
              <a:t>all applicable uses)</a:t>
            </a:r>
            <a:endParaRPr lang="en-US" dirty="0"/>
          </a:p>
        </p:txBody>
      </p:sp>
      <p:sp>
        <p:nvSpPr>
          <p:cNvPr id="4" name="Slide Number Placeholder 3"/>
          <p:cNvSpPr>
            <a:spLocks noGrp="1"/>
          </p:cNvSpPr>
          <p:nvPr>
            <p:ph type="sldNum" sz="quarter" idx="10"/>
          </p:nvPr>
        </p:nvSpPr>
        <p:spPr/>
        <p:txBody>
          <a:bodyPr/>
          <a:lstStyle/>
          <a:p>
            <a:fld id="{24BF2564-E7F8-4F22-8876-0F308072ADA9}" type="slidenum">
              <a:rPr lang="en-US" smtClean="0"/>
              <a:pPr/>
              <a:t>22</a:t>
            </a:fld>
            <a:endParaRPr lang="en-US"/>
          </a:p>
        </p:txBody>
      </p:sp>
    </p:spTree>
    <p:extLst>
      <p:ext uri="{BB962C8B-B14F-4D97-AF65-F5344CB8AC3E}">
        <p14:creationId xmlns:p14="http://schemas.microsoft.com/office/powerpoint/2010/main" val="116179307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Makeshift Room</a:t>
            </a:r>
          </a:p>
          <a:p>
            <a:pPr marL="174570" indent="-174570">
              <a:buFontTx/>
              <a:buChar char="-"/>
            </a:pPr>
            <a:r>
              <a:rPr lang="en-US" dirty="0" smtClean="0"/>
              <a:t>Should not be part of an existing building (e.g.</a:t>
            </a:r>
            <a:r>
              <a:rPr lang="en-US" baseline="0" dirty="0" smtClean="0"/>
              <a:t> rooms under the stairs and in the corridor)</a:t>
            </a:r>
            <a:endParaRPr lang="en-US" dirty="0" smtClean="0"/>
          </a:p>
          <a:p>
            <a:pPr marL="174570" indent="-174570">
              <a:buFontTx/>
              <a:buChar char="-"/>
            </a:pPr>
            <a:r>
              <a:rPr lang="en-US" dirty="0" smtClean="0"/>
              <a:t>Rooms under stairs and corridors turned into classrooms are NOT considered makeshift rooms</a:t>
            </a:r>
          </a:p>
          <a:p>
            <a:endParaRPr lang="en-US" dirty="0"/>
          </a:p>
          <a:p>
            <a:r>
              <a:rPr lang="en-US" dirty="0" smtClean="0"/>
              <a:t>Room </a:t>
            </a:r>
            <a:r>
              <a:rPr lang="en-US" dirty="0"/>
              <a:t>Number</a:t>
            </a:r>
          </a:p>
          <a:p>
            <a:pPr marL="174570" indent="-174570">
              <a:buFontTx/>
              <a:buChar char="-"/>
            </a:pPr>
            <a:r>
              <a:rPr lang="en-US" dirty="0"/>
              <a:t>refers to a number specifically tagged to a </a:t>
            </a:r>
            <a:r>
              <a:rPr lang="en-US" dirty="0" smtClean="0"/>
              <a:t>specific makeshift room</a:t>
            </a:r>
            <a:endParaRPr lang="en-US" dirty="0"/>
          </a:p>
          <a:p>
            <a:endParaRPr lang="en-US" dirty="0"/>
          </a:p>
          <a:p>
            <a:r>
              <a:rPr lang="en-US" dirty="0"/>
              <a:t>Actual usage</a:t>
            </a:r>
          </a:p>
          <a:p>
            <a:pPr marL="174570" indent="-174570">
              <a:buFontTx/>
              <a:buChar char="-"/>
            </a:pPr>
            <a:r>
              <a:rPr lang="en-US" dirty="0"/>
              <a:t>refers to the manner by which a room is currently being utilized</a:t>
            </a:r>
          </a:p>
          <a:p>
            <a:pPr marL="174570" indent="-174570">
              <a:buFontTx/>
              <a:buChar char="-"/>
            </a:pPr>
            <a:r>
              <a:rPr lang="en-US" dirty="0" smtClean="0"/>
              <a:t>One </a:t>
            </a:r>
            <a:r>
              <a:rPr lang="en-US" dirty="0"/>
              <a:t>room may have multiple usage (choose all </a:t>
            </a:r>
            <a:r>
              <a:rPr lang="en-US" dirty="0" smtClean="0"/>
              <a:t>applicable uses)</a:t>
            </a:r>
            <a:endParaRPr lang="en-US" dirty="0"/>
          </a:p>
        </p:txBody>
      </p:sp>
      <p:sp>
        <p:nvSpPr>
          <p:cNvPr id="4" name="Slide Number Placeholder 3"/>
          <p:cNvSpPr>
            <a:spLocks noGrp="1"/>
          </p:cNvSpPr>
          <p:nvPr>
            <p:ph type="sldNum" sz="quarter" idx="10"/>
          </p:nvPr>
        </p:nvSpPr>
        <p:spPr/>
        <p:txBody>
          <a:bodyPr/>
          <a:lstStyle/>
          <a:p>
            <a:fld id="{24BF2564-E7F8-4F22-8876-0F308072ADA9}" type="slidenum">
              <a:rPr lang="en-US" smtClean="0"/>
              <a:pPr/>
              <a:t>23</a:t>
            </a:fld>
            <a:endParaRPr lang="en-US"/>
          </a:p>
        </p:txBody>
      </p:sp>
    </p:spTree>
    <p:extLst>
      <p:ext uri="{BB962C8B-B14F-4D97-AF65-F5344CB8AC3E}">
        <p14:creationId xmlns:p14="http://schemas.microsoft.com/office/powerpoint/2010/main" val="116179307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Actual </a:t>
            </a:r>
            <a:r>
              <a:rPr lang="en-US" dirty="0"/>
              <a:t>usage</a:t>
            </a:r>
          </a:p>
          <a:p>
            <a:pPr marL="174570" indent="-174570">
              <a:buFontTx/>
              <a:buChar char="-"/>
            </a:pPr>
            <a:r>
              <a:rPr lang="en-US" dirty="0"/>
              <a:t>refers to the manner by which a room is currently being utilized</a:t>
            </a:r>
          </a:p>
          <a:p>
            <a:pPr marL="174570" indent="-174570">
              <a:buFontTx/>
              <a:buChar char="-"/>
            </a:pPr>
            <a:r>
              <a:rPr lang="en-US" dirty="0"/>
              <a:t>Drop down list in the online facility</a:t>
            </a:r>
          </a:p>
          <a:p>
            <a:pPr marL="174570" indent="-174570">
              <a:buFontTx/>
              <a:buChar char="-"/>
            </a:pPr>
            <a:r>
              <a:rPr lang="en-US" dirty="0"/>
              <a:t>One room may have multiple usage (choose all </a:t>
            </a:r>
            <a:r>
              <a:rPr lang="en-US" dirty="0" smtClean="0"/>
              <a:t>applicable uses)</a:t>
            </a:r>
            <a:endParaRPr lang="en-US" dirty="0"/>
          </a:p>
        </p:txBody>
      </p:sp>
      <p:sp>
        <p:nvSpPr>
          <p:cNvPr id="4" name="Slide Number Placeholder 3"/>
          <p:cNvSpPr>
            <a:spLocks noGrp="1"/>
          </p:cNvSpPr>
          <p:nvPr>
            <p:ph type="sldNum" sz="quarter" idx="10"/>
          </p:nvPr>
        </p:nvSpPr>
        <p:spPr/>
        <p:txBody>
          <a:bodyPr/>
          <a:lstStyle/>
          <a:p>
            <a:fld id="{24BF2564-E7F8-4F22-8876-0F308072ADA9}" type="slidenum">
              <a:rPr lang="en-US" smtClean="0"/>
              <a:pPr/>
              <a:t>24</a:t>
            </a:fld>
            <a:endParaRPr lang="en-US"/>
          </a:p>
        </p:txBody>
      </p:sp>
    </p:spTree>
    <p:extLst>
      <p:ext uri="{BB962C8B-B14F-4D97-AF65-F5344CB8AC3E}">
        <p14:creationId xmlns:p14="http://schemas.microsoft.com/office/powerpoint/2010/main" val="116179307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24BF2564-E7F8-4F22-8876-0F308072ADA9}" type="slidenum">
              <a:rPr lang="en-US" smtClean="0"/>
              <a:pPr/>
              <a:t>25</a:t>
            </a:fld>
            <a:endParaRPr lang="en-US"/>
          </a:p>
        </p:txBody>
      </p:sp>
    </p:spTree>
    <p:extLst>
      <p:ext uri="{BB962C8B-B14F-4D97-AF65-F5344CB8AC3E}">
        <p14:creationId xmlns:p14="http://schemas.microsoft.com/office/powerpoint/2010/main" val="116179307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24BF2564-E7F8-4F22-8876-0F308072ADA9}" type="slidenum">
              <a:rPr lang="en-US" smtClean="0"/>
              <a:pPr/>
              <a:t>26</a:t>
            </a:fld>
            <a:endParaRPr lang="en-US"/>
          </a:p>
        </p:txBody>
      </p:sp>
    </p:spTree>
    <p:extLst>
      <p:ext uri="{BB962C8B-B14F-4D97-AF65-F5344CB8AC3E}">
        <p14:creationId xmlns:p14="http://schemas.microsoft.com/office/powerpoint/2010/main" val="116179307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24BF2564-E7F8-4F22-8876-0F308072ADA9}" type="slidenum">
              <a:rPr lang="en-US" smtClean="0"/>
              <a:pPr/>
              <a:t>27</a:t>
            </a:fld>
            <a:endParaRPr lang="en-US"/>
          </a:p>
        </p:txBody>
      </p:sp>
    </p:spTree>
    <p:extLst>
      <p:ext uri="{BB962C8B-B14F-4D97-AF65-F5344CB8AC3E}">
        <p14:creationId xmlns:p14="http://schemas.microsoft.com/office/powerpoint/2010/main" val="116179307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Note:</a:t>
            </a:r>
          </a:p>
          <a:p>
            <a:pPr marL="174570" indent="-174570">
              <a:buFontTx/>
              <a:buChar char="-"/>
            </a:pPr>
            <a:r>
              <a:rPr lang="en-US" baseline="0" dirty="0" smtClean="0"/>
              <a:t>Do not include ongoing construction of other structures</a:t>
            </a:r>
          </a:p>
          <a:p>
            <a:pPr marL="174570" indent="-174570">
              <a:buFontTx/>
              <a:buChar char="-"/>
            </a:pPr>
            <a:r>
              <a:rPr lang="en-US" baseline="0" dirty="0" smtClean="0"/>
              <a:t>Must be present inside the campus</a:t>
            </a:r>
          </a:p>
        </p:txBody>
      </p:sp>
      <p:sp>
        <p:nvSpPr>
          <p:cNvPr id="4" name="Slide Number Placeholder 3"/>
          <p:cNvSpPr>
            <a:spLocks noGrp="1"/>
          </p:cNvSpPr>
          <p:nvPr>
            <p:ph type="sldNum" sz="quarter" idx="10"/>
          </p:nvPr>
        </p:nvSpPr>
        <p:spPr/>
        <p:txBody>
          <a:bodyPr/>
          <a:lstStyle/>
          <a:p>
            <a:fld id="{24BF2564-E7F8-4F22-8876-0F308072ADA9}" type="slidenum">
              <a:rPr lang="en-US" smtClean="0"/>
              <a:pPr/>
              <a:t>28</a:t>
            </a:fld>
            <a:endParaRPr lang="en-US"/>
          </a:p>
        </p:txBody>
      </p:sp>
    </p:spTree>
    <p:extLst>
      <p:ext uri="{BB962C8B-B14F-4D97-AF65-F5344CB8AC3E}">
        <p14:creationId xmlns:p14="http://schemas.microsoft.com/office/powerpoint/2010/main" val="116179307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a:t>
            </a:r>
          </a:p>
          <a:p>
            <a:pPr marL="174570" indent="-174570">
              <a:buFontTx/>
              <a:buChar char="-"/>
            </a:pPr>
            <a:r>
              <a:rPr lang="en-US" dirty="0"/>
              <a:t>Do not include ongoing construction of other structures</a:t>
            </a:r>
          </a:p>
          <a:p>
            <a:pPr marL="174570" indent="-174570">
              <a:buFontTx/>
              <a:buChar char="-"/>
            </a:pPr>
            <a:r>
              <a:rPr lang="en-US" dirty="0"/>
              <a:t>Must be present inside the campus</a:t>
            </a:r>
          </a:p>
        </p:txBody>
      </p:sp>
      <p:sp>
        <p:nvSpPr>
          <p:cNvPr id="4" name="Slide Number Placeholder 3"/>
          <p:cNvSpPr>
            <a:spLocks noGrp="1"/>
          </p:cNvSpPr>
          <p:nvPr>
            <p:ph type="sldNum" sz="quarter" idx="10"/>
          </p:nvPr>
        </p:nvSpPr>
        <p:spPr/>
        <p:txBody>
          <a:bodyPr/>
          <a:lstStyle/>
          <a:p>
            <a:fld id="{24BF2564-E7F8-4F22-8876-0F308072ADA9}" type="slidenum">
              <a:rPr lang="en-US" smtClean="0"/>
              <a:pPr/>
              <a:t>29</a:t>
            </a:fld>
            <a:endParaRPr lang="en-US"/>
          </a:p>
        </p:txBody>
      </p:sp>
    </p:spTree>
    <p:extLst>
      <p:ext uri="{BB962C8B-B14F-4D97-AF65-F5344CB8AC3E}">
        <p14:creationId xmlns:p14="http://schemas.microsoft.com/office/powerpoint/2010/main" val="11617930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4BF2564-E7F8-4F22-8876-0F308072ADA9}" type="slidenum">
              <a:rPr lang="en-US" smtClean="0"/>
              <a:pPr/>
              <a:t>3</a:t>
            </a:fld>
            <a:endParaRPr lang="en-US"/>
          </a:p>
        </p:txBody>
      </p:sp>
    </p:spTree>
    <p:extLst>
      <p:ext uri="{BB962C8B-B14F-4D97-AF65-F5344CB8AC3E}">
        <p14:creationId xmlns:p14="http://schemas.microsoft.com/office/powerpoint/2010/main" val="28201482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a:t>
            </a:r>
          </a:p>
          <a:p>
            <a:pPr marL="174570" indent="-174570">
              <a:buFontTx/>
              <a:buChar char="-"/>
            </a:pPr>
            <a:r>
              <a:rPr lang="en-US" dirty="0"/>
              <a:t>Do not include ongoing construction of other structures</a:t>
            </a:r>
          </a:p>
          <a:p>
            <a:pPr marL="174570" indent="-174570">
              <a:buFontTx/>
              <a:buChar char="-"/>
            </a:pPr>
            <a:r>
              <a:rPr lang="en-US" dirty="0"/>
              <a:t>Must be present inside the campus</a:t>
            </a:r>
          </a:p>
          <a:p>
            <a:endParaRPr lang="en-US" baseline="0" dirty="0" smtClean="0"/>
          </a:p>
        </p:txBody>
      </p:sp>
      <p:sp>
        <p:nvSpPr>
          <p:cNvPr id="4" name="Slide Number Placeholder 3"/>
          <p:cNvSpPr>
            <a:spLocks noGrp="1"/>
          </p:cNvSpPr>
          <p:nvPr>
            <p:ph type="sldNum" sz="quarter" idx="10"/>
          </p:nvPr>
        </p:nvSpPr>
        <p:spPr/>
        <p:txBody>
          <a:bodyPr/>
          <a:lstStyle/>
          <a:p>
            <a:fld id="{24BF2564-E7F8-4F22-8876-0F308072ADA9}" type="slidenum">
              <a:rPr lang="en-US" smtClean="0"/>
              <a:pPr/>
              <a:t>30</a:t>
            </a:fld>
            <a:endParaRPr lang="en-US"/>
          </a:p>
        </p:txBody>
      </p:sp>
    </p:spTree>
    <p:extLst>
      <p:ext uri="{BB962C8B-B14F-4D97-AF65-F5344CB8AC3E}">
        <p14:creationId xmlns:p14="http://schemas.microsoft.com/office/powerpoint/2010/main" val="11617930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General Process Flow of the Conduct of the National Inventory</a:t>
            </a:r>
          </a:p>
          <a:p>
            <a:endParaRPr lang="en-US" dirty="0"/>
          </a:p>
          <a:p>
            <a:r>
              <a:rPr lang="en-US" dirty="0" smtClean="0"/>
              <a:t>Note re encoding</a:t>
            </a:r>
            <a:r>
              <a:rPr lang="en-US" baseline="0" dirty="0" smtClean="0"/>
              <a:t> in the EBEIS, use ebeis.deped.gov.ph. Do not encode in </a:t>
            </a:r>
            <a:r>
              <a:rPr lang="en-US" dirty="0" smtClean="0"/>
              <a:t>the test site.</a:t>
            </a:r>
            <a:endParaRPr lang="en-US" baseline="0" dirty="0" smtClean="0"/>
          </a:p>
        </p:txBody>
      </p:sp>
      <p:sp>
        <p:nvSpPr>
          <p:cNvPr id="4" name="Slide Number Placeholder 3"/>
          <p:cNvSpPr>
            <a:spLocks noGrp="1"/>
          </p:cNvSpPr>
          <p:nvPr>
            <p:ph type="sldNum" sz="quarter" idx="10"/>
          </p:nvPr>
        </p:nvSpPr>
        <p:spPr/>
        <p:txBody>
          <a:bodyPr/>
          <a:lstStyle/>
          <a:p>
            <a:fld id="{24BF2564-E7F8-4F22-8876-0F308072ADA9}" type="slidenum">
              <a:rPr lang="en-US" smtClean="0"/>
              <a:pPr/>
              <a:t>4</a:t>
            </a:fld>
            <a:endParaRPr lang="en-US"/>
          </a:p>
        </p:txBody>
      </p:sp>
    </p:spTree>
    <p:extLst>
      <p:ext uri="{BB962C8B-B14F-4D97-AF65-F5344CB8AC3E}">
        <p14:creationId xmlns:p14="http://schemas.microsoft.com/office/powerpoint/2010/main" val="2325135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4BF2564-E7F8-4F22-8876-0F308072ADA9}" type="slidenum">
              <a:rPr lang="en-US" smtClean="0"/>
              <a:pPr/>
              <a:t>5</a:t>
            </a:fld>
            <a:endParaRPr lang="en-US"/>
          </a:p>
        </p:txBody>
      </p:sp>
    </p:spTree>
    <p:extLst>
      <p:ext uri="{BB962C8B-B14F-4D97-AF65-F5344CB8AC3E}">
        <p14:creationId xmlns:p14="http://schemas.microsoft.com/office/powerpoint/2010/main" val="41163467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4BF2564-E7F8-4F22-8876-0F308072ADA9}" type="slidenum">
              <a:rPr lang="en-US" smtClean="0"/>
              <a:pPr/>
              <a:t>6</a:t>
            </a:fld>
            <a:endParaRPr lang="en-US"/>
          </a:p>
        </p:txBody>
      </p:sp>
    </p:spTree>
    <p:extLst>
      <p:ext uri="{BB962C8B-B14F-4D97-AF65-F5344CB8AC3E}">
        <p14:creationId xmlns:p14="http://schemas.microsoft.com/office/powerpoint/2010/main" val="3929470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Emphasize necessity of a Site Development Plan before conduct of the inventory.</a:t>
            </a:r>
          </a:p>
          <a:p>
            <a:endParaRPr lang="en-US" dirty="0" smtClean="0"/>
          </a:p>
          <a:p>
            <a:r>
              <a:rPr lang="en-US" dirty="0" smtClean="0"/>
              <a:t>If they already have one, review and update.</a:t>
            </a:r>
          </a:p>
          <a:p>
            <a:r>
              <a:rPr lang="en-US" dirty="0" smtClean="0"/>
              <a:t>If</a:t>
            </a:r>
            <a:r>
              <a:rPr lang="en-US" baseline="0" dirty="0" smtClean="0"/>
              <a:t> they do not have one yet, make one.</a:t>
            </a:r>
            <a:endParaRPr lang="en-US" dirty="0" smtClean="0"/>
          </a:p>
        </p:txBody>
      </p:sp>
      <p:sp>
        <p:nvSpPr>
          <p:cNvPr id="4" name="Slide Number Placeholder 3"/>
          <p:cNvSpPr>
            <a:spLocks noGrp="1"/>
          </p:cNvSpPr>
          <p:nvPr>
            <p:ph type="sldNum" sz="quarter" idx="10"/>
          </p:nvPr>
        </p:nvSpPr>
        <p:spPr/>
        <p:txBody>
          <a:bodyPr/>
          <a:lstStyle/>
          <a:p>
            <a:fld id="{24BF2564-E7F8-4F22-8876-0F308072ADA9}" type="slidenum">
              <a:rPr lang="en-US" smtClean="0"/>
              <a:pPr/>
              <a:t>7</a:t>
            </a:fld>
            <a:endParaRPr lang="en-US"/>
          </a:p>
        </p:txBody>
      </p:sp>
    </p:spTree>
    <p:extLst>
      <p:ext uri="{BB962C8B-B14F-4D97-AF65-F5344CB8AC3E}">
        <p14:creationId xmlns:p14="http://schemas.microsoft.com/office/powerpoint/2010/main" val="1808293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4BF2564-E7F8-4F22-8876-0F308072ADA9}" type="slidenum">
              <a:rPr lang="en-US" smtClean="0"/>
              <a:pPr/>
              <a:t>8</a:t>
            </a:fld>
            <a:endParaRPr lang="en-US"/>
          </a:p>
        </p:txBody>
      </p:sp>
    </p:spTree>
    <p:extLst>
      <p:ext uri="{BB962C8B-B14F-4D97-AF65-F5344CB8AC3E}">
        <p14:creationId xmlns:p14="http://schemas.microsoft.com/office/powerpoint/2010/main" val="11857557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4BF2564-E7F8-4F22-8876-0F308072ADA9}" type="slidenum">
              <a:rPr lang="en-US" smtClean="0"/>
              <a:pPr/>
              <a:t>9</a:t>
            </a:fld>
            <a:endParaRPr lang="en-US"/>
          </a:p>
        </p:txBody>
      </p:sp>
    </p:spTree>
    <p:extLst>
      <p:ext uri="{BB962C8B-B14F-4D97-AF65-F5344CB8AC3E}">
        <p14:creationId xmlns:p14="http://schemas.microsoft.com/office/powerpoint/2010/main" val="352456053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0415264-FF0D-0045-8429-4C2F7CC6AA4D}" type="datetimeFigureOut">
              <a:rPr lang="en-US" smtClean="0"/>
              <a:pPr/>
              <a:t>11/6/2014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0EE4D38F-7355-794E-AC76-FB188C8AB5FE}" type="slidenum">
              <a:rPr lang="en-US" smtClean="0"/>
              <a:pPr/>
              <a:t>‹#›</a:t>
            </a:fld>
            <a:endParaRPr lang="en-US"/>
          </a:p>
        </p:txBody>
      </p:sp>
      <p:pic>
        <p:nvPicPr>
          <p:cNvPr id="7" name="Picture 2" descr="E:\Abigail Godoy\Powerpoint Template\Presentation-Template-1.jpg"/>
          <p:cNvPicPr>
            <a:picLocks noChangeAspect="1" noChangeArrowheads="1"/>
          </p:cNvPicPr>
          <p:nvPr userDrawn="1"/>
        </p:nvPicPr>
        <p:blipFill>
          <a:blip r:embed="rId2" cstate="print"/>
          <a:srcRect/>
          <a:stretch>
            <a:fillRect/>
          </a:stretch>
        </p:blipFill>
        <p:spPr bwMode="auto">
          <a:xfrm>
            <a:off x="11281" y="-1536"/>
            <a:ext cx="9144000" cy="6858000"/>
          </a:xfrm>
          <a:prstGeom prst="rect">
            <a:avLst/>
          </a:prstGeom>
          <a:noFill/>
        </p:spPr>
      </p:pic>
      <p:sp>
        <p:nvSpPr>
          <p:cNvPr id="9" name="Slide Number Placeholder 1"/>
          <p:cNvSpPr txBox="1">
            <a:spLocks/>
          </p:cNvSpPr>
          <p:nvPr userDrawn="1"/>
        </p:nvSpPr>
        <p:spPr>
          <a:xfrm>
            <a:off x="6564481" y="6354814"/>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26D953F-1B28-4C25-8A37-85A577697EEC}" type="slidenum">
              <a:rPr lang="fil-PH" smtClean="0"/>
              <a:pPr/>
              <a:t>‹#›</a:t>
            </a:fld>
            <a:endParaRPr lang="fil-PH"/>
          </a:p>
        </p:txBody>
      </p:sp>
      <p:sp>
        <p:nvSpPr>
          <p:cNvPr id="2" name="Title 1"/>
          <p:cNvSpPr>
            <a:spLocks noGrp="1"/>
          </p:cNvSpPr>
          <p:nvPr>
            <p:ph type="ctrTitle"/>
          </p:nvPr>
        </p:nvSpPr>
        <p:spPr>
          <a:xfrm>
            <a:off x="685800" y="2130425"/>
            <a:ext cx="7772400" cy="1470025"/>
          </a:xfrm>
        </p:spPr>
        <p:txBody>
          <a:bodyPr/>
          <a:lstStyle/>
          <a:p>
            <a:r>
              <a:rPr lang="x-none"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x-none" smtClean="0"/>
              <a:t>Click to edit Master subtitle style</a:t>
            </a:r>
            <a:endParaRPr lang="en-US"/>
          </a:p>
        </p:txBody>
      </p:sp>
    </p:spTree>
    <p:extLst>
      <p:ext uri="{BB962C8B-B14F-4D97-AF65-F5344CB8AC3E}">
        <p14:creationId xmlns:p14="http://schemas.microsoft.com/office/powerpoint/2010/main" val="2282230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60415264-FF0D-0045-8429-4C2F7CC6AA4D}" type="datetimeFigureOut">
              <a:rPr lang="en-US" smtClean="0"/>
              <a:pPr/>
              <a:t>11/6/2014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0EE4D38F-7355-794E-AC76-FB188C8AB5FE}" type="slidenum">
              <a:rPr lang="en-US" smtClean="0"/>
              <a:pPr/>
              <a:t>‹#›</a:t>
            </a:fld>
            <a:endParaRPr lang="en-US"/>
          </a:p>
        </p:txBody>
      </p:sp>
    </p:spTree>
    <p:extLst>
      <p:ext uri="{BB962C8B-B14F-4D97-AF65-F5344CB8AC3E}">
        <p14:creationId xmlns:p14="http://schemas.microsoft.com/office/powerpoint/2010/main" val="12244276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x-none"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60415264-FF0D-0045-8429-4C2F7CC6AA4D}" type="datetimeFigureOut">
              <a:rPr lang="en-US" smtClean="0"/>
              <a:pPr/>
              <a:t>11/6/2014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0EE4D38F-7355-794E-AC76-FB188C8AB5FE}" type="slidenum">
              <a:rPr lang="en-US" smtClean="0"/>
              <a:pPr/>
              <a:t>‹#›</a:t>
            </a:fld>
            <a:endParaRPr lang="en-US"/>
          </a:p>
        </p:txBody>
      </p:sp>
    </p:spTree>
    <p:extLst>
      <p:ext uri="{BB962C8B-B14F-4D97-AF65-F5344CB8AC3E}">
        <p14:creationId xmlns:p14="http://schemas.microsoft.com/office/powerpoint/2010/main" val="4048508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Content Placeholder 2"/>
          <p:cNvSpPr>
            <a:spLocks noGrp="1"/>
          </p:cNvSpPr>
          <p:nvPr>
            <p:ph idx="1"/>
          </p:nvPr>
        </p:nvSpPr>
        <p:spPr/>
        <p:txBody>
          <a:body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Date Placeholder 3"/>
          <p:cNvSpPr>
            <a:spLocks noGrp="1"/>
          </p:cNvSpPr>
          <p:nvPr>
            <p:ph type="dt" sz="half" idx="10"/>
          </p:nvPr>
        </p:nvSpPr>
        <p:spPr/>
        <p:txBody>
          <a:bodyPr/>
          <a:lstStyle/>
          <a:p>
            <a:fld id="{60415264-FF0D-0045-8429-4C2F7CC6AA4D}" type="datetimeFigureOut">
              <a:rPr lang="en-US" smtClean="0"/>
              <a:pPr/>
              <a:t>11/6/2014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0EE4D38F-7355-794E-AC76-FB188C8AB5FE}" type="slidenum">
              <a:rPr lang="en-US" smtClean="0"/>
              <a:pPr/>
              <a:t>‹#›</a:t>
            </a:fld>
            <a:endParaRPr lang="en-US"/>
          </a:p>
        </p:txBody>
      </p:sp>
    </p:spTree>
    <p:extLst>
      <p:ext uri="{BB962C8B-B14F-4D97-AF65-F5344CB8AC3E}">
        <p14:creationId xmlns:p14="http://schemas.microsoft.com/office/powerpoint/2010/main" val="11101531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x-none"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x-none" smtClean="0"/>
              <a:t>Click to edit Master text styles</a:t>
            </a:r>
          </a:p>
        </p:txBody>
      </p:sp>
      <p:sp>
        <p:nvSpPr>
          <p:cNvPr id="4" name="Date Placeholder 3"/>
          <p:cNvSpPr>
            <a:spLocks noGrp="1"/>
          </p:cNvSpPr>
          <p:nvPr>
            <p:ph type="dt" sz="half" idx="10"/>
          </p:nvPr>
        </p:nvSpPr>
        <p:spPr/>
        <p:txBody>
          <a:bodyPr/>
          <a:lstStyle/>
          <a:p>
            <a:fld id="{60415264-FF0D-0045-8429-4C2F7CC6AA4D}" type="datetimeFigureOut">
              <a:rPr lang="en-US" smtClean="0"/>
              <a:pPr/>
              <a:t>11/6/2014</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0EE4D38F-7355-794E-AC76-FB188C8AB5FE}" type="slidenum">
              <a:rPr lang="en-US" smtClean="0"/>
              <a:pPr/>
              <a:t>‹#›</a:t>
            </a:fld>
            <a:endParaRPr lang="en-US"/>
          </a:p>
        </p:txBody>
      </p:sp>
    </p:spTree>
    <p:extLst>
      <p:ext uri="{BB962C8B-B14F-4D97-AF65-F5344CB8AC3E}">
        <p14:creationId xmlns:p14="http://schemas.microsoft.com/office/powerpoint/2010/main" val="6371960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5" name="Date Placeholder 4"/>
          <p:cNvSpPr>
            <a:spLocks noGrp="1"/>
          </p:cNvSpPr>
          <p:nvPr>
            <p:ph type="dt" sz="half" idx="10"/>
          </p:nvPr>
        </p:nvSpPr>
        <p:spPr/>
        <p:txBody>
          <a:bodyPr/>
          <a:lstStyle/>
          <a:p>
            <a:fld id="{60415264-FF0D-0045-8429-4C2F7CC6AA4D}" type="datetimeFigureOut">
              <a:rPr lang="en-US" smtClean="0"/>
              <a:pPr/>
              <a:t>11/6/2014</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0EE4D38F-7355-794E-AC76-FB188C8AB5FE}" type="slidenum">
              <a:rPr lang="en-US" smtClean="0"/>
              <a:pPr/>
              <a:t>‹#›</a:t>
            </a:fld>
            <a:endParaRPr lang="en-US"/>
          </a:p>
        </p:txBody>
      </p:sp>
    </p:spTree>
    <p:extLst>
      <p:ext uri="{BB962C8B-B14F-4D97-AF65-F5344CB8AC3E}">
        <p14:creationId xmlns:p14="http://schemas.microsoft.com/office/powerpoint/2010/main" val="105221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x-none"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x-none"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7" name="Date Placeholder 6"/>
          <p:cNvSpPr>
            <a:spLocks noGrp="1"/>
          </p:cNvSpPr>
          <p:nvPr>
            <p:ph type="dt" sz="half" idx="10"/>
          </p:nvPr>
        </p:nvSpPr>
        <p:spPr/>
        <p:txBody>
          <a:bodyPr/>
          <a:lstStyle/>
          <a:p>
            <a:fld id="{60415264-FF0D-0045-8429-4C2F7CC6AA4D}" type="datetimeFigureOut">
              <a:rPr lang="en-US" smtClean="0"/>
              <a:pPr/>
              <a:t>11/6/2014</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0EE4D38F-7355-794E-AC76-FB188C8AB5FE}" type="slidenum">
              <a:rPr lang="en-US" smtClean="0"/>
              <a:pPr/>
              <a:t>‹#›</a:t>
            </a:fld>
            <a:endParaRPr lang="en-US"/>
          </a:p>
        </p:txBody>
      </p:sp>
    </p:spTree>
    <p:extLst>
      <p:ext uri="{BB962C8B-B14F-4D97-AF65-F5344CB8AC3E}">
        <p14:creationId xmlns:p14="http://schemas.microsoft.com/office/powerpoint/2010/main" val="1763266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x-none" smtClean="0"/>
              <a:t>Click to edit Master title style</a:t>
            </a:r>
            <a:endParaRPr lang="en-US"/>
          </a:p>
        </p:txBody>
      </p:sp>
      <p:sp>
        <p:nvSpPr>
          <p:cNvPr id="3" name="Date Placeholder 2"/>
          <p:cNvSpPr>
            <a:spLocks noGrp="1"/>
          </p:cNvSpPr>
          <p:nvPr>
            <p:ph type="dt" sz="half" idx="10"/>
          </p:nvPr>
        </p:nvSpPr>
        <p:spPr/>
        <p:txBody>
          <a:bodyPr/>
          <a:lstStyle/>
          <a:p>
            <a:fld id="{60415264-FF0D-0045-8429-4C2F7CC6AA4D}" type="datetimeFigureOut">
              <a:rPr lang="en-US" smtClean="0"/>
              <a:pPr/>
              <a:t>11/6/2014</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0EE4D38F-7355-794E-AC76-FB188C8AB5FE}" type="slidenum">
              <a:rPr lang="en-US" smtClean="0"/>
              <a:pPr/>
              <a:t>‹#›</a:t>
            </a:fld>
            <a:endParaRPr lang="en-US"/>
          </a:p>
        </p:txBody>
      </p:sp>
    </p:spTree>
    <p:extLst>
      <p:ext uri="{BB962C8B-B14F-4D97-AF65-F5344CB8AC3E}">
        <p14:creationId xmlns:p14="http://schemas.microsoft.com/office/powerpoint/2010/main" val="8317389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415264-FF0D-0045-8429-4C2F7CC6AA4D}" type="datetimeFigureOut">
              <a:rPr lang="en-US" smtClean="0"/>
              <a:pPr/>
              <a:t>11/6/2014</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0EE4D38F-7355-794E-AC76-FB188C8AB5FE}" type="slidenum">
              <a:rPr lang="en-US" smtClean="0"/>
              <a:pPr/>
              <a:t>‹#›</a:t>
            </a:fld>
            <a:endParaRPr lang="en-US"/>
          </a:p>
        </p:txBody>
      </p:sp>
    </p:spTree>
    <p:extLst>
      <p:ext uri="{BB962C8B-B14F-4D97-AF65-F5344CB8AC3E}">
        <p14:creationId xmlns:p14="http://schemas.microsoft.com/office/powerpoint/2010/main" val="17687298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x-none"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Click to edit Master text styles</a:t>
            </a:r>
          </a:p>
        </p:txBody>
      </p:sp>
      <p:sp>
        <p:nvSpPr>
          <p:cNvPr id="5" name="Date Placeholder 4"/>
          <p:cNvSpPr>
            <a:spLocks noGrp="1"/>
          </p:cNvSpPr>
          <p:nvPr>
            <p:ph type="dt" sz="half" idx="10"/>
          </p:nvPr>
        </p:nvSpPr>
        <p:spPr/>
        <p:txBody>
          <a:bodyPr/>
          <a:lstStyle/>
          <a:p>
            <a:fld id="{60415264-FF0D-0045-8429-4C2F7CC6AA4D}" type="datetimeFigureOut">
              <a:rPr lang="en-US" smtClean="0"/>
              <a:pPr/>
              <a:t>11/6/2014</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0EE4D38F-7355-794E-AC76-FB188C8AB5FE}" type="slidenum">
              <a:rPr lang="en-US" smtClean="0"/>
              <a:pPr/>
              <a:t>‹#›</a:t>
            </a:fld>
            <a:endParaRPr lang="en-US"/>
          </a:p>
        </p:txBody>
      </p:sp>
    </p:spTree>
    <p:extLst>
      <p:ext uri="{BB962C8B-B14F-4D97-AF65-F5344CB8AC3E}">
        <p14:creationId xmlns:p14="http://schemas.microsoft.com/office/powerpoint/2010/main" val="3557484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x-none"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x-none" smtClean="0"/>
              <a:t>Click to edit Master text styles</a:t>
            </a:r>
          </a:p>
        </p:txBody>
      </p:sp>
      <p:sp>
        <p:nvSpPr>
          <p:cNvPr id="5" name="Date Placeholder 4"/>
          <p:cNvSpPr>
            <a:spLocks noGrp="1"/>
          </p:cNvSpPr>
          <p:nvPr>
            <p:ph type="dt" sz="half" idx="10"/>
          </p:nvPr>
        </p:nvSpPr>
        <p:spPr/>
        <p:txBody>
          <a:bodyPr/>
          <a:lstStyle/>
          <a:p>
            <a:fld id="{60415264-FF0D-0045-8429-4C2F7CC6AA4D}" type="datetimeFigureOut">
              <a:rPr lang="en-US" smtClean="0"/>
              <a:pPr/>
              <a:t>11/6/2014</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0EE4D38F-7355-794E-AC76-FB188C8AB5FE}" type="slidenum">
              <a:rPr lang="en-US" smtClean="0"/>
              <a:pPr/>
              <a:t>‹#›</a:t>
            </a:fld>
            <a:endParaRPr lang="en-US"/>
          </a:p>
        </p:txBody>
      </p:sp>
    </p:spTree>
    <p:extLst>
      <p:ext uri="{BB962C8B-B14F-4D97-AF65-F5344CB8AC3E}">
        <p14:creationId xmlns:p14="http://schemas.microsoft.com/office/powerpoint/2010/main" val="36033795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2">
            <a:lumMod val="50000"/>
          </a:schemeClr>
        </a:solidFill>
        <a:effectLst/>
      </p:bgPr>
    </p:bg>
    <p:spTree>
      <p:nvGrpSpPr>
        <p:cNvPr id="1" name=""/>
        <p:cNvGrpSpPr/>
        <p:nvPr/>
      </p:nvGrpSpPr>
      <p:grpSpPr>
        <a:xfrm>
          <a:off x="0" y="0"/>
          <a:ext cx="0" cy="0"/>
          <a:chOff x="0" y="0"/>
          <a:chExt cx="0" cy="0"/>
        </a:xfrm>
      </p:grpSpPr>
      <p:pic>
        <p:nvPicPr>
          <p:cNvPr id="7" name="Picture 2" descr="E:\Abigail Godoy\Powerpoint Template\Presentation-Template-2.jpg"/>
          <p:cNvPicPr>
            <a:picLocks noChangeAspect="1" noChangeArrowheads="1"/>
          </p:cNvPicPr>
          <p:nvPr userDrawn="1"/>
        </p:nvPicPr>
        <p:blipFill>
          <a:blip r:embed="rId13" cstate="print"/>
          <a:srcRect/>
          <a:stretch>
            <a:fillRect/>
          </a:stretch>
        </p:blipFill>
        <p:spPr bwMode="auto">
          <a:xfrm>
            <a:off x="-1548" y="-3456"/>
            <a:ext cx="9144000" cy="6861456"/>
          </a:xfrm>
          <a:prstGeom prst="rect">
            <a:avLst/>
          </a:prstGeom>
          <a:noFill/>
        </p:spPr>
      </p:pic>
      <p:sp>
        <p:nvSpPr>
          <p:cNvPr id="2" name="Title Placeholder 1"/>
          <p:cNvSpPr>
            <a:spLocks noGrp="1"/>
          </p:cNvSpPr>
          <p:nvPr>
            <p:ph type="title"/>
          </p:nvPr>
        </p:nvSpPr>
        <p:spPr>
          <a:xfrm>
            <a:off x="457200" y="0"/>
            <a:ext cx="8229600" cy="949249"/>
          </a:xfrm>
          <a:prstGeom prst="rect">
            <a:avLst/>
          </a:prstGeom>
        </p:spPr>
        <p:txBody>
          <a:bodyPr vert="horz" lIns="91440" tIns="45720" rIns="91440" bIns="45720" rtlCol="0" anchor="ctr">
            <a:normAutofit/>
          </a:bodyPr>
          <a:lstStyle/>
          <a:p>
            <a:r>
              <a:rPr lang="x-none"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x-none" dirty="0" smtClean="0"/>
              <a:t>Click to edit Master text styles</a:t>
            </a:r>
          </a:p>
          <a:p>
            <a:pPr lvl="1"/>
            <a:r>
              <a:rPr lang="x-none" dirty="0" smtClean="0"/>
              <a:t>Second level</a:t>
            </a:r>
          </a:p>
          <a:p>
            <a:pPr lvl="2"/>
            <a:r>
              <a:rPr lang="x-none" dirty="0" smtClean="0"/>
              <a:t>Third level</a:t>
            </a:r>
          </a:p>
          <a:p>
            <a:pPr lvl="3"/>
            <a:r>
              <a:rPr lang="x-none" dirty="0" smtClean="0"/>
              <a:t>Fourth level</a:t>
            </a:r>
          </a:p>
          <a:p>
            <a:pPr lvl="4"/>
            <a:r>
              <a:rPr lang="x-none" dirty="0" smtClean="0"/>
              <a:t>Fifth level</a:t>
            </a:r>
            <a:endParaRPr lang="en-US" dirty="0"/>
          </a:p>
        </p:txBody>
      </p:sp>
      <p:sp>
        <p:nvSpPr>
          <p:cNvPr id="6" name="Slide Number Placeholder 5"/>
          <p:cNvSpPr>
            <a:spLocks noGrp="1"/>
          </p:cNvSpPr>
          <p:nvPr>
            <p:ph type="sldNum" sz="quarter" idx="4"/>
          </p:nvPr>
        </p:nvSpPr>
        <p:spPr>
          <a:xfrm>
            <a:off x="6553200" y="648463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E4D38F-7355-794E-AC76-FB188C8AB5FE}" type="slidenum">
              <a:rPr lang="en-US" smtClean="0"/>
              <a:pPr/>
              <a:t>‹#›</a:t>
            </a:fld>
            <a:endParaRPr lang="en-US" dirty="0"/>
          </a:p>
        </p:txBody>
      </p:sp>
      <p:sp>
        <p:nvSpPr>
          <p:cNvPr id="4" name="Date Placeholder 3"/>
          <p:cNvSpPr>
            <a:spLocks noGrp="1"/>
          </p:cNvSpPr>
          <p:nvPr>
            <p:ph type="dt" sz="half" idx="2"/>
          </p:nvPr>
        </p:nvSpPr>
        <p:spPr>
          <a:xfrm>
            <a:off x="457200" y="648463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415264-FF0D-0045-8429-4C2F7CC6AA4D}" type="datetimeFigureOut">
              <a:rPr lang="en-US" smtClean="0"/>
              <a:pPr/>
              <a:t>11/6/2014</a:t>
            </a:fld>
            <a:endParaRPr lang="en-US"/>
          </a:p>
        </p:txBody>
      </p:sp>
    </p:spTree>
    <p:extLst>
      <p:ext uri="{BB962C8B-B14F-4D97-AF65-F5344CB8AC3E}">
        <p14:creationId xmlns:p14="http://schemas.microsoft.com/office/powerpoint/2010/main" val="30896472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bg2">
              <a:lumMod val="50000"/>
            </a:schemeClr>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diagramData" Target="../diagrams/data3.xml"/><Relationship Id="rId3" Type="http://schemas.openxmlformats.org/officeDocument/2006/relationships/diagramData" Target="../diagrams/data2.xml"/><Relationship Id="rId7" Type="http://schemas.microsoft.com/office/2007/relationships/diagramDrawing" Target="../diagrams/drawing2.xml"/><Relationship Id="rId12" Type="http://schemas.microsoft.com/office/2007/relationships/diagramDrawing" Target="../diagrams/drawing3.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2.xml"/><Relationship Id="rId11" Type="http://schemas.openxmlformats.org/officeDocument/2006/relationships/diagramColors" Target="../diagrams/colors3.xml"/><Relationship Id="rId5" Type="http://schemas.openxmlformats.org/officeDocument/2006/relationships/diagramQuickStyle" Target="../diagrams/quickStyle2.xml"/><Relationship Id="rId10" Type="http://schemas.openxmlformats.org/officeDocument/2006/relationships/diagramQuickStyle" Target="../diagrams/quickStyle3.xml"/><Relationship Id="rId4" Type="http://schemas.openxmlformats.org/officeDocument/2006/relationships/diagramLayout" Target="../diagrams/layout2.xml"/><Relationship Id="rId9" Type="http://schemas.openxmlformats.org/officeDocument/2006/relationships/diagramLayout" Target="../diagrams/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8" Type="http://schemas.openxmlformats.org/officeDocument/2006/relationships/diagramData" Target="../diagrams/data5.xml"/><Relationship Id="rId3" Type="http://schemas.openxmlformats.org/officeDocument/2006/relationships/diagramData" Target="../diagrams/data4.xml"/><Relationship Id="rId7" Type="http://schemas.microsoft.com/office/2007/relationships/diagramDrawing" Target="../diagrams/drawing4.xml"/><Relationship Id="rId12" Type="http://schemas.microsoft.com/office/2007/relationships/diagramDrawing" Target="../diagrams/drawing5.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diagramColors" Target="../diagrams/colors4.xml"/><Relationship Id="rId11" Type="http://schemas.openxmlformats.org/officeDocument/2006/relationships/diagramColors" Target="../diagrams/colors5.xml"/><Relationship Id="rId5" Type="http://schemas.openxmlformats.org/officeDocument/2006/relationships/diagramQuickStyle" Target="../diagrams/quickStyle4.xml"/><Relationship Id="rId10" Type="http://schemas.openxmlformats.org/officeDocument/2006/relationships/diagramQuickStyle" Target="../diagrams/quickStyle5.xml"/><Relationship Id="rId4" Type="http://schemas.openxmlformats.org/officeDocument/2006/relationships/diagramLayout" Target="../diagrams/layout4.xml"/><Relationship Id="rId9" Type="http://schemas.openxmlformats.org/officeDocument/2006/relationships/diagramLayout" Target="../diagrams/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diagramData" Target="../diagrams/data8.xml"/><Relationship Id="rId3" Type="http://schemas.openxmlformats.org/officeDocument/2006/relationships/diagramData" Target="../diagrams/data7.xml"/><Relationship Id="rId7" Type="http://schemas.microsoft.com/office/2007/relationships/diagramDrawing" Target="../diagrams/drawing7.xml"/><Relationship Id="rId12" Type="http://schemas.microsoft.com/office/2007/relationships/diagramDrawing" Target="../diagrams/drawing8.xm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diagramColors" Target="../diagrams/colors7.xml"/><Relationship Id="rId11" Type="http://schemas.openxmlformats.org/officeDocument/2006/relationships/diagramColors" Target="../diagrams/colors8.xml"/><Relationship Id="rId5" Type="http://schemas.openxmlformats.org/officeDocument/2006/relationships/diagramQuickStyle" Target="../diagrams/quickStyle7.xml"/><Relationship Id="rId10" Type="http://schemas.openxmlformats.org/officeDocument/2006/relationships/diagramQuickStyle" Target="../diagrams/quickStyle8.xml"/><Relationship Id="rId4" Type="http://schemas.openxmlformats.org/officeDocument/2006/relationships/diagramLayout" Target="../diagrams/layout7.xml"/><Relationship Id="rId9" Type="http://schemas.openxmlformats.org/officeDocument/2006/relationships/diagramLayout" Target="../diagrams/layout8.xml"/></Relationships>
</file>

<file path=ppt/slides/_rels/slide26.xml.rels><?xml version="1.0" encoding="UTF-8" standalone="yes"?>
<Relationships xmlns="http://schemas.openxmlformats.org/package/2006/relationships"><Relationship Id="rId8" Type="http://schemas.openxmlformats.org/officeDocument/2006/relationships/diagramData" Target="../diagrams/data10.xml"/><Relationship Id="rId3" Type="http://schemas.openxmlformats.org/officeDocument/2006/relationships/diagramData" Target="../diagrams/data9.xml"/><Relationship Id="rId7" Type="http://schemas.microsoft.com/office/2007/relationships/diagramDrawing" Target="../diagrams/drawing9.xml"/><Relationship Id="rId12" Type="http://schemas.microsoft.com/office/2007/relationships/diagramDrawing" Target="../diagrams/drawing10.xml"/><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diagramColors" Target="../diagrams/colors9.xml"/><Relationship Id="rId11" Type="http://schemas.openxmlformats.org/officeDocument/2006/relationships/diagramColors" Target="../diagrams/colors10.xml"/><Relationship Id="rId5" Type="http://schemas.openxmlformats.org/officeDocument/2006/relationships/diagramQuickStyle" Target="../diagrams/quickStyle9.xml"/><Relationship Id="rId10" Type="http://schemas.openxmlformats.org/officeDocument/2006/relationships/diagramQuickStyle" Target="../diagrams/quickStyle10.xml"/><Relationship Id="rId4" Type="http://schemas.openxmlformats.org/officeDocument/2006/relationships/diagramLayout" Target="../diagrams/layout9.xml"/><Relationship Id="rId9" Type="http://schemas.openxmlformats.org/officeDocument/2006/relationships/diagramLayout" Target="../diagrams/layout10.xml"/></Relationships>
</file>

<file path=ppt/slides/_rels/slide27.xml.rels><?xml version="1.0" encoding="UTF-8" standalone="yes"?>
<Relationships xmlns="http://schemas.openxmlformats.org/package/2006/relationships"><Relationship Id="rId8" Type="http://schemas.openxmlformats.org/officeDocument/2006/relationships/diagramData" Target="../diagrams/data12.xml"/><Relationship Id="rId3" Type="http://schemas.openxmlformats.org/officeDocument/2006/relationships/diagramData" Target="../diagrams/data11.xml"/><Relationship Id="rId7" Type="http://schemas.microsoft.com/office/2007/relationships/diagramDrawing" Target="../diagrams/drawing11.xml"/><Relationship Id="rId12" Type="http://schemas.microsoft.com/office/2007/relationships/diagramDrawing" Target="../diagrams/drawing12.xm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diagramColors" Target="../diagrams/colors11.xml"/><Relationship Id="rId11" Type="http://schemas.openxmlformats.org/officeDocument/2006/relationships/diagramColors" Target="../diagrams/colors12.xml"/><Relationship Id="rId5" Type="http://schemas.openxmlformats.org/officeDocument/2006/relationships/diagramQuickStyle" Target="../diagrams/quickStyle11.xml"/><Relationship Id="rId10" Type="http://schemas.openxmlformats.org/officeDocument/2006/relationships/diagramQuickStyle" Target="../diagrams/quickStyle12.xml"/><Relationship Id="rId4" Type="http://schemas.openxmlformats.org/officeDocument/2006/relationships/diagramLayout" Target="../diagrams/layout11.xml"/><Relationship Id="rId9" Type="http://schemas.openxmlformats.org/officeDocument/2006/relationships/diagramLayout" Target="../diagrams/layout12.xml"/></Relationships>
</file>

<file path=ppt/slides/_rels/slide28.xml.rels><?xml version="1.0" encoding="UTF-8" standalone="yes"?>
<Relationships xmlns="http://schemas.openxmlformats.org/package/2006/relationships"><Relationship Id="rId8" Type="http://schemas.openxmlformats.org/officeDocument/2006/relationships/diagramData" Target="../diagrams/data14.xml"/><Relationship Id="rId3" Type="http://schemas.openxmlformats.org/officeDocument/2006/relationships/diagramData" Target="../diagrams/data13.xml"/><Relationship Id="rId7" Type="http://schemas.microsoft.com/office/2007/relationships/diagramDrawing" Target="../diagrams/drawing13.xml"/><Relationship Id="rId12" Type="http://schemas.microsoft.com/office/2007/relationships/diagramDrawing" Target="../diagrams/drawing14.xml"/><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diagramColors" Target="../diagrams/colors13.xml"/><Relationship Id="rId11" Type="http://schemas.openxmlformats.org/officeDocument/2006/relationships/diagramColors" Target="../diagrams/colors14.xml"/><Relationship Id="rId5" Type="http://schemas.openxmlformats.org/officeDocument/2006/relationships/diagramQuickStyle" Target="../diagrams/quickStyle13.xml"/><Relationship Id="rId10" Type="http://schemas.openxmlformats.org/officeDocument/2006/relationships/diagramQuickStyle" Target="../diagrams/quickStyle14.xml"/><Relationship Id="rId4" Type="http://schemas.openxmlformats.org/officeDocument/2006/relationships/diagramLayout" Target="../diagrams/layout13.xml"/><Relationship Id="rId9" Type="http://schemas.openxmlformats.org/officeDocument/2006/relationships/diagramLayout" Target="../diagrams/layout14.xml"/></Relationships>
</file>

<file path=ppt/slides/_rels/slide29.xml.rels><?xml version="1.0" encoding="UTF-8" standalone="yes"?>
<Relationships xmlns="http://schemas.openxmlformats.org/package/2006/relationships"><Relationship Id="rId8" Type="http://schemas.openxmlformats.org/officeDocument/2006/relationships/diagramData" Target="../diagrams/data16.xml"/><Relationship Id="rId3" Type="http://schemas.openxmlformats.org/officeDocument/2006/relationships/diagramData" Target="../diagrams/data15.xml"/><Relationship Id="rId7" Type="http://schemas.microsoft.com/office/2007/relationships/diagramDrawing" Target="../diagrams/drawing15.xml"/><Relationship Id="rId12" Type="http://schemas.microsoft.com/office/2007/relationships/diagramDrawing" Target="../diagrams/drawing16.xml"/><Relationship Id="rId2" Type="http://schemas.openxmlformats.org/officeDocument/2006/relationships/notesSlide" Target="../notesSlides/notesSlide29.xml"/><Relationship Id="rId1" Type="http://schemas.openxmlformats.org/officeDocument/2006/relationships/slideLayout" Target="../slideLayouts/slideLayout2.xml"/><Relationship Id="rId6" Type="http://schemas.openxmlformats.org/officeDocument/2006/relationships/diagramColors" Target="../diagrams/colors15.xml"/><Relationship Id="rId11" Type="http://schemas.openxmlformats.org/officeDocument/2006/relationships/diagramColors" Target="../diagrams/colors16.xml"/><Relationship Id="rId5" Type="http://schemas.openxmlformats.org/officeDocument/2006/relationships/diagramQuickStyle" Target="../diagrams/quickStyle15.xml"/><Relationship Id="rId10" Type="http://schemas.openxmlformats.org/officeDocument/2006/relationships/diagramQuickStyle" Target="../diagrams/quickStyle16.xml"/><Relationship Id="rId4" Type="http://schemas.openxmlformats.org/officeDocument/2006/relationships/diagramLayout" Target="../diagrams/layout15.xml"/><Relationship Id="rId9" Type="http://schemas.openxmlformats.org/officeDocument/2006/relationships/diagramLayout" Target="../diagrams/layout1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diagramData" Target="../diagrams/data18.xml"/><Relationship Id="rId3" Type="http://schemas.openxmlformats.org/officeDocument/2006/relationships/diagramData" Target="../diagrams/data17.xml"/><Relationship Id="rId7" Type="http://schemas.microsoft.com/office/2007/relationships/diagramDrawing" Target="../diagrams/drawing17.xml"/><Relationship Id="rId12" Type="http://schemas.microsoft.com/office/2007/relationships/diagramDrawing" Target="../diagrams/drawing18.xml"/><Relationship Id="rId2" Type="http://schemas.openxmlformats.org/officeDocument/2006/relationships/notesSlide" Target="../notesSlides/notesSlide30.xml"/><Relationship Id="rId1" Type="http://schemas.openxmlformats.org/officeDocument/2006/relationships/slideLayout" Target="../slideLayouts/slideLayout2.xml"/><Relationship Id="rId6" Type="http://schemas.openxmlformats.org/officeDocument/2006/relationships/diagramColors" Target="../diagrams/colors17.xml"/><Relationship Id="rId11" Type="http://schemas.openxmlformats.org/officeDocument/2006/relationships/diagramColors" Target="../diagrams/colors18.xml"/><Relationship Id="rId5" Type="http://schemas.openxmlformats.org/officeDocument/2006/relationships/diagramQuickStyle" Target="../diagrams/quickStyle17.xml"/><Relationship Id="rId10" Type="http://schemas.openxmlformats.org/officeDocument/2006/relationships/diagramQuickStyle" Target="../diagrams/quickStyle18.xml"/><Relationship Id="rId4" Type="http://schemas.openxmlformats.org/officeDocument/2006/relationships/diagramLayout" Target="../diagrams/layout17.xml"/><Relationship Id="rId9" Type="http://schemas.openxmlformats.org/officeDocument/2006/relationships/diagramLayout" Target="../diagrams/layout18.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3216140"/>
            <a:ext cx="9144000" cy="1752600"/>
          </a:xfrm>
        </p:spPr>
        <p:txBody>
          <a:bodyPr>
            <a:noAutofit/>
          </a:bodyPr>
          <a:lstStyle/>
          <a:p>
            <a:endParaRPr lang="en-US" sz="2400" dirty="0" smtClean="0">
              <a:latin typeface="+mj-lt"/>
            </a:endParaRPr>
          </a:p>
          <a:p>
            <a:endParaRPr lang="en-US" sz="2400" dirty="0" smtClean="0">
              <a:latin typeface="+mj-lt"/>
            </a:endParaRPr>
          </a:p>
          <a:p>
            <a:pPr>
              <a:spcBef>
                <a:spcPts val="0"/>
              </a:spcBef>
            </a:pPr>
            <a:r>
              <a:rPr lang="en-US" dirty="0" smtClean="0">
                <a:solidFill>
                  <a:schemeClr val="bg1"/>
                </a:solidFill>
                <a:latin typeface="+mj-lt"/>
              </a:rPr>
              <a:t>National Inventory of </a:t>
            </a:r>
            <a:r>
              <a:rPr lang="en-US" dirty="0" err="1" smtClean="0">
                <a:solidFill>
                  <a:schemeClr val="bg1"/>
                </a:solidFill>
                <a:latin typeface="+mj-lt"/>
              </a:rPr>
              <a:t>DepEd</a:t>
            </a:r>
            <a:endParaRPr lang="en-US" dirty="0" smtClean="0">
              <a:solidFill>
                <a:schemeClr val="bg1"/>
              </a:solidFill>
              <a:latin typeface="+mj-lt"/>
            </a:endParaRPr>
          </a:p>
          <a:p>
            <a:pPr>
              <a:spcBef>
                <a:spcPts val="0"/>
              </a:spcBef>
            </a:pPr>
            <a:r>
              <a:rPr lang="en-US" dirty="0" smtClean="0">
                <a:solidFill>
                  <a:schemeClr val="bg1"/>
                </a:solidFill>
                <a:latin typeface="+mj-lt"/>
              </a:rPr>
              <a:t>Public School Buildings Orientation</a:t>
            </a:r>
          </a:p>
        </p:txBody>
      </p:sp>
    </p:spTree>
    <p:extLst>
      <p:ext uri="{BB962C8B-B14F-4D97-AF65-F5344CB8AC3E}">
        <p14:creationId xmlns:p14="http://schemas.microsoft.com/office/powerpoint/2010/main" val="21760820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
          <p:cNvSpPr txBox="1">
            <a:spLocks/>
          </p:cNvSpPr>
          <p:nvPr/>
        </p:nvSpPr>
        <p:spPr>
          <a:xfrm>
            <a:off x="0" y="0"/>
            <a:ext cx="9144000" cy="94924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bg2">
                    <a:lumMod val="50000"/>
                  </a:schemeClr>
                </a:solidFill>
                <a:latin typeface="+mj-lt"/>
                <a:ea typeface="+mj-ea"/>
                <a:cs typeface="+mj-cs"/>
              </a:defRPr>
            </a:lvl1pPr>
          </a:lstStyle>
          <a:p>
            <a:r>
              <a:rPr lang="en-US" sz="4000" dirty="0" smtClean="0">
                <a:solidFill>
                  <a:schemeClr val="bg1"/>
                </a:solidFill>
              </a:rPr>
              <a:t>Site Development Plan</a:t>
            </a:r>
            <a:endParaRPr lang="en-US" sz="3200" dirty="0">
              <a:solidFill>
                <a:schemeClr val="bg1"/>
              </a:solidFill>
            </a:endParaRPr>
          </a:p>
        </p:txBody>
      </p:sp>
      <p:sp>
        <p:nvSpPr>
          <p:cNvPr id="22" name="Rounded Rectangle 21"/>
          <p:cNvSpPr/>
          <p:nvPr/>
        </p:nvSpPr>
        <p:spPr>
          <a:xfrm>
            <a:off x="205740" y="1062990"/>
            <a:ext cx="1817370" cy="1783080"/>
          </a:xfrm>
          <a:prstGeom prst="roundRect">
            <a:avLst/>
          </a:prstGeom>
          <a:solidFill>
            <a:schemeClr val="bg1">
              <a:lumMod val="85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marL="285750" indent="-285750" algn="ctr">
              <a:buFont typeface="Wingdings" panose="05000000000000000000" pitchFamily="2" charset="2"/>
              <a:buChar char="v"/>
            </a:pPr>
            <a:endParaRPr lang="en-US" sz="2400" dirty="0" smtClean="0">
              <a:solidFill>
                <a:schemeClr val="tx1"/>
              </a:solidFill>
              <a:latin typeface="+mj-lt"/>
            </a:endParaRPr>
          </a:p>
          <a:p>
            <a:pPr marL="285750" indent="-285750" algn="ctr">
              <a:buFont typeface="Arial" panose="020B0604020202020204" pitchFamily="34" charset="0"/>
              <a:buChar char="•"/>
            </a:pPr>
            <a:endParaRPr lang="en-US" sz="2400" dirty="0">
              <a:solidFill>
                <a:schemeClr val="tx1"/>
              </a:solidFill>
            </a:endParaRPr>
          </a:p>
        </p:txBody>
      </p:sp>
      <p:sp>
        <p:nvSpPr>
          <p:cNvPr id="23" name="Rounded Rectangle 22"/>
          <p:cNvSpPr/>
          <p:nvPr/>
        </p:nvSpPr>
        <p:spPr>
          <a:xfrm>
            <a:off x="2198370" y="1062990"/>
            <a:ext cx="1817370" cy="1783080"/>
          </a:xfrm>
          <a:prstGeom prst="roundRect">
            <a:avLst/>
          </a:prstGeom>
          <a:solidFill>
            <a:schemeClr val="bg1">
              <a:lumMod val="85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24" name="Rounded Rectangle 23"/>
          <p:cNvSpPr/>
          <p:nvPr/>
        </p:nvSpPr>
        <p:spPr>
          <a:xfrm>
            <a:off x="4175760" y="1062990"/>
            <a:ext cx="1817370" cy="1783080"/>
          </a:xfrm>
          <a:prstGeom prst="roundRect">
            <a:avLst/>
          </a:prstGeom>
          <a:solidFill>
            <a:schemeClr val="bg1">
              <a:lumMod val="65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25" name="Rounded Rectangle 24"/>
          <p:cNvSpPr/>
          <p:nvPr/>
        </p:nvSpPr>
        <p:spPr>
          <a:xfrm>
            <a:off x="7037982" y="1062990"/>
            <a:ext cx="1944692" cy="1783080"/>
          </a:xfrm>
          <a:prstGeom prst="roundRect">
            <a:avLst/>
          </a:prstGeom>
          <a:solidFill>
            <a:schemeClr val="bg1">
              <a:lumMod val="85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Right Arrow 25"/>
          <p:cNvSpPr/>
          <p:nvPr/>
        </p:nvSpPr>
        <p:spPr>
          <a:xfrm>
            <a:off x="6172200" y="1783080"/>
            <a:ext cx="742950" cy="491490"/>
          </a:xfrm>
          <a:prstGeom prst="rightArrow">
            <a:avLst/>
          </a:prstGeom>
          <a:solidFill>
            <a:schemeClr val="tx2">
              <a:lumMod val="75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TextBox 26"/>
          <p:cNvSpPr txBox="1"/>
          <p:nvPr/>
        </p:nvSpPr>
        <p:spPr>
          <a:xfrm>
            <a:off x="487140" y="1370575"/>
            <a:ext cx="1254570" cy="1200329"/>
          </a:xfrm>
          <a:prstGeom prst="rect">
            <a:avLst/>
          </a:prstGeom>
          <a:noFill/>
        </p:spPr>
        <p:txBody>
          <a:bodyPr wrap="square" rtlCol="0">
            <a:spAutoFit/>
          </a:bodyPr>
          <a:lstStyle/>
          <a:p>
            <a:pPr algn="ctr"/>
            <a:r>
              <a:rPr lang="en-US" sz="2400" i="1" dirty="0" smtClean="0">
                <a:latin typeface="+mj-lt"/>
              </a:rPr>
              <a:t>What can you see?</a:t>
            </a:r>
            <a:endParaRPr lang="en-US" sz="2400" i="1" dirty="0">
              <a:latin typeface="+mj-lt"/>
            </a:endParaRPr>
          </a:p>
        </p:txBody>
      </p:sp>
      <p:sp>
        <p:nvSpPr>
          <p:cNvPr id="28" name="TextBox 27"/>
          <p:cNvSpPr txBox="1"/>
          <p:nvPr/>
        </p:nvSpPr>
        <p:spPr>
          <a:xfrm>
            <a:off x="6983390" y="1375347"/>
            <a:ext cx="2078725" cy="1246495"/>
          </a:xfrm>
          <a:prstGeom prst="rect">
            <a:avLst/>
          </a:prstGeom>
          <a:noFill/>
        </p:spPr>
        <p:txBody>
          <a:bodyPr wrap="square" rtlCol="0">
            <a:spAutoFit/>
          </a:bodyPr>
          <a:lstStyle/>
          <a:p>
            <a:pPr algn="ctr"/>
            <a:r>
              <a:rPr lang="en-US" sz="2500" dirty="0" smtClean="0">
                <a:latin typeface="+mj-lt"/>
              </a:rPr>
              <a:t>Site Development Plan</a:t>
            </a:r>
            <a:endParaRPr lang="en-US" sz="2500" dirty="0">
              <a:latin typeface="+mj-lt"/>
            </a:endParaRPr>
          </a:p>
        </p:txBody>
      </p:sp>
      <p:sp>
        <p:nvSpPr>
          <p:cNvPr id="29" name="TextBox 28"/>
          <p:cNvSpPr txBox="1"/>
          <p:nvPr/>
        </p:nvSpPr>
        <p:spPr>
          <a:xfrm>
            <a:off x="2479770" y="1354365"/>
            <a:ext cx="1254570" cy="1200329"/>
          </a:xfrm>
          <a:prstGeom prst="rect">
            <a:avLst/>
          </a:prstGeom>
          <a:noFill/>
        </p:spPr>
        <p:txBody>
          <a:bodyPr wrap="square" rtlCol="0">
            <a:spAutoFit/>
          </a:bodyPr>
          <a:lstStyle/>
          <a:p>
            <a:pPr algn="ctr"/>
            <a:r>
              <a:rPr lang="en-US" sz="2400" i="1" dirty="0" smtClean="0">
                <a:latin typeface="+mj-lt"/>
              </a:rPr>
              <a:t>Where</a:t>
            </a:r>
          </a:p>
          <a:p>
            <a:pPr algn="ctr"/>
            <a:r>
              <a:rPr lang="en-US" sz="2400" i="1" dirty="0" smtClean="0">
                <a:latin typeface="+mj-lt"/>
              </a:rPr>
              <a:t>do you see it?</a:t>
            </a:r>
            <a:endParaRPr lang="en-US" sz="2400" i="1" dirty="0">
              <a:latin typeface="+mj-lt"/>
            </a:endParaRPr>
          </a:p>
        </p:txBody>
      </p:sp>
      <p:sp>
        <p:nvSpPr>
          <p:cNvPr id="30" name="TextBox 29"/>
          <p:cNvSpPr txBox="1"/>
          <p:nvPr/>
        </p:nvSpPr>
        <p:spPr>
          <a:xfrm>
            <a:off x="4326340" y="1185909"/>
            <a:ext cx="1542197" cy="1569660"/>
          </a:xfrm>
          <a:prstGeom prst="rect">
            <a:avLst/>
          </a:prstGeom>
          <a:noFill/>
        </p:spPr>
        <p:txBody>
          <a:bodyPr wrap="square" rtlCol="0">
            <a:spAutoFit/>
          </a:bodyPr>
          <a:lstStyle/>
          <a:p>
            <a:pPr algn="ctr"/>
            <a:r>
              <a:rPr lang="en-US" sz="2400" i="1" dirty="0" smtClean="0">
                <a:latin typeface="+mj-lt"/>
              </a:rPr>
              <a:t>How do you visualize it?</a:t>
            </a:r>
            <a:endParaRPr lang="en-US" sz="2400" i="1" dirty="0">
              <a:latin typeface="+mj-lt"/>
            </a:endParaRPr>
          </a:p>
        </p:txBody>
      </p:sp>
      <p:sp>
        <p:nvSpPr>
          <p:cNvPr id="31" name="Content Placeholder 5"/>
          <p:cNvSpPr txBox="1">
            <a:spLocks/>
          </p:cNvSpPr>
          <p:nvPr/>
        </p:nvSpPr>
        <p:spPr>
          <a:xfrm>
            <a:off x="416256" y="3352056"/>
            <a:ext cx="8229600" cy="2612010"/>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Arial"/>
              <a:buNone/>
            </a:pPr>
            <a:r>
              <a:rPr lang="en-US" i="1" u="sng" dirty="0" smtClean="0">
                <a:latin typeface="+mj-lt"/>
              </a:rPr>
              <a:t>How do you visualize it?</a:t>
            </a:r>
          </a:p>
          <a:p>
            <a:pPr lvl="1">
              <a:buFont typeface="Arial" panose="020B0604020202020204" pitchFamily="34" charset="0"/>
              <a:buChar char="•"/>
            </a:pPr>
            <a:r>
              <a:rPr lang="en-US" sz="2000" dirty="0" smtClean="0">
                <a:latin typeface="+mj-lt"/>
              </a:rPr>
              <a:t>Map all buildings, rooms and facilities and ensure proper labeling of each.</a:t>
            </a:r>
          </a:p>
          <a:p>
            <a:pPr lvl="1">
              <a:buFont typeface="Arial" panose="020B0604020202020204" pitchFamily="34" charset="0"/>
              <a:buChar char="•"/>
            </a:pPr>
            <a:r>
              <a:rPr lang="en-US" sz="2000" dirty="0" smtClean="0">
                <a:latin typeface="+mj-lt"/>
              </a:rPr>
              <a:t>Facing the school, start from the main gate turning left then straight to the first facility or building seen.</a:t>
            </a:r>
          </a:p>
          <a:p>
            <a:pPr lvl="1">
              <a:buFont typeface="Arial" panose="020B0604020202020204" pitchFamily="34" charset="0"/>
              <a:buChar char="•"/>
            </a:pPr>
            <a:r>
              <a:rPr lang="en-US" sz="2000" dirty="0" smtClean="0">
                <a:latin typeface="+mj-lt"/>
              </a:rPr>
              <a:t>Refer to the diagram for visual representation.</a:t>
            </a:r>
          </a:p>
        </p:txBody>
      </p:sp>
    </p:spTree>
    <p:extLst>
      <p:ext uri="{BB962C8B-B14F-4D97-AF65-F5344CB8AC3E}">
        <p14:creationId xmlns:p14="http://schemas.microsoft.com/office/powerpoint/2010/main" val="16442467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647"/>
            <a:ext cx="8229600" cy="949249"/>
          </a:xfrm>
        </p:spPr>
        <p:txBody>
          <a:bodyPr/>
          <a:lstStyle/>
          <a:p>
            <a:r>
              <a:rPr lang="en-US" dirty="0" smtClean="0">
                <a:solidFill>
                  <a:schemeClr val="bg1"/>
                </a:solidFill>
              </a:rPr>
              <a:t>Site Development Plan</a:t>
            </a:r>
            <a:endParaRPr lang="en-US" dirty="0">
              <a:solidFill>
                <a:schemeClr val="bg1"/>
              </a:solidFill>
            </a:endParaRPr>
          </a:p>
        </p:txBody>
      </p:sp>
      <p:sp>
        <p:nvSpPr>
          <p:cNvPr id="4" name="Rectangle 3"/>
          <p:cNvSpPr/>
          <p:nvPr/>
        </p:nvSpPr>
        <p:spPr>
          <a:xfrm>
            <a:off x="674421" y="1874583"/>
            <a:ext cx="821141" cy="464026"/>
          </a:xfrm>
          <a:prstGeom prst="rect">
            <a:avLst/>
          </a:prstGeom>
          <a:solidFill>
            <a:schemeClr val="accent5">
              <a:lumMod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t>4</a:t>
            </a:r>
          </a:p>
        </p:txBody>
      </p:sp>
      <p:sp>
        <p:nvSpPr>
          <p:cNvPr id="10" name="Rectangle 9"/>
          <p:cNvSpPr/>
          <p:nvPr/>
        </p:nvSpPr>
        <p:spPr>
          <a:xfrm>
            <a:off x="674422" y="2793530"/>
            <a:ext cx="821141" cy="464026"/>
          </a:xfrm>
          <a:prstGeom prst="rect">
            <a:avLst/>
          </a:prstGeom>
          <a:solidFill>
            <a:schemeClr val="accent5">
              <a:lumMod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t>2</a:t>
            </a:r>
          </a:p>
        </p:txBody>
      </p:sp>
      <p:sp>
        <p:nvSpPr>
          <p:cNvPr id="12" name="Rectangle 11"/>
          <p:cNvSpPr/>
          <p:nvPr/>
        </p:nvSpPr>
        <p:spPr>
          <a:xfrm>
            <a:off x="674422" y="2336330"/>
            <a:ext cx="821141" cy="464026"/>
          </a:xfrm>
          <a:prstGeom prst="rect">
            <a:avLst/>
          </a:prstGeom>
          <a:solidFill>
            <a:schemeClr val="accent5">
              <a:lumMod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t>3</a:t>
            </a:r>
          </a:p>
        </p:txBody>
      </p:sp>
      <p:sp>
        <p:nvSpPr>
          <p:cNvPr id="13" name="Rectangle 12"/>
          <p:cNvSpPr/>
          <p:nvPr/>
        </p:nvSpPr>
        <p:spPr>
          <a:xfrm>
            <a:off x="667597" y="3264407"/>
            <a:ext cx="821141" cy="464026"/>
          </a:xfrm>
          <a:prstGeom prst="rect">
            <a:avLst/>
          </a:prstGeom>
          <a:solidFill>
            <a:schemeClr val="accent5">
              <a:lumMod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t>1</a:t>
            </a:r>
            <a:endParaRPr lang="en-US" b="1" dirty="0"/>
          </a:p>
        </p:txBody>
      </p:sp>
      <p:sp>
        <p:nvSpPr>
          <p:cNvPr id="39" name="Rectangle 38"/>
          <p:cNvSpPr/>
          <p:nvPr/>
        </p:nvSpPr>
        <p:spPr>
          <a:xfrm>
            <a:off x="4122761" y="4584589"/>
            <a:ext cx="913266" cy="477706"/>
          </a:xfrm>
          <a:prstGeom prst="rect">
            <a:avLst/>
          </a:prstGeom>
          <a:solidFill>
            <a:schemeClr val="accent6">
              <a:lumMod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t>4</a:t>
            </a:r>
          </a:p>
        </p:txBody>
      </p:sp>
      <p:sp>
        <p:nvSpPr>
          <p:cNvPr id="52" name="Rectangle 51"/>
          <p:cNvSpPr/>
          <p:nvPr/>
        </p:nvSpPr>
        <p:spPr>
          <a:xfrm>
            <a:off x="668733" y="4183353"/>
            <a:ext cx="826829" cy="464026"/>
          </a:xfrm>
          <a:prstGeom prst="rect">
            <a:avLst/>
          </a:prstGeom>
          <a:solidFill>
            <a:schemeClr val="accent4">
              <a:lumMod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t>4</a:t>
            </a:r>
          </a:p>
        </p:txBody>
      </p:sp>
      <p:sp>
        <p:nvSpPr>
          <p:cNvPr id="53" name="Rectangle 52"/>
          <p:cNvSpPr/>
          <p:nvPr/>
        </p:nvSpPr>
        <p:spPr>
          <a:xfrm>
            <a:off x="669870" y="5120513"/>
            <a:ext cx="821141" cy="464026"/>
          </a:xfrm>
          <a:prstGeom prst="rect">
            <a:avLst/>
          </a:prstGeom>
          <a:solidFill>
            <a:schemeClr val="accent4">
              <a:lumMod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t>2</a:t>
            </a:r>
          </a:p>
        </p:txBody>
      </p:sp>
      <p:sp>
        <p:nvSpPr>
          <p:cNvPr id="54" name="Rectangle 53"/>
          <p:cNvSpPr/>
          <p:nvPr/>
        </p:nvSpPr>
        <p:spPr>
          <a:xfrm>
            <a:off x="669871" y="4647379"/>
            <a:ext cx="821141" cy="464026"/>
          </a:xfrm>
          <a:prstGeom prst="rect">
            <a:avLst/>
          </a:prstGeom>
          <a:solidFill>
            <a:schemeClr val="accent4">
              <a:lumMod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t>3</a:t>
            </a:r>
          </a:p>
        </p:txBody>
      </p:sp>
      <p:sp>
        <p:nvSpPr>
          <p:cNvPr id="56" name="Rectangle 55"/>
          <p:cNvSpPr/>
          <p:nvPr/>
        </p:nvSpPr>
        <p:spPr>
          <a:xfrm>
            <a:off x="5038299" y="4584589"/>
            <a:ext cx="913266" cy="477698"/>
          </a:xfrm>
          <a:prstGeom prst="rect">
            <a:avLst/>
          </a:prstGeom>
          <a:solidFill>
            <a:schemeClr val="accent6">
              <a:lumMod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t>3</a:t>
            </a:r>
            <a:endParaRPr lang="en-US" b="1" dirty="0"/>
          </a:p>
        </p:txBody>
      </p:sp>
      <p:sp>
        <p:nvSpPr>
          <p:cNvPr id="58" name="Rectangle 57"/>
          <p:cNvSpPr/>
          <p:nvPr/>
        </p:nvSpPr>
        <p:spPr>
          <a:xfrm>
            <a:off x="5951565" y="4584589"/>
            <a:ext cx="920082" cy="475388"/>
          </a:xfrm>
          <a:prstGeom prst="rect">
            <a:avLst/>
          </a:prstGeom>
          <a:solidFill>
            <a:schemeClr val="accent6">
              <a:lumMod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t>2</a:t>
            </a:r>
          </a:p>
        </p:txBody>
      </p:sp>
      <p:sp>
        <p:nvSpPr>
          <p:cNvPr id="59" name="Rectangle 58"/>
          <p:cNvSpPr/>
          <p:nvPr/>
        </p:nvSpPr>
        <p:spPr>
          <a:xfrm>
            <a:off x="6871647" y="4582279"/>
            <a:ext cx="910994" cy="477698"/>
          </a:xfrm>
          <a:prstGeom prst="rect">
            <a:avLst/>
          </a:prstGeom>
          <a:solidFill>
            <a:schemeClr val="accent6">
              <a:lumMod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t>1</a:t>
            </a:r>
            <a:endParaRPr lang="en-US" b="1" dirty="0"/>
          </a:p>
        </p:txBody>
      </p:sp>
      <p:sp>
        <p:nvSpPr>
          <p:cNvPr id="60" name="Rectangle 59"/>
          <p:cNvSpPr/>
          <p:nvPr/>
        </p:nvSpPr>
        <p:spPr>
          <a:xfrm>
            <a:off x="4127305" y="5024925"/>
            <a:ext cx="913266" cy="477706"/>
          </a:xfrm>
          <a:prstGeom prst="rect">
            <a:avLst/>
          </a:prstGeom>
          <a:solidFill>
            <a:schemeClr val="accent6">
              <a:lumMod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t>8</a:t>
            </a:r>
          </a:p>
        </p:txBody>
      </p:sp>
      <p:sp>
        <p:nvSpPr>
          <p:cNvPr id="61" name="Rectangle 60"/>
          <p:cNvSpPr/>
          <p:nvPr/>
        </p:nvSpPr>
        <p:spPr>
          <a:xfrm>
            <a:off x="5036027" y="5024925"/>
            <a:ext cx="913266" cy="477698"/>
          </a:xfrm>
          <a:prstGeom prst="rect">
            <a:avLst/>
          </a:prstGeom>
          <a:solidFill>
            <a:schemeClr val="accent6">
              <a:lumMod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t>7</a:t>
            </a:r>
            <a:endParaRPr lang="en-US" b="1" dirty="0"/>
          </a:p>
        </p:txBody>
      </p:sp>
      <p:sp>
        <p:nvSpPr>
          <p:cNvPr id="62" name="Rectangle 61"/>
          <p:cNvSpPr/>
          <p:nvPr/>
        </p:nvSpPr>
        <p:spPr>
          <a:xfrm>
            <a:off x="5944733" y="5024925"/>
            <a:ext cx="926914" cy="475388"/>
          </a:xfrm>
          <a:prstGeom prst="rect">
            <a:avLst/>
          </a:prstGeom>
          <a:solidFill>
            <a:schemeClr val="accent6">
              <a:lumMod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t>6</a:t>
            </a:r>
          </a:p>
        </p:txBody>
      </p:sp>
      <p:sp>
        <p:nvSpPr>
          <p:cNvPr id="63" name="Rectangle 62"/>
          <p:cNvSpPr/>
          <p:nvPr/>
        </p:nvSpPr>
        <p:spPr>
          <a:xfrm>
            <a:off x="6871647" y="5024925"/>
            <a:ext cx="913266" cy="475388"/>
          </a:xfrm>
          <a:prstGeom prst="rect">
            <a:avLst/>
          </a:prstGeom>
          <a:solidFill>
            <a:schemeClr val="accent6">
              <a:lumMod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t>5</a:t>
            </a:r>
            <a:endParaRPr lang="en-US" b="1" dirty="0"/>
          </a:p>
        </p:txBody>
      </p:sp>
      <p:sp>
        <p:nvSpPr>
          <p:cNvPr id="64" name="Rectangle 63"/>
          <p:cNvSpPr/>
          <p:nvPr/>
        </p:nvSpPr>
        <p:spPr>
          <a:xfrm>
            <a:off x="4127305" y="2022215"/>
            <a:ext cx="3352237" cy="2166704"/>
          </a:xfrm>
          <a:prstGeom prst="rect">
            <a:avLst/>
          </a:prstGeom>
          <a:solidFill>
            <a:schemeClr val="accent2">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latin typeface="+mj-lt"/>
              </a:rPr>
              <a:t>Covered Court</a:t>
            </a:r>
            <a:endParaRPr lang="en-US" dirty="0">
              <a:latin typeface="+mj-lt"/>
            </a:endParaRPr>
          </a:p>
        </p:txBody>
      </p:sp>
      <p:sp>
        <p:nvSpPr>
          <p:cNvPr id="69" name="TextBox 68"/>
          <p:cNvSpPr txBox="1"/>
          <p:nvPr/>
        </p:nvSpPr>
        <p:spPr>
          <a:xfrm>
            <a:off x="1378955" y="2252305"/>
            <a:ext cx="2345146" cy="923330"/>
          </a:xfrm>
          <a:prstGeom prst="rect">
            <a:avLst/>
          </a:prstGeom>
          <a:noFill/>
        </p:spPr>
        <p:txBody>
          <a:bodyPr wrap="square" rtlCol="0">
            <a:spAutoFit/>
          </a:bodyPr>
          <a:lstStyle/>
          <a:p>
            <a:pPr algn="ctr"/>
            <a:r>
              <a:rPr lang="en-US" dirty="0" smtClean="0">
                <a:latin typeface="+mj-lt"/>
              </a:rPr>
              <a:t>Building 3</a:t>
            </a:r>
          </a:p>
          <a:p>
            <a:pPr algn="ctr"/>
            <a:r>
              <a:rPr lang="en-US" dirty="0" smtClean="0">
                <a:latin typeface="+mj-lt"/>
              </a:rPr>
              <a:t>(</a:t>
            </a:r>
            <a:r>
              <a:rPr lang="en-US" dirty="0" err="1" smtClean="0">
                <a:latin typeface="+mj-lt"/>
              </a:rPr>
              <a:t>Bagong</a:t>
            </a:r>
            <a:r>
              <a:rPr lang="en-US" dirty="0" smtClean="0">
                <a:latin typeface="+mj-lt"/>
              </a:rPr>
              <a:t> </a:t>
            </a:r>
            <a:r>
              <a:rPr lang="en-US" dirty="0" err="1" smtClean="0">
                <a:latin typeface="+mj-lt"/>
              </a:rPr>
              <a:t>Lipunan</a:t>
            </a:r>
            <a:r>
              <a:rPr lang="en-US" dirty="0" smtClean="0">
                <a:latin typeface="+mj-lt"/>
              </a:rPr>
              <a:t> Type)</a:t>
            </a:r>
            <a:endParaRPr lang="en-US" dirty="0">
              <a:latin typeface="+mj-lt"/>
            </a:endParaRPr>
          </a:p>
        </p:txBody>
      </p:sp>
      <p:sp>
        <p:nvSpPr>
          <p:cNvPr id="70" name="Rectangle 69"/>
          <p:cNvSpPr/>
          <p:nvPr/>
        </p:nvSpPr>
        <p:spPr>
          <a:xfrm>
            <a:off x="671576" y="5586925"/>
            <a:ext cx="821141" cy="464026"/>
          </a:xfrm>
          <a:prstGeom prst="rect">
            <a:avLst/>
          </a:prstGeom>
          <a:solidFill>
            <a:schemeClr val="accent4">
              <a:lumMod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t>1</a:t>
            </a:r>
            <a:endParaRPr lang="en-US" b="1" dirty="0"/>
          </a:p>
        </p:txBody>
      </p:sp>
      <p:sp>
        <p:nvSpPr>
          <p:cNvPr id="71" name="TextBox 70"/>
          <p:cNvSpPr txBox="1"/>
          <p:nvPr/>
        </p:nvSpPr>
        <p:spPr>
          <a:xfrm>
            <a:off x="1430137" y="3819587"/>
            <a:ext cx="2167725" cy="369332"/>
          </a:xfrm>
          <a:prstGeom prst="rect">
            <a:avLst/>
          </a:prstGeom>
          <a:noFill/>
        </p:spPr>
        <p:txBody>
          <a:bodyPr wrap="square" rtlCol="0">
            <a:spAutoFit/>
          </a:bodyPr>
          <a:lstStyle/>
          <a:p>
            <a:pPr algn="ctr"/>
            <a:r>
              <a:rPr lang="en-US" dirty="0" smtClean="0">
                <a:latin typeface="+mj-lt"/>
              </a:rPr>
              <a:t>Makeshift Room 1</a:t>
            </a:r>
            <a:endParaRPr lang="en-US" dirty="0">
              <a:latin typeface="+mj-lt"/>
            </a:endParaRPr>
          </a:p>
        </p:txBody>
      </p:sp>
      <p:sp>
        <p:nvSpPr>
          <p:cNvPr id="72" name="Rectangle 71"/>
          <p:cNvSpPr/>
          <p:nvPr/>
        </p:nvSpPr>
        <p:spPr>
          <a:xfrm>
            <a:off x="668733" y="3728654"/>
            <a:ext cx="821141" cy="454920"/>
          </a:xfrm>
          <a:prstGeom prst="rect">
            <a:avLst/>
          </a:prstGeom>
          <a:solidFill>
            <a:schemeClr val="accent3">
              <a:lumMod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 name="TextBox 72"/>
          <p:cNvSpPr txBox="1"/>
          <p:nvPr/>
        </p:nvSpPr>
        <p:spPr>
          <a:xfrm>
            <a:off x="1249905" y="4647379"/>
            <a:ext cx="2167724" cy="646331"/>
          </a:xfrm>
          <a:prstGeom prst="rect">
            <a:avLst/>
          </a:prstGeom>
          <a:noFill/>
        </p:spPr>
        <p:txBody>
          <a:bodyPr wrap="square" rtlCol="0">
            <a:spAutoFit/>
          </a:bodyPr>
          <a:lstStyle/>
          <a:p>
            <a:pPr algn="ctr"/>
            <a:r>
              <a:rPr lang="en-US" dirty="0" smtClean="0">
                <a:latin typeface="+mj-lt"/>
              </a:rPr>
              <a:t>Building 2</a:t>
            </a:r>
          </a:p>
          <a:p>
            <a:pPr algn="ctr"/>
            <a:r>
              <a:rPr lang="en-US" dirty="0" smtClean="0">
                <a:latin typeface="+mj-lt"/>
              </a:rPr>
              <a:t>(Marcos Type)</a:t>
            </a:r>
            <a:endParaRPr lang="en-US" dirty="0">
              <a:latin typeface="+mj-lt"/>
            </a:endParaRPr>
          </a:p>
        </p:txBody>
      </p:sp>
      <p:sp>
        <p:nvSpPr>
          <p:cNvPr id="77" name="TextBox 76"/>
          <p:cNvSpPr txBox="1"/>
          <p:nvPr/>
        </p:nvSpPr>
        <p:spPr>
          <a:xfrm>
            <a:off x="3741756" y="5591922"/>
            <a:ext cx="4434385" cy="646331"/>
          </a:xfrm>
          <a:prstGeom prst="rect">
            <a:avLst/>
          </a:prstGeom>
          <a:noFill/>
        </p:spPr>
        <p:txBody>
          <a:bodyPr wrap="square" rtlCol="0">
            <a:spAutoFit/>
          </a:bodyPr>
          <a:lstStyle/>
          <a:p>
            <a:pPr algn="ctr"/>
            <a:r>
              <a:rPr lang="en-US" dirty="0" smtClean="0">
                <a:latin typeface="+mj-lt"/>
              </a:rPr>
              <a:t>Building 1</a:t>
            </a:r>
          </a:p>
          <a:p>
            <a:pPr algn="ctr"/>
            <a:r>
              <a:rPr lang="en-US" dirty="0" smtClean="0">
                <a:latin typeface="+mj-lt"/>
              </a:rPr>
              <a:t>(</a:t>
            </a:r>
            <a:r>
              <a:rPr lang="en-US" dirty="0" err="1" smtClean="0">
                <a:latin typeface="+mj-lt"/>
              </a:rPr>
              <a:t>DepEd</a:t>
            </a:r>
            <a:r>
              <a:rPr lang="en-US" dirty="0" smtClean="0">
                <a:latin typeface="+mj-lt"/>
              </a:rPr>
              <a:t> School Building (Standard))</a:t>
            </a:r>
            <a:endParaRPr lang="en-US" dirty="0">
              <a:latin typeface="+mj-lt"/>
            </a:endParaRPr>
          </a:p>
        </p:txBody>
      </p:sp>
      <p:sp>
        <p:nvSpPr>
          <p:cNvPr id="78" name="TextBox 77"/>
          <p:cNvSpPr txBox="1"/>
          <p:nvPr/>
        </p:nvSpPr>
        <p:spPr>
          <a:xfrm>
            <a:off x="7641610" y="4628297"/>
            <a:ext cx="1252190" cy="307777"/>
          </a:xfrm>
          <a:prstGeom prst="rect">
            <a:avLst/>
          </a:prstGeom>
          <a:noFill/>
        </p:spPr>
        <p:txBody>
          <a:bodyPr wrap="square" rtlCol="0">
            <a:spAutoFit/>
          </a:bodyPr>
          <a:lstStyle/>
          <a:p>
            <a:pPr algn="ctr"/>
            <a:r>
              <a:rPr lang="en-US" sz="1400" dirty="0" smtClean="0">
                <a:latin typeface="+mj-lt"/>
              </a:rPr>
              <a:t>first floor</a:t>
            </a:r>
            <a:endParaRPr lang="en-US" sz="1400" dirty="0">
              <a:latin typeface="+mj-lt"/>
            </a:endParaRPr>
          </a:p>
        </p:txBody>
      </p:sp>
      <p:sp>
        <p:nvSpPr>
          <p:cNvPr id="79" name="TextBox 78"/>
          <p:cNvSpPr txBox="1"/>
          <p:nvPr/>
        </p:nvSpPr>
        <p:spPr>
          <a:xfrm>
            <a:off x="7684262" y="5053763"/>
            <a:ext cx="1350559" cy="307777"/>
          </a:xfrm>
          <a:prstGeom prst="rect">
            <a:avLst/>
          </a:prstGeom>
          <a:noFill/>
        </p:spPr>
        <p:txBody>
          <a:bodyPr wrap="square" rtlCol="0">
            <a:spAutoFit/>
          </a:bodyPr>
          <a:lstStyle/>
          <a:p>
            <a:pPr algn="ctr"/>
            <a:r>
              <a:rPr lang="en-US" sz="1400" dirty="0" smtClean="0">
                <a:latin typeface="+mj-lt"/>
              </a:rPr>
              <a:t>second floor</a:t>
            </a:r>
            <a:endParaRPr lang="en-US" sz="1400" dirty="0">
              <a:latin typeface="+mj-lt"/>
            </a:endParaRPr>
          </a:p>
        </p:txBody>
      </p:sp>
      <p:sp>
        <p:nvSpPr>
          <p:cNvPr id="80" name="Rectangle 79"/>
          <p:cNvSpPr/>
          <p:nvPr/>
        </p:nvSpPr>
        <p:spPr>
          <a:xfrm>
            <a:off x="2492960" y="5573284"/>
            <a:ext cx="821141" cy="454920"/>
          </a:xfrm>
          <a:prstGeom prst="rect">
            <a:avLst/>
          </a:prstGeom>
          <a:solidFill>
            <a:schemeClr val="bg2">
              <a:lumMod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 name="TextBox 80"/>
          <p:cNvSpPr txBox="1"/>
          <p:nvPr/>
        </p:nvSpPr>
        <p:spPr>
          <a:xfrm>
            <a:off x="2082959" y="6019549"/>
            <a:ext cx="1641142" cy="369332"/>
          </a:xfrm>
          <a:prstGeom prst="rect">
            <a:avLst/>
          </a:prstGeom>
          <a:noFill/>
        </p:spPr>
        <p:txBody>
          <a:bodyPr wrap="square" rtlCol="0">
            <a:spAutoFit/>
          </a:bodyPr>
          <a:lstStyle/>
          <a:p>
            <a:pPr algn="ctr"/>
            <a:r>
              <a:rPr lang="en-US" dirty="0" smtClean="0">
                <a:latin typeface="+mj-lt"/>
              </a:rPr>
              <a:t>Comfort Room</a:t>
            </a:r>
            <a:endParaRPr lang="en-US" dirty="0">
              <a:latin typeface="+mj-lt"/>
            </a:endParaRPr>
          </a:p>
        </p:txBody>
      </p:sp>
      <p:sp>
        <p:nvSpPr>
          <p:cNvPr id="82" name="TextBox 81"/>
          <p:cNvSpPr txBox="1"/>
          <p:nvPr/>
        </p:nvSpPr>
        <p:spPr>
          <a:xfrm>
            <a:off x="288870" y="970637"/>
            <a:ext cx="8686817" cy="369332"/>
          </a:xfrm>
          <a:prstGeom prst="rect">
            <a:avLst/>
          </a:prstGeom>
          <a:noFill/>
        </p:spPr>
        <p:txBody>
          <a:bodyPr wrap="square" rtlCol="0">
            <a:spAutoFit/>
          </a:bodyPr>
          <a:lstStyle/>
          <a:p>
            <a:pPr algn="ctr"/>
            <a:r>
              <a:rPr lang="en-US" b="1" dirty="0" smtClean="0">
                <a:latin typeface="+mj-lt"/>
              </a:rPr>
              <a:t>SAMPLE SITE DEVELOPMENT PLAN (as of 30 November 2014)</a:t>
            </a:r>
            <a:endParaRPr lang="en-US" b="1" dirty="0">
              <a:latin typeface="+mj-lt"/>
            </a:endParaRPr>
          </a:p>
        </p:txBody>
      </p:sp>
      <p:cxnSp>
        <p:nvCxnSpPr>
          <p:cNvPr id="84" name="Straight Connector 83"/>
          <p:cNvCxnSpPr/>
          <p:nvPr/>
        </p:nvCxnSpPr>
        <p:spPr>
          <a:xfrm>
            <a:off x="288871" y="1734639"/>
            <a:ext cx="2647665"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7" name="Straight Connector 86"/>
          <p:cNvCxnSpPr/>
          <p:nvPr/>
        </p:nvCxnSpPr>
        <p:spPr>
          <a:xfrm>
            <a:off x="3957850" y="1753452"/>
            <a:ext cx="5051948"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4" name="Straight Connector 103"/>
          <p:cNvCxnSpPr/>
          <p:nvPr/>
        </p:nvCxnSpPr>
        <p:spPr>
          <a:xfrm flipV="1">
            <a:off x="288871" y="1734639"/>
            <a:ext cx="0" cy="4662897"/>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8" name="Straight Connector 107"/>
          <p:cNvCxnSpPr/>
          <p:nvPr/>
        </p:nvCxnSpPr>
        <p:spPr>
          <a:xfrm>
            <a:off x="288871" y="6397536"/>
            <a:ext cx="8720927"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1" name="Straight Connector 110"/>
          <p:cNvCxnSpPr/>
          <p:nvPr/>
        </p:nvCxnSpPr>
        <p:spPr>
          <a:xfrm flipV="1">
            <a:off x="9009798" y="1734639"/>
            <a:ext cx="0" cy="466289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1" name="Straight Connector 120"/>
          <p:cNvCxnSpPr/>
          <p:nvPr/>
        </p:nvCxnSpPr>
        <p:spPr>
          <a:xfrm flipV="1">
            <a:off x="2936536" y="1352794"/>
            <a:ext cx="0" cy="381845"/>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2" name="Straight Connector 121"/>
          <p:cNvCxnSpPr/>
          <p:nvPr/>
        </p:nvCxnSpPr>
        <p:spPr>
          <a:xfrm flipV="1">
            <a:off x="3957850" y="1370234"/>
            <a:ext cx="0" cy="381845"/>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4" name="Straight Connector 123"/>
          <p:cNvCxnSpPr/>
          <p:nvPr/>
        </p:nvCxnSpPr>
        <p:spPr>
          <a:xfrm>
            <a:off x="2936536" y="1370234"/>
            <a:ext cx="485625" cy="364405"/>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5" name="Straight Connector 124"/>
          <p:cNvCxnSpPr/>
          <p:nvPr/>
        </p:nvCxnSpPr>
        <p:spPr>
          <a:xfrm flipV="1">
            <a:off x="3422161" y="1352794"/>
            <a:ext cx="535689" cy="381846"/>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31" name="Rectangle 130"/>
          <p:cNvSpPr/>
          <p:nvPr/>
        </p:nvSpPr>
        <p:spPr>
          <a:xfrm>
            <a:off x="4279706" y="4188919"/>
            <a:ext cx="3046302" cy="152400"/>
          </a:xfrm>
          <a:prstGeom prst="rect">
            <a:avLst/>
          </a:prstGeom>
          <a:solidFill>
            <a:schemeClr val="accent2">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j-lt"/>
            </a:endParaRPr>
          </a:p>
        </p:txBody>
      </p:sp>
      <p:sp>
        <p:nvSpPr>
          <p:cNvPr id="156" name="TextBox 155"/>
          <p:cNvSpPr txBox="1"/>
          <p:nvPr/>
        </p:nvSpPr>
        <p:spPr>
          <a:xfrm>
            <a:off x="3923484" y="1407386"/>
            <a:ext cx="554126" cy="307777"/>
          </a:xfrm>
          <a:prstGeom prst="rect">
            <a:avLst/>
          </a:prstGeom>
          <a:noFill/>
          <a:ln>
            <a:noFill/>
          </a:ln>
        </p:spPr>
        <p:txBody>
          <a:bodyPr wrap="none" rtlCol="0">
            <a:spAutoFit/>
          </a:bodyPr>
          <a:lstStyle/>
          <a:p>
            <a:r>
              <a:rPr lang="en-US" sz="1400" b="1" dirty="0" smtClean="0">
                <a:latin typeface="+mj-lt"/>
              </a:rPr>
              <a:t>Gate</a:t>
            </a:r>
            <a:endParaRPr lang="en-US" sz="1400" b="1" dirty="0">
              <a:latin typeface="+mj-lt"/>
            </a:endParaRPr>
          </a:p>
        </p:txBody>
      </p:sp>
    </p:spTree>
    <p:extLst>
      <p:ext uri="{BB962C8B-B14F-4D97-AF65-F5344CB8AC3E}">
        <p14:creationId xmlns:p14="http://schemas.microsoft.com/office/powerpoint/2010/main" val="16860300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647"/>
            <a:ext cx="8229600" cy="949249"/>
          </a:xfrm>
        </p:spPr>
        <p:txBody>
          <a:bodyPr/>
          <a:lstStyle/>
          <a:p>
            <a:r>
              <a:rPr lang="en-US" dirty="0" smtClean="0">
                <a:solidFill>
                  <a:schemeClr val="bg1"/>
                </a:solidFill>
              </a:rPr>
              <a:t>Site Development Plan</a:t>
            </a:r>
            <a:endParaRPr lang="en-US" dirty="0">
              <a:solidFill>
                <a:schemeClr val="bg1"/>
              </a:solidFill>
            </a:endParaRPr>
          </a:p>
        </p:txBody>
      </p:sp>
      <p:sp>
        <p:nvSpPr>
          <p:cNvPr id="4" name="Rectangle 3"/>
          <p:cNvSpPr/>
          <p:nvPr/>
        </p:nvSpPr>
        <p:spPr>
          <a:xfrm>
            <a:off x="674421" y="1874583"/>
            <a:ext cx="821141" cy="464026"/>
          </a:xfrm>
          <a:prstGeom prst="rect">
            <a:avLst/>
          </a:prstGeom>
          <a:solidFill>
            <a:schemeClr val="accent5">
              <a:lumMod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t>4</a:t>
            </a:r>
          </a:p>
        </p:txBody>
      </p:sp>
      <p:sp>
        <p:nvSpPr>
          <p:cNvPr id="10" name="Rectangle 9"/>
          <p:cNvSpPr/>
          <p:nvPr/>
        </p:nvSpPr>
        <p:spPr>
          <a:xfrm>
            <a:off x="674422" y="2793530"/>
            <a:ext cx="821141" cy="464026"/>
          </a:xfrm>
          <a:prstGeom prst="rect">
            <a:avLst/>
          </a:prstGeom>
          <a:solidFill>
            <a:schemeClr val="accent5">
              <a:lumMod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t>2</a:t>
            </a:r>
          </a:p>
        </p:txBody>
      </p:sp>
      <p:sp>
        <p:nvSpPr>
          <p:cNvPr id="12" name="Rectangle 11"/>
          <p:cNvSpPr/>
          <p:nvPr/>
        </p:nvSpPr>
        <p:spPr>
          <a:xfrm>
            <a:off x="674422" y="2336330"/>
            <a:ext cx="821141" cy="464026"/>
          </a:xfrm>
          <a:prstGeom prst="rect">
            <a:avLst/>
          </a:prstGeom>
          <a:solidFill>
            <a:schemeClr val="accent5">
              <a:lumMod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t>3</a:t>
            </a:r>
          </a:p>
        </p:txBody>
      </p:sp>
      <p:sp>
        <p:nvSpPr>
          <p:cNvPr id="13" name="Rectangle 12"/>
          <p:cNvSpPr/>
          <p:nvPr/>
        </p:nvSpPr>
        <p:spPr>
          <a:xfrm>
            <a:off x="667597" y="3264407"/>
            <a:ext cx="821141" cy="464026"/>
          </a:xfrm>
          <a:prstGeom prst="rect">
            <a:avLst/>
          </a:prstGeom>
          <a:solidFill>
            <a:schemeClr val="accent5">
              <a:lumMod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t>1</a:t>
            </a:r>
            <a:endParaRPr lang="en-US" b="1" dirty="0"/>
          </a:p>
        </p:txBody>
      </p:sp>
      <p:sp>
        <p:nvSpPr>
          <p:cNvPr id="39" name="Rectangle 38"/>
          <p:cNvSpPr/>
          <p:nvPr/>
        </p:nvSpPr>
        <p:spPr>
          <a:xfrm>
            <a:off x="4122761" y="4584589"/>
            <a:ext cx="913266" cy="477706"/>
          </a:xfrm>
          <a:prstGeom prst="rect">
            <a:avLst/>
          </a:prstGeom>
          <a:solidFill>
            <a:schemeClr val="accent6">
              <a:lumMod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t>4</a:t>
            </a:r>
          </a:p>
        </p:txBody>
      </p:sp>
      <p:sp>
        <p:nvSpPr>
          <p:cNvPr id="52" name="Rectangle 51"/>
          <p:cNvSpPr/>
          <p:nvPr/>
        </p:nvSpPr>
        <p:spPr>
          <a:xfrm>
            <a:off x="668733" y="4183353"/>
            <a:ext cx="826829" cy="464026"/>
          </a:xfrm>
          <a:prstGeom prst="rect">
            <a:avLst/>
          </a:prstGeom>
          <a:solidFill>
            <a:schemeClr val="accent4">
              <a:lumMod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t>4</a:t>
            </a:r>
          </a:p>
        </p:txBody>
      </p:sp>
      <p:sp>
        <p:nvSpPr>
          <p:cNvPr id="53" name="Rectangle 52"/>
          <p:cNvSpPr/>
          <p:nvPr/>
        </p:nvSpPr>
        <p:spPr>
          <a:xfrm>
            <a:off x="669870" y="5120513"/>
            <a:ext cx="821141" cy="464026"/>
          </a:xfrm>
          <a:prstGeom prst="rect">
            <a:avLst/>
          </a:prstGeom>
          <a:solidFill>
            <a:schemeClr val="accent4">
              <a:lumMod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t>2</a:t>
            </a:r>
          </a:p>
        </p:txBody>
      </p:sp>
      <p:sp>
        <p:nvSpPr>
          <p:cNvPr id="54" name="Rectangle 53"/>
          <p:cNvSpPr/>
          <p:nvPr/>
        </p:nvSpPr>
        <p:spPr>
          <a:xfrm>
            <a:off x="669871" y="4647379"/>
            <a:ext cx="821141" cy="464026"/>
          </a:xfrm>
          <a:prstGeom prst="rect">
            <a:avLst/>
          </a:prstGeom>
          <a:solidFill>
            <a:schemeClr val="accent4">
              <a:lumMod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t>3</a:t>
            </a:r>
          </a:p>
        </p:txBody>
      </p:sp>
      <p:sp>
        <p:nvSpPr>
          <p:cNvPr id="56" name="Rectangle 55"/>
          <p:cNvSpPr/>
          <p:nvPr/>
        </p:nvSpPr>
        <p:spPr>
          <a:xfrm>
            <a:off x="5038299" y="4584589"/>
            <a:ext cx="913266" cy="477698"/>
          </a:xfrm>
          <a:prstGeom prst="rect">
            <a:avLst/>
          </a:prstGeom>
          <a:solidFill>
            <a:schemeClr val="accent6">
              <a:lumMod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t>3</a:t>
            </a:r>
            <a:endParaRPr lang="en-US" b="1" dirty="0"/>
          </a:p>
        </p:txBody>
      </p:sp>
      <p:sp>
        <p:nvSpPr>
          <p:cNvPr id="58" name="Rectangle 57"/>
          <p:cNvSpPr/>
          <p:nvPr/>
        </p:nvSpPr>
        <p:spPr>
          <a:xfrm>
            <a:off x="5951565" y="4584589"/>
            <a:ext cx="920082" cy="475388"/>
          </a:xfrm>
          <a:prstGeom prst="rect">
            <a:avLst/>
          </a:prstGeom>
          <a:solidFill>
            <a:schemeClr val="accent6">
              <a:lumMod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t>2</a:t>
            </a:r>
          </a:p>
        </p:txBody>
      </p:sp>
      <p:sp>
        <p:nvSpPr>
          <p:cNvPr id="59" name="Rectangle 58"/>
          <p:cNvSpPr/>
          <p:nvPr/>
        </p:nvSpPr>
        <p:spPr>
          <a:xfrm>
            <a:off x="6867380" y="4582279"/>
            <a:ext cx="913266" cy="477698"/>
          </a:xfrm>
          <a:prstGeom prst="rect">
            <a:avLst/>
          </a:prstGeom>
          <a:solidFill>
            <a:schemeClr val="accent6">
              <a:lumMod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t>1</a:t>
            </a:r>
            <a:endParaRPr lang="en-US" b="1" dirty="0"/>
          </a:p>
        </p:txBody>
      </p:sp>
      <p:sp>
        <p:nvSpPr>
          <p:cNvPr id="60" name="Rectangle 59"/>
          <p:cNvSpPr/>
          <p:nvPr/>
        </p:nvSpPr>
        <p:spPr>
          <a:xfrm>
            <a:off x="4127305" y="5024925"/>
            <a:ext cx="913266" cy="477706"/>
          </a:xfrm>
          <a:prstGeom prst="rect">
            <a:avLst/>
          </a:prstGeom>
          <a:solidFill>
            <a:schemeClr val="accent6">
              <a:lumMod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t>8</a:t>
            </a:r>
          </a:p>
        </p:txBody>
      </p:sp>
      <p:sp>
        <p:nvSpPr>
          <p:cNvPr id="61" name="Rectangle 60"/>
          <p:cNvSpPr/>
          <p:nvPr/>
        </p:nvSpPr>
        <p:spPr>
          <a:xfrm>
            <a:off x="5036027" y="5024925"/>
            <a:ext cx="913266" cy="477698"/>
          </a:xfrm>
          <a:prstGeom prst="rect">
            <a:avLst/>
          </a:prstGeom>
          <a:solidFill>
            <a:schemeClr val="accent6">
              <a:lumMod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t>7</a:t>
            </a:r>
            <a:endParaRPr lang="en-US" b="1" dirty="0"/>
          </a:p>
        </p:txBody>
      </p:sp>
      <p:sp>
        <p:nvSpPr>
          <p:cNvPr id="62" name="Rectangle 61"/>
          <p:cNvSpPr/>
          <p:nvPr/>
        </p:nvSpPr>
        <p:spPr>
          <a:xfrm>
            <a:off x="5958381" y="5024925"/>
            <a:ext cx="913266" cy="475388"/>
          </a:xfrm>
          <a:prstGeom prst="rect">
            <a:avLst/>
          </a:prstGeom>
          <a:solidFill>
            <a:schemeClr val="accent6">
              <a:lumMod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a:t>6</a:t>
            </a:r>
          </a:p>
        </p:txBody>
      </p:sp>
      <p:sp>
        <p:nvSpPr>
          <p:cNvPr id="63" name="Rectangle 62"/>
          <p:cNvSpPr/>
          <p:nvPr/>
        </p:nvSpPr>
        <p:spPr>
          <a:xfrm>
            <a:off x="6863020" y="5031241"/>
            <a:ext cx="917625" cy="469072"/>
          </a:xfrm>
          <a:prstGeom prst="rect">
            <a:avLst/>
          </a:prstGeom>
          <a:solidFill>
            <a:schemeClr val="accent6">
              <a:lumMod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t>5</a:t>
            </a:r>
            <a:endParaRPr lang="en-US" b="1" dirty="0"/>
          </a:p>
        </p:txBody>
      </p:sp>
      <p:sp>
        <p:nvSpPr>
          <p:cNvPr id="64" name="Rectangle 63"/>
          <p:cNvSpPr/>
          <p:nvPr/>
        </p:nvSpPr>
        <p:spPr>
          <a:xfrm>
            <a:off x="4127305" y="2022215"/>
            <a:ext cx="3352237" cy="2166704"/>
          </a:xfrm>
          <a:prstGeom prst="rect">
            <a:avLst/>
          </a:prstGeom>
          <a:solidFill>
            <a:schemeClr val="accent2">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latin typeface="+mj-lt"/>
              </a:rPr>
              <a:t>Covered Court</a:t>
            </a:r>
            <a:endParaRPr lang="en-US" dirty="0">
              <a:latin typeface="+mj-lt"/>
            </a:endParaRPr>
          </a:p>
        </p:txBody>
      </p:sp>
      <p:sp>
        <p:nvSpPr>
          <p:cNvPr id="69" name="TextBox 68"/>
          <p:cNvSpPr txBox="1"/>
          <p:nvPr/>
        </p:nvSpPr>
        <p:spPr>
          <a:xfrm>
            <a:off x="1378955" y="2252305"/>
            <a:ext cx="2345146" cy="923330"/>
          </a:xfrm>
          <a:prstGeom prst="rect">
            <a:avLst/>
          </a:prstGeom>
          <a:noFill/>
        </p:spPr>
        <p:txBody>
          <a:bodyPr wrap="square" rtlCol="0">
            <a:spAutoFit/>
          </a:bodyPr>
          <a:lstStyle/>
          <a:p>
            <a:pPr algn="ctr"/>
            <a:r>
              <a:rPr lang="en-US" dirty="0" smtClean="0">
                <a:latin typeface="+mj-lt"/>
              </a:rPr>
              <a:t>Building 3</a:t>
            </a:r>
          </a:p>
          <a:p>
            <a:pPr algn="ctr"/>
            <a:r>
              <a:rPr lang="en-US" dirty="0" smtClean="0">
                <a:latin typeface="+mj-lt"/>
              </a:rPr>
              <a:t>(</a:t>
            </a:r>
            <a:r>
              <a:rPr lang="en-US" dirty="0" err="1" smtClean="0">
                <a:latin typeface="+mj-lt"/>
              </a:rPr>
              <a:t>Bagong</a:t>
            </a:r>
            <a:r>
              <a:rPr lang="en-US" dirty="0" smtClean="0">
                <a:latin typeface="+mj-lt"/>
              </a:rPr>
              <a:t> </a:t>
            </a:r>
            <a:r>
              <a:rPr lang="en-US" dirty="0" err="1" smtClean="0">
                <a:latin typeface="+mj-lt"/>
              </a:rPr>
              <a:t>Lipunan</a:t>
            </a:r>
            <a:r>
              <a:rPr lang="en-US" dirty="0" smtClean="0">
                <a:latin typeface="+mj-lt"/>
              </a:rPr>
              <a:t> Type)</a:t>
            </a:r>
            <a:endParaRPr lang="en-US" dirty="0">
              <a:latin typeface="+mj-lt"/>
            </a:endParaRPr>
          </a:p>
        </p:txBody>
      </p:sp>
      <p:sp>
        <p:nvSpPr>
          <p:cNvPr id="70" name="Rectangle 69"/>
          <p:cNvSpPr/>
          <p:nvPr/>
        </p:nvSpPr>
        <p:spPr>
          <a:xfrm>
            <a:off x="671576" y="5586925"/>
            <a:ext cx="821141" cy="464026"/>
          </a:xfrm>
          <a:prstGeom prst="rect">
            <a:avLst/>
          </a:prstGeom>
          <a:solidFill>
            <a:schemeClr val="accent4">
              <a:lumMod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b="1" dirty="0" smtClean="0"/>
              <a:t>1</a:t>
            </a:r>
            <a:endParaRPr lang="en-US" b="1" dirty="0"/>
          </a:p>
        </p:txBody>
      </p:sp>
      <p:sp>
        <p:nvSpPr>
          <p:cNvPr id="71" name="TextBox 70"/>
          <p:cNvSpPr txBox="1"/>
          <p:nvPr/>
        </p:nvSpPr>
        <p:spPr>
          <a:xfrm>
            <a:off x="1443785" y="3819587"/>
            <a:ext cx="2167725" cy="369332"/>
          </a:xfrm>
          <a:prstGeom prst="rect">
            <a:avLst/>
          </a:prstGeom>
          <a:noFill/>
        </p:spPr>
        <p:txBody>
          <a:bodyPr wrap="square" rtlCol="0">
            <a:spAutoFit/>
          </a:bodyPr>
          <a:lstStyle/>
          <a:p>
            <a:pPr algn="ctr"/>
            <a:r>
              <a:rPr lang="en-US" dirty="0" smtClean="0">
                <a:latin typeface="+mj-lt"/>
              </a:rPr>
              <a:t>Makeshift Room 1</a:t>
            </a:r>
            <a:endParaRPr lang="en-US" dirty="0">
              <a:latin typeface="+mj-lt"/>
            </a:endParaRPr>
          </a:p>
        </p:txBody>
      </p:sp>
      <p:sp>
        <p:nvSpPr>
          <p:cNvPr id="72" name="Rectangle 71"/>
          <p:cNvSpPr/>
          <p:nvPr/>
        </p:nvSpPr>
        <p:spPr>
          <a:xfrm>
            <a:off x="668733" y="3728654"/>
            <a:ext cx="821141" cy="454920"/>
          </a:xfrm>
          <a:prstGeom prst="rect">
            <a:avLst/>
          </a:prstGeom>
          <a:solidFill>
            <a:schemeClr val="accent3">
              <a:lumMod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 name="TextBox 72"/>
          <p:cNvSpPr txBox="1"/>
          <p:nvPr/>
        </p:nvSpPr>
        <p:spPr>
          <a:xfrm>
            <a:off x="1249905" y="4647379"/>
            <a:ext cx="2167724" cy="646331"/>
          </a:xfrm>
          <a:prstGeom prst="rect">
            <a:avLst/>
          </a:prstGeom>
          <a:noFill/>
        </p:spPr>
        <p:txBody>
          <a:bodyPr wrap="square" rtlCol="0">
            <a:spAutoFit/>
          </a:bodyPr>
          <a:lstStyle/>
          <a:p>
            <a:pPr algn="ctr"/>
            <a:r>
              <a:rPr lang="en-US" dirty="0" smtClean="0">
                <a:latin typeface="+mj-lt"/>
              </a:rPr>
              <a:t>Building 2</a:t>
            </a:r>
          </a:p>
          <a:p>
            <a:pPr algn="ctr"/>
            <a:r>
              <a:rPr lang="en-US" dirty="0" smtClean="0">
                <a:latin typeface="+mj-lt"/>
              </a:rPr>
              <a:t>(Marcos Type)</a:t>
            </a:r>
            <a:endParaRPr lang="en-US" dirty="0">
              <a:latin typeface="+mj-lt"/>
            </a:endParaRPr>
          </a:p>
        </p:txBody>
      </p:sp>
      <p:sp>
        <p:nvSpPr>
          <p:cNvPr id="77" name="TextBox 76"/>
          <p:cNvSpPr txBox="1"/>
          <p:nvPr/>
        </p:nvSpPr>
        <p:spPr>
          <a:xfrm>
            <a:off x="5016693" y="5652669"/>
            <a:ext cx="2167724" cy="1477328"/>
          </a:xfrm>
          <a:prstGeom prst="rect">
            <a:avLst/>
          </a:prstGeom>
          <a:noFill/>
        </p:spPr>
        <p:txBody>
          <a:bodyPr wrap="square" rtlCol="0">
            <a:spAutoFit/>
          </a:bodyPr>
          <a:lstStyle/>
          <a:p>
            <a:pPr algn="ctr"/>
            <a:r>
              <a:rPr lang="en-US" dirty="0">
                <a:latin typeface="+mj-lt"/>
              </a:rPr>
              <a:t>Building 1</a:t>
            </a:r>
          </a:p>
          <a:p>
            <a:pPr algn="ctr"/>
            <a:r>
              <a:rPr lang="en-US" dirty="0">
                <a:latin typeface="+mj-lt"/>
              </a:rPr>
              <a:t>(</a:t>
            </a:r>
            <a:r>
              <a:rPr lang="en-US" dirty="0" err="1">
                <a:latin typeface="+mj-lt"/>
              </a:rPr>
              <a:t>DepEd</a:t>
            </a:r>
            <a:r>
              <a:rPr lang="en-US" dirty="0">
                <a:latin typeface="+mj-lt"/>
              </a:rPr>
              <a:t> School Building (Standard))</a:t>
            </a:r>
          </a:p>
          <a:p>
            <a:pPr algn="ctr"/>
            <a:r>
              <a:rPr lang="en-US" dirty="0" smtClean="0">
                <a:latin typeface="+mj-lt"/>
              </a:rPr>
              <a:t>)</a:t>
            </a:r>
            <a:endParaRPr lang="en-US" dirty="0">
              <a:latin typeface="+mj-lt"/>
            </a:endParaRPr>
          </a:p>
        </p:txBody>
      </p:sp>
      <p:sp>
        <p:nvSpPr>
          <p:cNvPr id="78" name="TextBox 77"/>
          <p:cNvSpPr txBox="1"/>
          <p:nvPr/>
        </p:nvSpPr>
        <p:spPr>
          <a:xfrm>
            <a:off x="7641610" y="4628297"/>
            <a:ext cx="1252190" cy="307777"/>
          </a:xfrm>
          <a:prstGeom prst="rect">
            <a:avLst/>
          </a:prstGeom>
          <a:noFill/>
        </p:spPr>
        <p:txBody>
          <a:bodyPr wrap="square" rtlCol="0">
            <a:spAutoFit/>
          </a:bodyPr>
          <a:lstStyle/>
          <a:p>
            <a:pPr algn="ctr"/>
            <a:r>
              <a:rPr lang="en-US" sz="1400" dirty="0" smtClean="0">
                <a:latin typeface="+mj-lt"/>
              </a:rPr>
              <a:t>first floor</a:t>
            </a:r>
            <a:endParaRPr lang="en-US" sz="1400" dirty="0">
              <a:latin typeface="+mj-lt"/>
            </a:endParaRPr>
          </a:p>
        </p:txBody>
      </p:sp>
      <p:sp>
        <p:nvSpPr>
          <p:cNvPr id="79" name="TextBox 78"/>
          <p:cNvSpPr txBox="1"/>
          <p:nvPr/>
        </p:nvSpPr>
        <p:spPr>
          <a:xfrm>
            <a:off x="7684262" y="5053763"/>
            <a:ext cx="1350559" cy="307777"/>
          </a:xfrm>
          <a:prstGeom prst="rect">
            <a:avLst/>
          </a:prstGeom>
          <a:noFill/>
        </p:spPr>
        <p:txBody>
          <a:bodyPr wrap="square" rtlCol="0">
            <a:spAutoFit/>
          </a:bodyPr>
          <a:lstStyle/>
          <a:p>
            <a:pPr algn="ctr"/>
            <a:r>
              <a:rPr lang="en-US" sz="1400" dirty="0" smtClean="0">
                <a:latin typeface="+mj-lt"/>
              </a:rPr>
              <a:t>second floor</a:t>
            </a:r>
            <a:endParaRPr lang="en-US" sz="1400" dirty="0">
              <a:latin typeface="+mj-lt"/>
            </a:endParaRPr>
          </a:p>
        </p:txBody>
      </p:sp>
      <p:sp>
        <p:nvSpPr>
          <p:cNvPr id="80" name="Rectangle 79"/>
          <p:cNvSpPr/>
          <p:nvPr/>
        </p:nvSpPr>
        <p:spPr>
          <a:xfrm>
            <a:off x="2492960" y="5573284"/>
            <a:ext cx="821141" cy="454920"/>
          </a:xfrm>
          <a:prstGeom prst="rect">
            <a:avLst/>
          </a:prstGeom>
          <a:solidFill>
            <a:schemeClr val="bg2">
              <a:lumMod val="50000"/>
            </a:schemeClr>
          </a:solidFill>
          <a:ln>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1" name="TextBox 80"/>
          <p:cNvSpPr txBox="1"/>
          <p:nvPr/>
        </p:nvSpPr>
        <p:spPr>
          <a:xfrm>
            <a:off x="2082959" y="6019549"/>
            <a:ext cx="1641142" cy="369332"/>
          </a:xfrm>
          <a:prstGeom prst="rect">
            <a:avLst/>
          </a:prstGeom>
          <a:noFill/>
        </p:spPr>
        <p:txBody>
          <a:bodyPr wrap="square" rtlCol="0">
            <a:spAutoFit/>
          </a:bodyPr>
          <a:lstStyle/>
          <a:p>
            <a:pPr algn="ctr"/>
            <a:r>
              <a:rPr lang="en-US" dirty="0" smtClean="0">
                <a:latin typeface="+mj-lt"/>
              </a:rPr>
              <a:t>Comfort Room</a:t>
            </a:r>
            <a:endParaRPr lang="en-US" dirty="0">
              <a:latin typeface="+mj-lt"/>
            </a:endParaRPr>
          </a:p>
        </p:txBody>
      </p:sp>
      <p:sp>
        <p:nvSpPr>
          <p:cNvPr id="82" name="TextBox 81"/>
          <p:cNvSpPr txBox="1"/>
          <p:nvPr/>
        </p:nvSpPr>
        <p:spPr>
          <a:xfrm>
            <a:off x="288870" y="970637"/>
            <a:ext cx="8686817" cy="369332"/>
          </a:xfrm>
          <a:prstGeom prst="rect">
            <a:avLst/>
          </a:prstGeom>
          <a:noFill/>
        </p:spPr>
        <p:txBody>
          <a:bodyPr wrap="square" rtlCol="0">
            <a:spAutoFit/>
          </a:bodyPr>
          <a:lstStyle/>
          <a:p>
            <a:pPr algn="ctr"/>
            <a:r>
              <a:rPr lang="en-US" b="1" dirty="0" smtClean="0">
                <a:latin typeface="+mj-lt"/>
              </a:rPr>
              <a:t>SAMPLE SITE DEVELOPMENT PLAN (as of 30 November 2014)</a:t>
            </a:r>
            <a:endParaRPr lang="en-US" b="1" dirty="0">
              <a:latin typeface="+mj-lt"/>
            </a:endParaRPr>
          </a:p>
        </p:txBody>
      </p:sp>
      <p:cxnSp>
        <p:nvCxnSpPr>
          <p:cNvPr id="84" name="Straight Connector 83"/>
          <p:cNvCxnSpPr/>
          <p:nvPr/>
        </p:nvCxnSpPr>
        <p:spPr>
          <a:xfrm>
            <a:off x="288871" y="1734639"/>
            <a:ext cx="2647665"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87" name="Straight Connector 86"/>
          <p:cNvCxnSpPr/>
          <p:nvPr/>
        </p:nvCxnSpPr>
        <p:spPr>
          <a:xfrm>
            <a:off x="3957850" y="1753452"/>
            <a:ext cx="5051948"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4" name="Straight Connector 103"/>
          <p:cNvCxnSpPr/>
          <p:nvPr/>
        </p:nvCxnSpPr>
        <p:spPr>
          <a:xfrm flipV="1">
            <a:off x="288871" y="1734639"/>
            <a:ext cx="0" cy="4662897"/>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8" name="Straight Connector 107"/>
          <p:cNvCxnSpPr/>
          <p:nvPr/>
        </p:nvCxnSpPr>
        <p:spPr>
          <a:xfrm>
            <a:off x="288871" y="6397536"/>
            <a:ext cx="8720927"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1" name="Straight Connector 110"/>
          <p:cNvCxnSpPr/>
          <p:nvPr/>
        </p:nvCxnSpPr>
        <p:spPr>
          <a:xfrm flipV="1">
            <a:off x="9009798" y="1734639"/>
            <a:ext cx="0" cy="4662898"/>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1" name="Straight Connector 120"/>
          <p:cNvCxnSpPr/>
          <p:nvPr/>
        </p:nvCxnSpPr>
        <p:spPr>
          <a:xfrm flipV="1">
            <a:off x="2936536" y="1352794"/>
            <a:ext cx="0" cy="381845"/>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2" name="Straight Connector 121"/>
          <p:cNvCxnSpPr/>
          <p:nvPr/>
        </p:nvCxnSpPr>
        <p:spPr>
          <a:xfrm flipV="1">
            <a:off x="3957850" y="1370234"/>
            <a:ext cx="0" cy="381845"/>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4" name="Straight Connector 123"/>
          <p:cNvCxnSpPr/>
          <p:nvPr/>
        </p:nvCxnSpPr>
        <p:spPr>
          <a:xfrm>
            <a:off x="2936536" y="1370234"/>
            <a:ext cx="485625" cy="364405"/>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5" name="Straight Connector 124"/>
          <p:cNvCxnSpPr/>
          <p:nvPr/>
        </p:nvCxnSpPr>
        <p:spPr>
          <a:xfrm flipV="1">
            <a:off x="3422161" y="1352794"/>
            <a:ext cx="535689" cy="381846"/>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31" name="Rectangle 130"/>
          <p:cNvSpPr/>
          <p:nvPr/>
        </p:nvSpPr>
        <p:spPr>
          <a:xfrm>
            <a:off x="4279706" y="4188919"/>
            <a:ext cx="3046302" cy="152400"/>
          </a:xfrm>
          <a:prstGeom prst="rect">
            <a:avLst/>
          </a:prstGeom>
          <a:solidFill>
            <a:schemeClr val="accent2">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mj-lt"/>
            </a:endParaRPr>
          </a:p>
        </p:txBody>
      </p:sp>
      <p:cxnSp>
        <p:nvCxnSpPr>
          <p:cNvPr id="133" name="Straight Arrow Connector 132"/>
          <p:cNvCxnSpPr/>
          <p:nvPr/>
        </p:nvCxnSpPr>
        <p:spPr>
          <a:xfrm>
            <a:off x="4026090" y="1874583"/>
            <a:ext cx="3615520" cy="3296"/>
          </a:xfrm>
          <a:prstGeom prst="straightConnector1">
            <a:avLst/>
          </a:prstGeom>
          <a:ln>
            <a:solidFill>
              <a:schemeClr val="tx1"/>
            </a:solidFill>
            <a:prstDash val="dash"/>
            <a:headEnd type="oval"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34" name="Straight Arrow Connector 133"/>
          <p:cNvCxnSpPr/>
          <p:nvPr/>
        </p:nvCxnSpPr>
        <p:spPr>
          <a:xfrm flipV="1">
            <a:off x="7641610" y="1877879"/>
            <a:ext cx="0" cy="2595511"/>
          </a:xfrm>
          <a:prstGeom prst="straightConnector1">
            <a:avLst/>
          </a:prstGeom>
          <a:ln>
            <a:solidFill>
              <a:schemeClr val="tx1"/>
            </a:solidFill>
            <a:prstDash val="dash"/>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37" name="Straight Arrow Connector 136"/>
          <p:cNvCxnSpPr/>
          <p:nvPr/>
        </p:nvCxnSpPr>
        <p:spPr>
          <a:xfrm>
            <a:off x="6774684" y="5833031"/>
            <a:ext cx="866926" cy="0"/>
          </a:xfrm>
          <a:prstGeom prst="straightConnector1">
            <a:avLst/>
          </a:prstGeom>
          <a:ln>
            <a:solidFill>
              <a:schemeClr val="tx1"/>
            </a:solidFill>
            <a:prstDash val="dash"/>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41" name="Straight Arrow Connector 140"/>
          <p:cNvCxnSpPr/>
          <p:nvPr/>
        </p:nvCxnSpPr>
        <p:spPr>
          <a:xfrm>
            <a:off x="3562066" y="5851225"/>
            <a:ext cx="1673984" cy="0"/>
          </a:xfrm>
          <a:prstGeom prst="straightConnector1">
            <a:avLst/>
          </a:prstGeom>
          <a:ln>
            <a:solidFill>
              <a:schemeClr val="tx1"/>
            </a:solidFill>
            <a:prstDash val="dash"/>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47" name="Straight Arrow Connector 146"/>
          <p:cNvCxnSpPr/>
          <p:nvPr/>
        </p:nvCxnSpPr>
        <p:spPr>
          <a:xfrm>
            <a:off x="2040972" y="5851225"/>
            <a:ext cx="292795" cy="0"/>
          </a:xfrm>
          <a:prstGeom prst="straightConnector1">
            <a:avLst/>
          </a:prstGeom>
          <a:ln>
            <a:solidFill>
              <a:schemeClr val="tx1"/>
            </a:solidFill>
            <a:prstDash val="dash"/>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51" name="Straight Arrow Connector 150"/>
          <p:cNvCxnSpPr/>
          <p:nvPr/>
        </p:nvCxnSpPr>
        <p:spPr>
          <a:xfrm>
            <a:off x="2040972" y="5329461"/>
            <a:ext cx="0" cy="487646"/>
          </a:xfrm>
          <a:prstGeom prst="straightConnector1">
            <a:avLst/>
          </a:prstGeom>
          <a:ln>
            <a:solidFill>
              <a:schemeClr val="tx1"/>
            </a:solidFill>
            <a:prstDash val="dash"/>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53" name="Straight Arrow Connector 152"/>
          <p:cNvCxnSpPr/>
          <p:nvPr/>
        </p:nvCxnSpPr>
        <p:spPr>
          <a:xfrm>
            <a:off x="2040972" y="4159733"/>
            <a:ext cx="0" cy="487646"/>
          </a:xfrm>
          <a:prstGeom prst="straightConnector1">
            <a:avLst/>
          </a:prstGeom>
          <a:ln>
            <a:solidFill>
              <a:schemeClr val="tx1"/>
            </a:solidFill>
            <a:prstDash val="dash"/>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54" name="Straight Arrow Connector 153"/>
          <p:cNvCxnSpPr/>
          <p:nvPr/>
        </p:nvCxnSpPr>
        <p:spPr>
          <a:xfrm>
            <a:off x="2040972" y="3025543"/>
            <a:ext cx="0" cy="794044"/>
          </a:xfrm>
          <a:prstGeom prst="straightConnector1">
            <a:avLst/>
          </a:prstGeom>
          <a:ln>
            <a:solidFill>
              <a:schemeClr val="tx1"/>
            </a:solidFill>
            <a:prstDash val="dash"/>
            <a:headEnd type="arrow" w="med" len="med"/>
            <a:tailEnd type="none" w="med" len="med"/>
          </a:ln>
        </p:spPr>
        <p:style>
          <a:lnRef idx="2">
            <a:schemeClr val="accent1"/>
          </a:lnRef>
          <a:fillRef idx="0">
            <a:schemeClr val="accent1"/>
          </a:fillRef>
          <a:effectRef idx="1">
            <a:schemeClr val="accent1"/>
          </a:effectRef>
          <a:fontRef idx="minor">
            <a:schemeClr val="tx1"/>
          </a:fontRef>
        </p:style>
      </p:cxnSp>
      <p:sp>
        <p:nvSpPr>
          <p:cNvPr id="156" name="TextBox 155"/>
          <p:cNvSpPr txBox="1"/>
          <p:nvPr/>
        </p:nvSpPr>
        <p:spPr>
          <a:xfrm>
            <a:off x="3923484" y="1407386"/>
            <a:ext cx="554126" cy="307777"/>
          </a:xfrm>
          <a:prstGeom prst="rect">
            <a:avLst/>
          </a:prstGeom>
          <a:noFill/>
          <a:ln>
            <a:noFill/>
          </a:ln>
        </p:spPr>
        <p:txBody>
          <a:bodyPr wrap="none" rtlCol="0">
            <a:spAutoFit/>
          </a:bodyPr>
          <a:lstStyle/>
          <a:p>
            <a:r>
              <a:rPr lang="en-US" sz="1400" b="1" dirty="0" smtClean="0">
                <a:latin typeface="+mj-lt"/>
              </a:rPr>
              <a:t>Gate</a:t>
            </a:r>
            <a:endParaRPr lang="en-US" sz="1400" b="1" dirty="0">
              <a:latin typeface="+mj-lt"/>
            </a:endParaRPr>
          </a:p>
        </p:txBody>
      </p:sp>
      <p:cxnSp>
        <p:nvCxnSpPr>
          <p:cNvPr id="157" name="Straight Arrow Connector 156"/>
          <p:cNvCxnSpPr/>
          <p:nvPr/>
        </p:nvCxnSpPr>
        <p:spPr>
          <a:xfrm flipH="1">
            <a:off x="2340276" y="1953819"/>
            <a:ext cx="471416" cy="305554"/>
          </a:xfrm>
          <a:prstGeom prst="straightConnector1">
            <a:avLst/>
          </a:prstGeom>
          <a:ln>
            <a:solidFill>
              <a:schemeClr val="tx1"/>
            </a:solidFill>
            <a:prstDash val="dash"/>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69" name="Straight Arrow Connector 168"/>
          <p:cNvCxnSpPr/>
          <p:nvPr/>
        </p:nvCxnSpPr>
        <p:spPr>
          <a:xfrm flipV="1">
            <a:off x="7937456" y="4965776"/>
            <a:ext cx="691499" cy="4768"/>
          </a:xfrm>
          <a:prstGeom prst="straightConnector1">
            <a:avLst/>
          </a:prstGeom>
          <a:ln>
            <a:solidFill>
              <a:schemeClr val="accent6">
                <a:lumMod val="50000"/>
              </a:schemeClr>
            </a:solidFill>
            <a:prstDash val="solid"/>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71" name="Straight Arrow Connector 170"/>
          <p:cNvCxnSpPr/>
          <p:nvPr/>
        </p:nvCxnSpPr>
        <p:spPr>
          <a:xfrm flipV="1">
            <a:off x="7948265" y="5373450"/>
            <a:ext cx="691499" cy="4768"/>
          </a:xfrm>
          <a:prstGeom prst="straightConnector1">
            <a:avLst/>
          </a:prstGeom>
          <a:ln>
            <a:solidFill>
              <a:schemeClr val="accent6">
                <a:lumMod val="50000"/>
              </a:schemeClr>
            </a:solidFill>
            <a:prstDash val="solid"/>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84" name="Straight Arrow Connector 183"/>
          <p:cNvCxnSpPr/>
          <p:nvPr/>
        </p:nvCxnSpPr>
        <p:spPr>
          <a:xfrm flipV="1">
            <a:off x="7641610" y="5600573"/>
            <a:ext cx="0" cy="171039"/>
          </a:xfrm>
          <a:prstGeom prst="straightConnector1">
            <a:avLst/>
          </a:prstGeom>
          <a:ln>
            <a:solidFill>
              <a:schemeClr val="tx1"/>
            </a:solidFill>
            <a:prstDash val="dash"/>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86" name="Straight Arrow Connector 185"/>
          <p:cNvCxnSpPr/>
          <p:nvPr/>
        </p:nvCxnSpPr>
        <p:spPr>
          <a:xfrm>
            <a:off x="566384" y="4354227"/>
            <a:ext cx="0" cy="1642132"/>
          </a:xfrm>
          <a:prstGeom prst="straightConnector1">
            <a:avLst/>
          </a:prstGeom>
          <a:ln>
            <a:solidFill>
              <a:schemeClr val="accent4">
                <a:lumMod val="50000"/>
              </a:schemeClr>
            </a:solidFill>
            <a:prstDash val="solid"/>
            <a:headEnd type="arrow"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89" name="Straight Arrow Connector 188"/>
          <p:cNvCxnSpPr/>
          <p:nvPr/>
        </p:nvCxnSpPr>
        <p:spPr>
          <a:xfrm>
            <a:off x="575486" y="1981115"/>
            <a:ext cx="0" cy="1642132"/>
          </a:xfrm>
          <a:prstGeom prst="straightConnector1">
            <a:avLst/>
          </a:prstGeom>
          <a:ln>
            <a:solidFill>
              <a:schemeClr val="accent5">
                <a:lumMod val="50000"/>
              </a:schemeClr>
            </a:solidFill>
            <a:prstDash val="solid"/>
            <a:headEnd type="arrow" w="med" len="med"/>
            <a:tailEnd type="none" w="med"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37093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3"/>
                                        </p:tgtEl>
                                        <p:attrNameLst>
                                          <p:attrName>style.visibility</p:attrName>
                                        </p:attrNameLst>
                                      </p:cBhvr>
                                      <p:to>
                                        <p:strVal val="visible"/>
                                      </p:to>
                                    </p:set>
                                    <p:animEffect transition="in" filter="fade">
                                      <p:cBhvr>
                                        <p:cTn id="7" dur="500"/>
                                        <p:tgtEl>
                                          <p:spTgt spid="13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4"/>
                                        </p:tgtEl>
                                        <p:attrNameLst>
                                          <p:attrName>style.visibility</p:attrName>
                                        </p:attrNameLst>
                                      </p:cBhvr>
                                      <p:to>
                                        <p:strVal val="visible"/>
                                      </p:to>
                                    </p:set>
                                    <p:animEffect transition="in" filter="fade">
                                      <p:cBhvr>
                                        <p:cTn id="12" dur="500"/>
                                        <p:tgtEl>
                                          <p:spTgt spid="64"/>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31"/>
                                        </p:tgtEl>
                                        <p:attrNameLst>
                                          <p:attrName>style.visibility</p:attrName>
                                        </p:attrNameLst>
                                      </p:cBhvr>
                                      <p:to>
                                        <p:strVal val="visible"/>
                                      </p:to>
                                    </p:set>
                                    <p:animEffect transition="in" filter="fade">
                                      <p:cBhvr>
                                        <p:cTn id="15" dur="500"/>
                                        <p:tgtEl>
                                          <p:spTgt spid="131"/>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34"/>
                                        </p:tgtEl>
                                        <p:attrNameLst>
                                          <p:attrName>style.visibility</p:attrName>
                                        </p:attrNameLst>
                                      </p:cBhvr>
                                      <p:to>
                                        <p:strVal val="visible"/>
                                      </p:to>
                                    </p:set>
                                    <p:animEffect transition="in" filter="fade">
                                      <p:cBhvr>
                                        <p:cTn id="20" dur="500"/>
                                        <p:tgtEl>
                                          <p:spTgt spid="134"/>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9"/>
                                        </p:tgtEl>
                                        <p:attrNameLst>
                                          <p:attrName>style.visibility</p:attrName>
                                        </p:attrNameLst>
                                      </p:cBhvr>
                                      <p:to>
                                        <p:strVal val="visible"/>
                                      </p:to>
                                    </p:set>
                                    <p:animEffect transition="in" filter="fade">
                                      <p:cBhvr>
                                        <p:cTn id="25" dur="500"/>
                                        <p:tgtEl>
                                          <p:spTgt spid="39"/>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56"/>
                                        </p:tgtEl>
                                        <p:attrNameLst>
                                          <p:attrName>style.visibility</p:attrName>
                                        </p:attrNameLst>
                                      </p:cBhvr>
                                      <p:to>
                                        <p:strVal val="visible"/>
                                      </p:to>
                                    </p:set>
                                    <p:animEffect transition="in" filter="fade">
                                      <p:cBhvr>
                                        <p:cTn id="28" dur="500"/>
                                        <p:tgtEl>
                                          <p:spTgt spid="56"/>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58"/>
                                        </p:tgtEl>
                                        <p:attrNameLst>
                                          <p:attrName>style.visibility</p:attrName>
                                        </p:attrNameLst>
                                      </p:cBhvr>
                                      <p:to>
                                        <p:strVal val="visible"/>
                                      </p:to>
                                    </p:set>
                                    <p:animEffect transition="in" filter="fade">
                                      <p:cBhvr>
                                        <p:cTn id="31" dur="500"/>
                                        <p:tgtEl>
                                          <p:spTgt spid="58"/>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59"/>
                                        </p:tgtEl>
                                        <p:attrNameLst>
                                          <p:attrName>style.visibility</p:attrName>
                                        </p:attrNameLst>
                                      </p:cBhvr>
                                      <p:to>
                                        <p:strVal val="visible"/>
                                      </p:to>
                                    </p:set>
                                    <p:animEffect transition="in" filter="fade">
                                      <p:cBhvr>
                                        <p:cTn id="34" dur="500"/>
                                        <p:tgtEl>
                                          <p:spTgt spid="59"/>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60"/>
                                        </p:tgtEl>
                                        <p:attrNameLst>
                                          <p:attrName>style.visibility</p:attrName>
                                        </p:attrNameLst>
                                      </p:cBhvr>
                                      <p:to>
                                        <p:strVal val="visible"/>
                                      </p:to>
                                    </p:set>
                                    <p:animEffect transition="in" filter="fade">
                                      <p:cBhvr>
                                        <p:cTn id="37" dur="500"/>
                                        <p:tgtEl>
                                          <p:spTgt spid="60"/>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61"/>
                                        </p:tgtEl>
                                        <p:attrNameLst>
                                          <p:attrName>style.visibility</p:attrName>
                                        </p:attrNameLst>
                                      </p:cBhvr>
                                      <p:to>
                                        <p:strVal val="visible"/>
                                      </p:to>
                                    </p:set>
                                    <p:animEffect transition="in" filter="fade">
                                      <p:cBhvr>
                                        <p:cTn id="40" dur="500"/>
                                        <p:tgtEl>
                                          <p:spTgt spid="61"/>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62"/>
                                        </p:tgtEl>
                                        <p:attrNameLst>
                                          <p:attrName>style.visibility</p:attrName>
                                        </p:attrNameLst>
                                      </p:cBhvr>
                                      <p:to>
                                        <p:strVal val="visible"/>
                                      </p:to>
                                    </p:set>
                                    <p:animEffect transition="in" filter="fade">
                                      <p:cBhvr>
                                        <p:cTn id="43" dur="500"/>
                                        <p:tgtEl>
                                          <p:spTgt spid="62"/>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63"/>
                                        </p:tgtEl>
                                        <p:attrNameLst>
                                          <p:attrName>style.visibility</p:attrName>
                                        </p:attrNameLst>
                                      </p:cBhvr>
                                      <p:to>
                                        <p:strVal val="visible"/>
                                      </p:to>
                                    </p:set>
                                    <p:animEffect transition="in" filter="fade">
                                      <p:cBhvr>
                                        <p:cTn id="46" dur="500"/>
                                        <p:tgtEl>
                                          <p:spTgt spid="63"/>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78"/>
                                        </p:tgtEl>
                                        <p:attrNameLst>
                                          <p:attrName>style.visibility</p:attrName>
                                        </p:attrNameLst>
                                      </p:cBhvr>
                                      <p:to>
                                        <p:strVal val="visible"/>
                                      </p:to>
                                    </p:set>
                                    <p:animEffect transition="in" filter="fade">
                                      <p:cBhvr>
                                        <p:cTn id="49" dur="500"/>
                                        <p:tgtEl>
                                          <p:spTgt spid="78"/>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79"/>
                                        </p:tgtEl>
                                        <p:attrNameLst>
                                          <p:attrName>style.visibility</p:attrName>
                                        </p:attrNameLst>
                                      </p:cBhvr>
                                      <p:to>
                                        <p:strVal val="visible"/>
                                      </p:to>
                                    </p:set>
                                    <p:animEffect transition="in" filter="fade">
                                      <p:cBhvr>
                                        <p:cTn id="52" dur="500"/>
                                        <p:tgtEl>
                                          <p:spTgt spid="79"/>
                                        </p:tgtEl>
                                      </p:cBhvr>
                                    </p:animEffect>
                                  </p:childTnLst>
                                </p:cTn>
                              </p:par>
                              <p:par>
                                <p:cTn id="53" presetID="10" presetClass="entr" presetSubtype="0" fill="hold" nodeType="withEffect">
                                  <p:stCondLst>
                                    <p:cond delay="0"/>
                                  </p:stCondLst>
                                  <p:childTnLst>
                                    <p:set>
                                      <p:cBhvr>
                                        <p:cTn id="54" dur="1" fill="hold">
                                          <p:stCondLst>
                                            <p:cond delay="0"/>
                                          </p:stCondLst>
                                        </p:cTn>
                                        <p:tgtEl>
                                          <p:spTgt spid="169"/>
                                        </p:tgtEl>
                                        <p:attrNameLst>
                                          <p:attrName>style.visibility</p:attrName>
                                        </p:attrNameLst>
                                      </p:cBhvr>
                                      <p:to>
                                        <p:strVal val="visible"/>
                                      </p:to>
                                    </p:set>
                                    <p:animEffect transition="in" filter="fade">
                                      <p:cBhvr>
                                        <p:cTn id="55" dur="500"/>
                                        <p:tgtEl>
                                          <p:spTgt spid="169"/>
                                        </p:tgtEl>
                                      </p:cBhvr>
                                    </p:animEffect>
                                  </p:childTnLst>
                                </p:cTn>
                              </p:par>
                              <p:par>
                                <p:cTn id="56" presetID="10" presetClass="entr" presetSubtype="0" fill="hold" nodeType="withEffect">
                                  <p:stCondLst>
                                    <p:cond delay="0"/>
                                  </p:stCondLst>
                                  <p:childTnLst>
                                    <p:set>
                                      <p:cBhvr>
                                        <p:cTn id="57" dur="1" fill="hold">
                                          <p:stCondLst>
                                            <p:cond delay="0"/>
                                          </p:stCondLst>
                                        </p:cTn>
                                        <p:tgtEl>
                                          <p:spTgt spid="171"/>
                                        </p:tgtEl>
                                        <p:attrNameLst>
                                          <p:attrName>style.visibility</p:attrName>
                                        </p:attrNameLst>
                                      </p:cBhvr>
                                      <p:to>
                                        <p:strVal val="visible"/>
                                      </p:to>
                                    </p:set>
                                    <p:animEffect transition="in" filter="fade">
                                      <p:cBhvr>
                                        <p:cTn id="58" dur="500"/>
                                        <p:tgtEl>
                                          <p:spTgt spid="171"/>
                                        </p:tgtEl>
                                      </p:cBhvr>
                                    </p:animEffect>
                                  </p:childTnLst>
                                </p:cTn>
                              </p:par>
                              <p:par>
                                <p:cTn id="59" presetID="10" presetClass="entr" presetSubtype="0" fill="hold" grpId="0" nodeType="withEffect">
                                  <p:stCondLst>
                                    <p:cond delay="0"/>
                                  </p:stCondLst>
                                  <p:childTnLst>
                                    <p:set>
                                      <p:cBhvr>
                                        <p:cTn id="60" dur="1" fill="hold">
                                          <p:stCondLst>
                                            <p:cond delay="0"/>
                                          </p:stCondLst>
                                        </p:cTn>
                                        <p:tgtEl>
                                          <p:spTgt spid="77"/>
                                        </p:tgtEl>
                                        <p:attrNameLst>
                                          <p:attrName>style.visibility</p:attrName>
                                        </p:attrNameLst>
                                      </p:cBhvr>
                                      <p:to>
                                        <p:strVal val="visible"/>
                                      </p:to>
                                    </p:set>
                                    <p:animEffect transition="in" filter="fade">
                                      <p:cBhvr>
                                        <p:cTn id="61" dur="500"/>
                                        <p:tgtEl>
                                          <p:spTgt spid="77"/>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nodeType="clickEffect">
                                  <p:stCondLst>
                                    <p:cond delay="0"/>
                                  </p:stCondLst>
                                  <p:childTnLst>
                                    <p:set>
                                      <p:cBhvr>
                                        <p:cTn id="65" dur="1" fill="hold">
                                          <p:stCondLst>
                                            <p:cond delay="0"/>
                                          </p:stCondLst>
                                        </p:cTn>
                                        <p:tgtEl>
                                          <p:spTgt spid="184"/>
                                        </p:tgtEl>
                                        <p:attrNameLst>
                                          <p:attrName>style.visibility</p:attrName>
                                        </p:attrNameLst>
                                      </p:cBhvr>
                                      <p:to>
                                        <p:strVal val="visible"/>
                                      </p:to>
                                    </p:set>
                                    <p:animEffect transition="in" filter="fade">
                                      <p:cBhvr>
                                        <p:cTn id="66" dur="500"/>
                                        <p:tgtEl>
                                          <p:spTgt spid="184"/>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nodeType="clickEffect">
                                  <p:stCondLst>
                                    <p:cond delay="0"/>
                                  </p:stCondLst>
                                  <p:childTnLst>
                                    <p:set>
                                      <p:cBhvr>
                                        <p:cTn id="70" dur="1" fill="hold">
                                          <p:stCondLst>
                                            <p:cond delay="0"/>
                                          </p:stCondLst>
                                        </p:cTn>
                                        <p:tgtEl>
                                          <p:spTgt spid="137"/>
                                        </p:tgtEl>
                                        <p:attrNameLst>
                                          <p:attrName>style.visibility</p:attrName>
                                        </p:attrNameLst>
                                      </p:cBhvr>
                                      <p:to>
                                        <p:strVal val="visible"/>
                                      </p:to>
                                    </p:set>
                                    <p:animEffect transition="in" filter="fade">
                                      <p:cBhvr>
                                        <p:cTn id="71" dur="500"/>
                                        <p:tgtEl>
                                          <p:spTgt spid="137"/>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nodeType="clickEffect">
                                  <p:stCondLst>
                                    <p:cond delay="0"/>
                                  </p:stCondLst>
                                  <p:childTnLst>
                                    <p:set>
                                      <p:cBhvr>
                                        <p:cTn id="75" dur="1" fill="hold">
                                          <p:stCondLst>
                                            <p:cond delay="0"/>
                                          </p:stCondLst>
                                        </p:cTn>
                                        <p:tgtEl>
                                          <p:spTgt spid="141"/>
                                        </p:tgtEl>
                                        <p:attrNameLst>
                                          <p:attrName>style.visibility</p:attrName>
                                        </p:attrNameLst>
                                      </p:cBhvr>
                                      <p:to>
                                        <p:strVal val="visible"/>
                                      </p:to>
                                    </p:set>
                                    <p:animEffect transition="in" filter="fade">
                                      <p:cBhvr>
                                        <p:cTn id="76" dur="500"/>
                                        <p:tgtEl>
                                          <p:spTgt spid="141"/>
                                        </p:tgtEl>
                                      </p:cBhvr>
                                    </p:animEffect>
                                  </p:childTnLst>
                                </p:cTn>
                              </p:par>
                            </p:childTnLst>
                          </p:cTn>
                        </p:par>
                      </p:childTnLst>
                    </p:cTn>
                  </p:par>
                  <p:par>
                    <p:cTn id="77" fill="hold">
                      <p:stCondLst>
                        <p:cond delay="indefinite"/>
                      </p:stCondLst>
                      <p:childTnLst>
                        <p:par>
                          <p:cTn id="78" fill="hold">
                            <p:stCondLst>
                              <p:cond delay="0"/>
                            </p:stCondLst>
                            <p:childTnLst>
                              <p:par>
                                <p:cTn id="79" presetID="10" presetClass="entr" presetSubtype="0" fill="hold" grpId="0" nodeType="clickEffect">
                                  <p:stCondLst>
                                    <p:cond delay="0"/>
                                  </p:stCondLst>
                                  <p:childTnLst>
                                    <p:set>
                                      <p:cBhvr>
                                        <p:cTn id="80" dur="1" fill="hold">
                                          <p:stCondLst>
                                            <p:cond delay="0"/>
                                          </p:stCondLst>
                                        </p:cTn>
                                        <p:tgtEl>
                                          <p:spTgt spid="80"/>
                                        </p:tgtEl>
                                        <p:attrNameLst>
                                          <p:attrName>style.visibility</p:attrName>
                                        </p:attrNameLst>
                                      </p:cBhvr>
                                      <p:to>
                                        <p:strVal val="visible"/>
                                      </p:to>
                                    </p:set>
                                    <p:animEffect transition="in" filter="fade">
                                      <p:cBhvr>
                                        <p:cTn id="81" dur="500"/>
                                        <p:tgtEl>
                                          <p:spTgt spid="80"/>
                                        </p:tgtEl>
                                      </p:cBhvr>
                                    </p:animEffect>
                                  </p:childTnLst>
                                </p:cTn>
                              </p:par>
                            </p:childTnLst>
                          </p:cTn>
                        </p:par>
                      </p:childTnLst>
                    </p:cTn>
                  </p:par>
                  <p:par>
                    <p:cTn id="82" fill="hold">
                      <p:stCondLst>
                        <p:cond delay="indefinite"/>
                      </p:stCondLst>
                      <p:childTnLst>
                        <p:par>
                          <p:cTn id="83" fill="hold">
                            <p:stCondLst>
                              <p:cond delay="0"/>
                            </p:stCondLst>
                            <p:childTnLst>
                              <p:par>
                                <p:cTn id="84" presetID="10" presetClass="entr" presetSubtype="0" fill="hold" grpId="0" nodeType="clickEffect">
                                  <p:stCondLst>
                                    <p:cond delay="0"/>
                                  </p:stCondLst>
                                  <p:childTnLst>
                                    <p:set>
                                      <p:cBhvr>
                                        <p:cTn id="85" dur="1" fill="hold">
                                          <p:stCondLst>
                                            <p:cond delay="0"/>
                                          </p:stCondLst>
                                        </p:cTn>
                                        <p:tgtEl>
                                          <p:spTgt spid="81"/>
                                        </p:tgtEl>
                                        <p:attrNameLst>
                                          <p:attrName>style.visibility</p:attrName>
                                        </p:attrNameLst>
                                      </p:cBhvr>
                                      <p:to>
                                        <p:strVal val="visible"/>
                                      </p:to>
                                    </p:set>
                                    <p:animEffect transition="in" filter="fade">
                                      <p:cBhvr>
                                        <p:cTn id="86" dur="500"/>
                                        <p:tgtEl>
                                          <p:spTgt spid="81"/>
                                        </p:tgtEl>
                                      </p:cBhvr>
                                    </p:animEffect>
                                  </p:childTnLst>
                                </p:cTn>
                              </p:par>
                            </p:childTnLst>
                          </p:cTn>
                        </p:par>
                      </p:childTnLst>
                    </p:cTn>
                  </p:par>
                  <p:par>
                    <p:cTn id="87" fill="hold">
                      <p:stCondLst>
                        <p:cond delay="indefinite"/>
                      </p:stCondLst>
                      <p:childTnLst>
                        <p:par>
                          <p:cTn id="88" fill="hold">
                            <p:stCondLst>
                              <p:cond delay="0"/>
                            </p:stCondLst>
                            <p:childTnLst>
                              <p:par>
                                <p:cTn id="89" presetID="10" presetClass="entr" presetSubtype="0" fill="hold" nodeType="clickEffect">
                                  <p:stCondLst>
                                    <p:cond delay="0"/>
                                  </p:stCondLst>
                                  <p:childTnLst>
                                    <p:set>
                                      <p:cBhvr>
                                        <p:cTn id="90" dur="1" fill="hold">
                                          <p:stCondLst>
                                            <p:cond delay="0"/>
                                          </p:stCondLst>
                                        </p:cTn>
                                        <p:tgtEl>
                                          <p:spTgt spid="147"/>
                                        </p:tgtEl>
                                        <p:attrNameLst>
                                          <p:attrName>style.visibility</p:attrName>
                                        </p:attrNameLst>
                                      </p:cBhvr>
                                      <p:to>
                                        <p:strVal val="visible"/>
                                      </p:to>
                                    </p:set>
                                    <p:animEffect transition="in" filter="fade">
                                      <p:cBhvr>
                                        <p:cTn id="91" dur="500"/>
                                        <p:tgtEl>
                                          <p:spTgt spid="147"/>
                                        </p:tgtEl>
                                      </p:cBhvr>
                                    </p:animEffect>
                                  </p:childTnLst>
                                </p:cTn>
                              </p:par>
                            </p:childTnLst>
                          </p:cTn>
                        </p:par>
                      </p:childTnLst>
                    </p:cTn>
                  </p:par>
                  <p:par>
                    <p:cTn id="92" fill="hold">
                      <p:stCondLst>
                        <p:cond delay="indefinite"/>
                      </p:stCondLst>
                      <p:childTnLst>
                        <p:par>
                          <p:cTn id="93" fill="hold">
                            <p:stCondLst>
                              <p:cond delay="0"/>
                            </p:stCondLst>
                            <p:childTnLst>
                              <p:par>
                                <p:cTn id="94" presetID="10" presetClass="entr" presetSubtype="0" fill="hold" nodeType="clickEffect">
                                  <p:stCondLst>
                                    <p:cond delay="0"/>
                                  </p:stCondLst>
                                  <p:childTnLst>
                                    <p:set>
                                      <p:cBhvr>
                                        <p:cTn id="95" dur="1" fill="hold">
                                          <p:stCondLst>
                                            <p:cond delay="0"/>
                                          </p:stCondLst>
                                        </p:cTn>
                                        <p:tgtEl>
                                          <p:spTgt spid="151"/>
                                        </p:tgtEl>
                                        <p:attrNameLst>
                                          <p:attrName>style.visibility</p:attrName>
                                        </p:attrNameLst>
                                      </p:cBhvr>
                                      <p:to>
                                        <p:strVal val="visible"/>
                                      </p:to>
                                    </p:set>
                                    <p:animEffect transition="in" filter="fade">
                                      <p:cBhvr>
                                        <p:cTn id="96" dur="500"/>
                                        <p:tgtEl>
                                          <p:spTgt spid="151"/>
                                        </p:tgtEl>
                                      </p:cBhvr>
                                    </p:animEffect>
                                  </p:childTnLst>
                                </p:cTn>
                              </p:par>
                            </p:childTnLst>
                          </p:cTn>
                        </p:par>
                      </p:childTnLst>
                    </p:cTn>
                  </p:par>
                  <p:par>
                    <p:cTn id="97" fill="hold">
                      <p:stCondLst>
                        <p:cond delay="indefinite"/>
                      </p:stCondLst>
                      <p:childTnLst>
                        <p:par>
                          <p:cTn id="98" fill="hold">
                            <p:stCondLst>
                              <p:cond delay="0"/>
                            </p:stCondLst>
                            <p:childTnLst>
                              <p:par>
                                <p:cTn id="99" presetID="10" presetClass="entr" presetSubtype="0" fill="hold" grpId="0" nodeType="clickEffect">
                                  <p:stCondLst>
                                    <p:cond delay="0"/>
                                  </p:stCondLst>
                                  <p:childTnLst>
                                    <p:set>
                                      <p:cBhvr>
                                        <p:cTn id="100" dur="1" fill="hold">
                                          <p:stCondLst>
                                            <p:cond delay="0"/>
                                          </p:stCondLst>
                                        </p:cTn>
                                        <p:tgtEl>
                                          <p:spTgt spid="73"/>
                                        </p:tgtEl>
                                        <p:attrNameLst>
                                          <p:attrName>style.visibility</p:attrName>
                                        </p:attrNameLst>
                                      </p:cBhvr>
                                      <p:to>
                                        <p:strVal val="visible"/>
                                      </p:to>
                                    </p:set>
                                    <p:animEffect transition="in" filter="fade">
                                      <p:cBhvr>
                                        <p:cTn id="101" dur="500"/>
                                        <p:tgtEl>
                                          <p:spTgt spid="73"/>
                                        </p:tgtEl>
                                      </p:cBhvr>
                                    </p:animEffect>
                                  </p:childTnLst>
                                </p:cTn>
                              </p:par>
                              <p:par>
                                <p:cTn id="102" presetID="10" presetClass="entr" presetSubtype="0" fill="hold" grpId="0" nodeType="withEffect">
                                  <p:stCondLst>
                                    <p:cond delay="0"/>
                                  </p:stCondLst>
                                  <p:childTnLst>
                                    <p:set>
                                      <p:cBhvr>
                                        <p:cTn id="103" dur="1" fill="hold">
                                          <p:stCondLst>
                                            <p:cond delay="0"/>
                                          </p:stCondLst>
                                        </p:cTn>
                                        <p:tgtEl>
                                          <p:spTgt spid="52"/>
                                        </p:tgtEl>
                                        <p:attrNameLst>
                                          <p:attrName>style.visibility</p:attrName>
                                        </p:attrNameLst>
                                      </p:cBhvr>
                                      <p:to>
                                        <p:strVal val="visible"/>
                                      </p:to>
                                    </p:set>
                                    <p:animEffect transition="in" filter="fade">
                                      <p:cBhvr>
                                        <p:cTn id="104" dur="500"/>
                                        <p:tgtEl>
                                          <p:spTgt spid="52"/>
                                        </p:tgtEl>
                                      </p:cBhvr>
                                    </p:animEffect>
                                  </p:childTnLst>
                                </p:cTn>
                              </p:par>
                              <p:par>
                                <p:cTn id="105" presetID="10" presetClass="entr" presetSubtype="0" fill="hold" grpId="0" nodeType="withEffect">
                                  <p:stCondLst>
                                    <p:cond delay="0"/>
                                  </p:stCondLst>
                                  <p:childTnLst>
                                    <p:set>
                                      <p:cBhvr>
                                        <p:cTn id="106" dur="1" fill="hold">
                                          <p:stCondLst>
                                            <p:cond delay="0"/>
                                          </p:stCondLst>
                                        </p:cTn>
                                        <p:tgtEl>
                                          <p:spTgt spid="54"/>
                                        </p:tgtEl>
                                        <p:attrNameLst>
                                          <p:attrName>style.visibility</p:attrName>
                                        </p:attrNameLst>
                                      </p:cBhvr>
                                      <p:to>
                                        <p:strVal val="visible"/>
                                      </p:to>
                                    </p:set>
                                    <p:animEffect transition="in" filter="fade">
                                      <p:cBhvr>
                                        <p:cTn id="107" dur="500"/>
                                        <p:tgtEl>
                                          <p:spTgt spid="54"/>
                                        </p:tgtEl>
                                      </p:cBhvr>
                                    </p:animEffect>
                                  </p:childTnLst>
                                </p:cTn>
                              </p:par>
                              <p:par>
                                <p:cTn id="108" presetID="10" presetClass="entr" presetSubtype="0" fill="hold" grpId="0" nodeType="withEffect">
                                  <p:stCondLst>
                                    <p:cond delay="0"/>
                                  </p:stCondLst>
                                  <p:childTnLst>
                                    <p:set>
                                      <p:cBhvr>
                                        <p:cTn id="109" dur="1" fill="hold">
                                          <p:stCondLst>
                                            <p:cond delay="0"/>
                                          </p:stCondLst>
                                        </p:cTn>
                                        <p:tgtEl>
                                          <p:spTgt spid="53"/>
                                        </p:tgtEl>
                                        <p:attrNameLst>
                                          <p:attrName>style.visibility</p:attrName>
                                        </p:attrNameLst>
                                      </p:cBhvr>
                                      <p:to>
                                        <p:strVal val="visible"/>
                                      </p:to>
                                    </p:set>
                                    <p:animEffect transition="in" filter="fade">
                                      <p:cBhvr>
                                        <p:cTn id="110" dur="500"/>
                                        <p:tgtEl>
                                          <p:spTgt spid="53"/>
                                        </p:tgtEl>
                                      </p:cBhvr>
                                    </p:animEffect>
                                  </p:childTnLst>
                                </p:cTn>
                              </p:par>
                              <p:par>
                                <p:cTn id="111" presetID="10" presetClass="entr" presetSubtype="0" fill="hold" grpId="0" nodeType="withEffect">
                                  <p:stCondLst>
                                    <p:cond delay="0"/>
                                  </p:stCondLst>
                                  <p:childTnLst>
                                    <p:set>
                                      <p:cBhvr>
                                        <p:cTn id="112" dur="1" fill="hold">
                                          <p:stCondLst>
                                            <p:cond delay="0"/>
                                          </p:stCondLst>
                                        </p:cTn>
                                        <p:tgtEl>
                                          <p:spTgt spid="70"/>
                                        </p:tgtEl>
                                        <p:attrNameLst>
                                          <p:attrName>style.visibility</p:attrName>
                                        </p:attrNameLst>
                                      </p:cBhvr>
                                      <p:to>
                                        <p:strVal val="visible"/>
                                      </p:to>
                                    </p:set>
                                    <p:animEffect transition="in" filter="fade">
                                      <p:cBhvr>
                                        <p:cTn id="113" dur="500"/>
                                        <p:tgtEl>
                                          <p:spTgt spid="70"/>
                                        </p:tgtEl>
                                      </p:cBhvr>
                                    </p:animEffect>
                                  </p:childTnLst>
                                </p:cTn>
                              </p:par>
                              <p:par>
                                <p:cTn id="114" presetID="10" presetClass="entr" presetSubtype="0" fill="hold" nodeType="withEffect">
                                  <p:stCondLst>
                                    <p:cond delay="0"/>
                                  </p:stCondLst>
                                  <p:childTnLst>
                                    <p:set>
                                      <p:cBhvr>
                                        <p:cTn id="115" dur="1" fill="hold">
                                          <p:stCondLst>
                                            <p:cond delay="0"/>
                                          </p:stCondLst>
                                        </p:cTn>
                                        <p:tgtEl>
                                          <p:spTgt spid="186"/>
                                        </p:tgtEl>
                                        <p:attrNameLst>
                                          <p:attrName>style.visibility</p:attrName>
                                        </p:attrNameLst>
                                      </p:cBhvr>
                                      <p:to>
                                        <p:strVal val="visible"/>
                                      </p:to>
                                    </p:set>
                                    <p:animEffect transition="in" filter="fade">
                                      <p:cBhvr>
                                        <p:cTn id="116" dur="500"/>
                                        <p:tgtEl>
                                          <p:spTgt spid="186"/>
                                        </p:tgtEl>
                                      </p:cBhvr>
                                    </p:animEffect>
                                  </p:childTnLst>
                                </p:cTn>
                              </p:par>
                            </p:childTnLst>
                          </p:cTn>
                        </p:par>
                      </p:childTnLst>
                    </p:cTn>
                  </p:par>
                  <p:par>
                    <p:cTn id="117" fill="hold">
                      <p:stCondLst>
                        <p:cond delay="indefinite"/>
                      </p:stCondLst>
                      <p:childTnLst>
                        <p:par>
                          <p:cTn id="118" fill="hold">
                            <p:stCondLst>
                              <p:cond delay="0"/>
                            </p:stCondLst>
                            <p:childTnLst>
                              <p:par>
                                <p:cTn id="119" presetID="10" presetClass="entr" presetSubtype="0" fill="hold" nodeType="clickEffect">
                                  <p:stCondLst>
                                    <p:cond delay="0"/>
                                  </p:stCondLst>
                                  <p:childTnLst>
                                    <p:set>
                                      <p:cBhvr>
                                        <p:cTn id="120" dur="1" fill="hold">
                                          <p:stCondLst>
                                            <p:cond delay="0"/>
                                          </p:stCondLst>
                                        </p:cTn>
                                        <p:tgtEl>
                                          <p:spTgt spid="153"/>
                                        </p:tgtEl>
                                        <p:attrNameLst>
                                          <p:attrName>style.visibility</p:attrName>
                                        </p:attrNameLst>
                                      </p:cBhvr>
                                      <p:to>
                                        <p:strVal val="visible"/>
                                      </p:to>
                                    </p:set>
                                    <p:animEffect transition="in" filter="fade">
                                      <p:cBhvr>
                                        <p:cTn id="121" dur="500"/>
                                        <p:tgtEl>
                                          <p:spTgt spid="153"/>
                                        </p:tgtEl>
                                      </p:cBhvr>
                                    </p:animEffect>
                                  </p:childTnLst>
                                </p:cTn>
                              </p:par>
                            </p:childTnLst>
                          </p:cTn>
                        </p:par>
                      </p:childTnLst>
                    </p:cTn>
                  </p:par>
                  <p:par>
                    <p:cTn id="122" fill="hold">
                      <p:stCondLst>
                        <p:cond delay="indefinite"/>
                      </p:stCondLst>
                      <p:childTnLst>
                        <p:par>
                          <p:cTn id="123" fill="hold">
                            <p:stCondLst>
                              <p:cond delay="0"/>
                            </p:stCondLst>
                            <p:childTnLst>
                              <p:par>
                                <p:cTn id="124" presetID="10" presetClass="entr" presetSubtype="0" fill="hold" grpId="0" nodeType="clickEffect">
                                  <p:stCondLst>
                                    <p:cond delay="0"/>
                                  </p:stCondLst>
                                  <p:childTnLst>
                                    <p:set>
                                      <p:cBhvr>
                                        <p:cTn id="125" dur="1" fill="hold">
                                          <p:stCondLst>
                                            <p:cond delay="0"/>
                                          </p:stCondLst>
                                        </p:cTn>
                                        <p:tgtEl>
                                          <p:spTgt spid="71"/>
                                        </p:tgtEl>
                                        <p:attrNameLst>
                                          <p:attrName>style.visibility</p:attrName>
                                        </p:attrNameLst>
                                      </p:cBhvr>
                                      <p:to>
                                        <p:strVal val="visible"/>
                                      </p:to>
                                    </p:set>
                                    <p:animEffect transition="in" filter="fade">
                                      <p:cBhvr>
                                        <p:cTn id="126" dur="500"/>
                                        <p:tgtEl>
                                          <p:spTgt spid="71"/>
                                        </p:tgtEl>
                                      </p:cBhvr>
                                    </p:animEffect>
                                  </p:childTnLst>
                                </p:cTn>
                              </p:par>
                              <p:par>
                                <p:cTn id="127" presetID="10" presetClass="entr" presetSubtype="0" fill="hold" grpId="0" nodeType="withEffect">
                                  <p:stCondLst>
                                    <p:cond delay="0"/>
                                  </p:stCondLst>
                                  <p:childTnLst>
                                    <p:set>
                                      <p:cBhvr>
                                        <p:cTn id="128" dur="1" fill="hold">
                                          <p:stCondLst>
                                            <p:cond delay="0"/>
                                          </p:stCondLst>
                                        </p:cTn>
                                        <p:tgtEl>
                                          <p:spTgt spid="72"/>
                                        </p:tgtEl>
                                        <p:attrNameLst>
                                          <p:attrName>style.visibility</p:attrName>
                                        </p:attrNameLst>
                                      </p:cBhvr>
                                      <p:to>
                                        <p:strVal val="visible"/>
                                      </p:to>
                                    </p:set>
                                    <p:animEffect transition="in" filter="fade">
                                      <p:cBhvr>
                                        <p:cTn id="129" dur="500"/>
                                        <p:tgtEl>
                                          <p:spTgt spid="72"/>
                                        </p:tgtEl>
                                      </p:cBhvr>
                                    </p:animEffect>
                                  </p:childTnLst>
                                </p:cTn>
                              </p:par>
                            </p:childTnLst>
                          </p:cTn>
                        </p:par>
                      </p:childTnLst>
                    </p:cTn>
                  </p:par>
                  <p:par>
                    <p:cTn id="130" fill="hold">
                      <p:stCondLst>
                        <p:cond delay="indefinite"/>
                      </p:stCondLst>
                      <p:childTnLst>
                        <p:par>
                          <p:cTn id="131" fill="hold">
                            <p:stCondLst>
                              <p:cond delay="0"/>
                            </p:stCondLst>
                            <p:childTnLst>
                              <p:par>
                                <p:cTn id="132" presetID="10" presetClass="entr" presetSubtype="0" fill="hold" nodeType="clickEffect">
                                  <p:stCondLst>
                                    <p:cond delay="0"/>
                                  </p:stCondLst>
                                  <p:childTnLst>
                                    <p:set>
                                      <p:cBhvr>
                                        <p:cTn id="133" dur="1" fill="hold">
                                          <p:stCondLst>
                                            <p:cond delay="0"/>
                                          </p:stCondLst>
                                        </p:cTn>
                                        <p:tgtEl>
                                          <p:spTgt spid="154"/>
                                        </p:tgtEl>
                                        <p:attrNameLst>
                                          <p:attrName>style.visibility</p:attrName>
                                        </p:attrNameLst>
                                      </p:cBhvr>
                                      <p:to>
                                        <p:strVal val="visible"/>
                                      </p:to>
                                    </p:set>
                                    <p:animEffect transition="in" filter="fade">
                                      <p:cBhvr>
                                        <p:cTn id="134" dur="500"/>
                                        <p:tgtEl>
                                          <p:spTgt spid="154"/>
                                        </p:tgtEl>
                                      </p:cBhvr>
                                    </p:animEffect>
                                  </p:childTnLst>
                                </p:cTn>
                              </p:par>
                              <p:par>
                                <p:cTn id="135" presetID="10" presetClass="entr" presetSubtype="0" fill="hold" grpId="0" nodeType="withEffect">
                                  <p:stCondLst>
                                    <p:cond delay="0"/>
                                  </p:stCondLst>
                                  <p:childTnLst>
                                    <p:set>
                                      <p:cBhvr>
                                        <p:cTn id="136" dur="1" fill="hold">
                                          <p:stCondLst>
                                            <p:cond delay="0"/>
                                          </p:stCondLst>
                                        </p:cTn>
                                        <p:tgtEl>
                                          <p:spTgt spid="13"/>
                                        </p:tgtEl>
                                        <p:attrNameLst>
                                          <p:attrName>style.visibility</p:attrName>
                                        </p:attrNameLst>
                                      </p:cBhvr>
                                      <p:to>
                                        <p:strVal val="visible"/>
                                      </p:to>
                                    </p:set>
                                    <p:animEffect transition="in" filter="fade">
                                      <p:cBhvr>
                                        <p:cTn id="137" dur="500"/>
                                        <p:tgtEl>
                                          <p:spTgt spid="13"/>
                                        </p:tgtEl>
                                      </p:cBhvr>
                                    </p:animEffect>
                                  </p:childTnLst>
                                </p:cTn>
                              </p:par>
                              <p:par>
                                <p:cTn id="138" presetID="10" presetClass="entr" presetSubtype="0" fill="hold" grpId="0" nodeType="withEffect">
                                  <p:stCondLst>
                                    <p:cond delay="0"/>
                                  </p:stCondLst>
                                  <p:childTnLst>
                                    <p:set>
                                      <p:cBhvr>
                                        <p:cTn id="139" dur="1" fill="hold">
                                          <p:stCondLst>
                                            <p:cond delay="0"/>
                                          </p:stCondLst>
                                        </p:cTn>
                                        <p:tgtEl>
                                          <p:spTgt spid="10"/>
                                        </p:tgtEl>
                                        <p:attrNameLst>
                                          <p:attrName>style.visibility</p:attrName>
                                        </p:attrNameLst>
                                      </p:cBhvr>
                                      <p:to>
                                        <p:strVal val="visible"/>
                                      </p:to>
                                    </p:set>
                                    <p:animEffect transition="in" filter="fade">
                                      <p:cBhvr>
                                        <p:cTn id="140" dur="500"/>
                                        <p:tgtEl>
                                          <p:spTgt spid="10"/>
                                        </p:tgtEl>
                                      </p:cBhvr>
                                    </p:animEffect>
                                  </p:childTnLst>
                                </p:cTn>
                              </p:par>
                              <p:par>
                                <p:cTn id="141" presetID="10" presetClass="entr" presetSubtype="0" fill="hold" grpId="0" nodeType="withEffect">
                                  <p:stCondLst>
                                    <p:cond delay="0"/>
                                  </p:stCondLst>
                                  <p:childTnLst>
                                    <p:set>
                                      <p:cBhvr>
                                        <p:cTn id="142" dur="1" fill="hold">
                                          <p:stCondLst>
                                            <p:cond delay="0"/>
                                          </p:stCondLst>
                                        </p:cTn>
                                        <p:tgtEl>
                                          <p:spTgt spid="12"/>
                                        </p:tgtEl>
                                        <p:attrNameLst>
                                          <p:attrName>style.visibility</p:attrName>
                                        </p:attrNameLst>
                                      </p:cBhvr>
                                      <p:to>
                                        <p:strVal val="visible"/>
                                      </p:to>
                                    </p:set>
                                    <p:animEffect transition="in" filter="fade">
                                      <p:cBhvr>
                                        <p:cTn id="143" dur="500"/>
                                        <p:tgtEl>
                                          <p:spTgt spid="12"/>
                                        </p:tgtEl>
                                      </p:cBhvr>
                                    </p:animEffect>
                                  </p:childTnLst>
                                </p:cTn>
                              </p:par>
                              <p:par>
                                <p:cTn id="144" presetID="10" presetClass="entr" presetSubtype="0" fill="hold" grpId="0" nodeType="withEffect">
                                  <p:stCondLst>
                                    <p:cond delay="0"/>
                                  </p:stCondLst>
                                  <p:childTnLst>
                                    <p:set>
                                      <p:cBhvr>
                                        <p:cTn id="145" dur="1" fill="hold">
                                          <p:stCondLst>
                                            <p:cond delay="0"/>
                                          </p:stCondLst>
                                        </p:cTn>
                                        <p:tgtEl>
                                          <p:spTgt spid="69"/>
                                        </p:tgtEl>
                                        <p:attrNameLst>
                                          <p:attrName>style.visibility</p:attrName>
                                        </p:attrNameLst>
                                      </p:cBhvr>
                                      <p:to>
                                        <p:strVal val="visible"/>
                                      </p:to>
                                    </p:set>
                                    <p:animEffect transition="in" filter="fade">
                                      <p:cBhvr>
                                        <p:cTn id="146" dur="500"/>
                                        <p:tgtEl>
                                          <p:spTgt spid="69"/>
                                        </p:tgtEl>
                                      </p:cBhvr>
                                    </p:animEffect>
                                  </p:childTnLst>
                                </p:cTn>
                              </p:par>
                              <p:par>
                                <p:cTn id="147" presetID="10" presetClass="entr" presetSubtype="0" fill="hold" grpId="0" nodeType="withEffect">
                                  <p:stCondLst>
                                    <p:cond delay="0"/>
                                  </p:stCondLst>
                                  <p:childTnLst>
                                    <p:set>
                                      <p:cBhvr>
                                        <p:cTn id="148" dur="1" fill="hold">
                                          <p:stCondLst>
                                            <p:cond delay="0"/>
                                          </p:stCondLst>
                                        </p:cTn>
                                        <p:tgtEl>
                                          <p:spTgt spid="4"/>
                                        </p:tgtEl>
                                        <p:attrNameLst>
                                          <p:attrName>style.visibility</p:attrName>
                                        </p:attrNameLst>
                                      </p:cBhvr>
                                      <p:to>
                                        <p:strVal val="visible"/>
                                      </p:to>
                                    </p:set>
                                    <p:animEffect transition="in" filter="fade">
                                      <p:cBhvr>
                                        <p:cTn id="149" dur="500"/>
                                        <p:tgtEl>
                                          <p:spTgt spid="4"/>
                                        </p:tgtEl>
                                      </p:cBhvr>
                                    </p:animEffect>
                                  </p:childTnLst>
                                </p:cTn>
                              </p:par>
                              <p:par>
                                <p:cTn id="150" presetID="10" presetClass="entr" presetSubtype="0" fill="hold" nodeType="withEffect">
                                  <p:stCondLst>
                                    <p:cond delay="0"/>
                                  </p:stCondLst>
                                  <p:childTnLst>
                                    <p:set>
                                      <p:cBhvr>
                                        <p:cTn id="151" dur="1" fill="hold">
                                          <p:stCondLst>
                                            <p:cond delay="0"/>
                                          </p:stCondLst>
                                        </p:cTn>
                                        <p:tgtEl>
                                          <p:spTgt spid="189"/>
                                        </p:tgtEl>
                                        <p:attrNameLst>
                                          <p:attrName>style.visibility</p:attrName>
                                        </p:attrNameLst>
                                      </p:cBhvr>
                                      <p:to>
                                        <p:strVal val="visible"/>
                                      </p:to>
                                    </p:set>
                                    <p:animEffect transition="in" filter="fade">
                                      <p:cBhvr>
                                        <p:cTn id="152" dur="500"/>
                                        <p:tgtEl>
                                          <p:spTgt spid="189"/>
                                        </p:tgtEl>
                                      </p:cBhvr>
                                    </p:animEffect>
                                  </p:childTnLst>
                                </p:cTn>
                              </p:par>
                            </p:childTnLst>
                          </p:cTn>
                        </p:par>
                      </p:childTnLst>
                    </p:cTn>
                  </p:par>
                  <p:par>
                    <p:cTn id="153" fill="hold">
                      <p:stCondLst>
                        <p:cond delay="indefinite"/>
                      </p:stCondLst>
                      <p:childTnLst>
                        <p:par>
                          <p:cTn id="154" fill="hold">
                            <p:stCondLst>
                              <p:cond delay="0"/>
                            </p:stCondLst>
                            <p:childTnLst>
                              <p:par>
                                <p:cTn id="155" presetID="10" presetClass="entr" presetSubtype="0" fill="hold" nodeType="clickEffect">
                                  <p:stCondLst>
                                    <p:cond delay="0"/>
                                  </p:stCondLst>
                                  <p:childTnLst>
                                    <p:set>
                                      <p:cBhvr>
                                        <p:cTn id="156" dur="1" fill="hold">
                                          <p:stCondLst>
                                            <p:cond delay="0"/>
                                          </p:stCondLst>
                                        </p:cTn>
                                        <p:tgtEl>
                                          <p:spTgt spid="157"/>
                                        </p:tgtEl>
                                        <p:attrNameLst>
                                          <p:attrName>style.visibility</p:attrName>
                                        </p:attrNameLst>
                                      </p:cBhvr>
                                      <p:to>
                                        <p:strVal val="visible"/>
                                      </p:to>
                                    </p:set>
                                    <p:animEffect transition="in" filter="fade">
                                      <p:cBhvr>
                                        <p:cTn id="157" dur="500"/>
                                        <p:tgtEl>
                                          <p:spTgt spid="1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 grpId="0" animBg="1"/>
      <p:bldP spid="12" grpId="0" animBg="1"/>
      <p:bldP spid="13" grpId="0" animBg="1"/>
      <p:bldP spid="39" grpId="0" animBg="1"/>
      <p:bldP spid="52" grpId="0" animBg="1"/>
      <p:bldP spid="53" grpId="0" animBg="1"/>
      <p:bldP spid="54" grpId="0" animBg="1"/>
      <p:bldP spid="56" grpId="0" animBg="1"/>
      <p:bldP spid="58" grpId="0" animBg="1"/>
      <p:bldP spid="59" grpId="0" animBg="1"/>
      <p:bldP spid="60" grpId="0" animBg="1"/>
      <p:bldP spid="61" grpId="0" animBg="1"/>
      <p:bldP spid="62" grpId="0" animBg="1"/>
      <p:bldP spid="63" grpId="0" animBg="1"/>
      <p:bldP spid="64" grpId="0" animBg="1"/>
      <p:bldP spid="69" grpId="0"/>
      <p:bldP spid="70" grpId="0" animBg="1"/>
      <p:bldP spid="71" grpId="0"/>
      <p:bldP spid="72" grpId="0" animBg="1"/>
      <p:bldP spid="73" grpId="0"/>
      <p:bldP spid="77" grpId="0"/>
      <p:bldP spid="78" grpId="0"/>
      <p:bldP spid="79" grpId="0"/>
      <p:bldP spid="80" grpId="0" animBg="1"/>
      <p:bldP spid="81" grpId="0"/>
      <p:bldP spid="13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49249"/>
          </a:xfrm>
        </p:spPr>
        <p:txBody>
          <a:bodyPr>
            <a:noAutofit/>
          </a:bodyPr>
          <a:lstStyle/>
          <a:p>
            <a:r>
              <a:rPr lang="en-US" sz="3600" dirty="0" smtClean="0">
                <a:solidFill>
                  <a:schemeClr val="bg1"/>
                </a:solidFill>
              </a:rPr>
              <a:t>School Building Inventory Form</a:t>
            </a:r>
            <a:endParaRPr lang="en-US" sz="3600" dirty="0">
              <a:solidFill>
                <a:schemeClr val="bg1"/>
              </a:solidFill>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758720937"/>
              </p:ext>
            </p:extLst>
          </p:nvPr>
        </p:nvGraphicFramePr>
        <p:xfrm>
          <a:off x="457200" y="2105167"/>
          <a:ext cx="8229600" cy="163431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itle 1"/>
          <p:cNvSpPr txBox="1">
            <a:spLocks/>
          </p:cNvSpPr>
          <p:nvPr/>
        </p:nvSpPr>
        <p:spPr>
          <a:xfrm>
            <a:off x="259307" y="1167205"/>
            <a:ext cx="8229600" cy="94924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bg2">
                    <a:lumMod val="50000"/>
                  </a:schemeClr>
                </a:solidFill>
                <a:latin typeface="+mj-lt"/>
                <a:ea typeface="+mj-ea"/>
                <a:cs typeface="+mj-cs"/>
              </a:defRPr>
            </a:lvl1pPr>
          </a:lstStyle>
          <a:p>
            <a:pPr algn="l"/>
            <a:r>
              <a:rPr lang="en-US" sz="2800" u="sng" dirty="0" smtClean="0">
                <a:solidFill>
                  <a:schemeClr val="tx1"/>
                </a:solidFill>
              </a:rPr>
              <a:t>Table 1. Existing School Buildings</a:t>
            </a:r>
            <a:endParaRPr lang="en-US" sz="2800" u="sng" dirty="0">
              <a:solidFill>
                <a:schemeClr val="tx1"/>
              </a:solidFill>
            </a:endParaRPr>
          </a:p>
        </p:txBody>
      </p:sp>
      <p:graphicFrame>
        <p:nvGraphicFramePr>
          <p:cNvPr id="11" name="Content Placeholder 7"/>
          <p:cNvGraphicFramePr>
            <a:graphicFrameLocks/>
          </p:cNvGraphicFramePr>
          <p:nvPr>
            <p:extLst>
              <p:ext uri="{D42A27DB-BD31-4B8C-83A1-F6EECF244321}">
                <p14:modId xmlns:p14="http://schemas.microsoft.com/office/powerpoint/2010/main" val="4220592261"/>
              </p:ext>
            </p:extLst>
          </p:nvPr>
        </p:nvGraphicFramePr>
        <p:xfrm>
          <a:off x="393144" y="3564339"/>
          <a:ext cx="8293656" cy="1634319"/>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cxnSp>
        <p:nvCxnSpPr>
          <p:cNvPr id="13" name="Straight Connector 12"/>
          <p:cNvCxnSpPr/>
          <p:nvPr/>
        </p:nvCxnSpPr>
        <p:spPr>
          <a:xfrm>
            <a:off x="8871045" y="2941092"/>
            <a:ext cx="0" cy="668740"/>
          </a:xfrm>
          <a:prstGeom prst="line">
            <a:avLst/>
          </a:prstGeom>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259307" y="3609832"/>
            <a:ext cx="8611738"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a:off x="259307" y="3609832"/>
            <a:ext cx="0" cy="730156"/>
          </a:xfrm>
          <a:prstGeom prst="line">
            <a:avLst/>
          </a:prstGeom>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p:nvPr/>
        </p:nvCxnSpPr>
        <p:spPr>
          <a:xfrm>
            <a:off x="259307" y="4339988"/>
            <a:ext cx="19789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8871045" y="2941092"/>
            <a:ext cx="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8686800" y="2941092"/>
            <a:ext cx="184245" cy="0"/>
          </a:xfrm>
          <a:prstGeom prst="line">
            <a:avLst/>
          </a:prstGeom>
        </p:spPr>
        <p:style>
          <a:lnRef idx="2">
            <a:schemeClr val="accent1"/>
          </a:lnRef>
          <a:fillRef idx="0">
            <a:schemeClr val="accent1"/>
          </a:fillRef>
          <a:effectRef idx="1">
            <a:schemeClr val="accent1"/>
          </a:effectRef>
          <a:fontRef idx="minor">
            <a:schemeClr val="tx1"/>
          </a:fontRef>
        </p:style>
      </p:cxnSp>
      <p:sp>
        <p:nvSpPr>
          <p:cNvPr id="26" name="TextBox 25"/>
          <p:cNvSpPr txBox="1"/>
          <p:nvPr/>
        </p:nvSpPr>
        <p:spPr>
          <a:xfrm>
            <a:off x="0" y="5878388"/>
            <a:ext cx="9144000" cy="646331"/>
          </a:xfrm>
          <a:prstGeom prst="rect">
            <a:avLst/>
          </a:prstGeom>
          <a:noFill/>
        </p:spPr>
        <p:txBody>
          <a:bodyPr wrap="square" rtlCol="0">
            <a:spAutoFit/>
          </a:bodyPr>
          <a:lstStyle/>
          <a:p>
            <a:pPr algn="ctr"/>
            <a:r>
              <a:rPr lang="en-US" b="1" dirty="0" smtClean="0">
                <a:latin typeface="+mj-lt"/>
              </a:rPr>
              <a:t>If the building type, room dimension, building condition and funding sources</a:t>
            </a:r>
          </a:p>
          <a:p>
            <a:pPr algn="ctr"/>
            <a:r>
              <a:rPr lang="en-US" b="1" dirty="0" smtClean="0">
                <a:latin typeface="+mj-lt"/>
              </a:rPr>
              <a:t> are not included in the list of choices, please specify accordingly.</a:t>
            </a:r>
            <a:endParaRPr lang="en-US" b="1" dirty="0">
              <a:latin typeface="+mj-lt"/>
            </a:endParaRPr>
          </a:p>
        </p:txBody>
      </p:sp>
    </p:spTree>
    <p:extLst>
      <p:ext uri="{BB962C8B-B14F-4D97-AF65-F5344CB8AC3E}">
        <p14:creationId xmlns:p14="http://schemas.microsoft.com/office/powerpoint/2010/main" val="5626776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Content Placeholder 14"/>
          <p:cNvGraphicFramePr>
            <a:graphicFrameLocks noGrp="1"/>
          </p:cNvGraphicFramePr>
          <p:nvPr>
            <p:ph idx="1"/>
            <p:extLst>
              <p:ext uri="{D42A27DB-BD31-4B8C-83A1-F6EECF244321}">
                <p14:modId xmlns:p14="http://schemas.microsoft.com/office/powerpoint/2010/main" val="569968626"/>
              </p:ext>
            </p:extLst>
          </p:nvPr>
        </p:nvGraphicFramePr>
        <p:xfrm>
          <a:off x="586854" y="1146410"/>
          <a:ext cx="7779224" cy="5158856"/>
        </p:xfrm>
        <a:graphic>
          <a:graphicData uri="http://schemas.openxmlformats.org/drawingml/2006/table">
            <a:tbl>
              <a:tblPr>
                <a:tableStyleId>{5C22544A-7EE6-4342-B048-85BDC9FD1C3A}</a:tableStyleId>
              </a:tblPr>
              <a:tblGrid>
                <a:gridCol w="5018804"/>
                <a:gridCol w="2760420"/>
              </a:tblGrid>
              <a:tr h="477674">
                <a:tc>
                  <a:txBody>
                    <a:bodyPr/>
                    <a:lstStyle/>
                    <a:p>
                      <a:pPr algn="ctr" fontAlgn="ctr"/>
                      <a:r>
                        <a:rPr lang="en-US" sz="1800" b="1" u="none" strike="noStrike" dirty="0">
                          <a:solidFill>
                            <a:schemeClr val="bg1"/>
                          </a:solidFill>
                          <a:effectLst/>
                          <a:latin typeface="+mj-lt"/>
                        </a:rPr>
                        <a:t>Building Type</a:t>
                      </a:r>
                      <a:endParaRPr lang="en-US" sz="1800" b="1" i="0" u="none" strike="noStrike" dirty="0">
                        <a:solidFill>
                          <a:schemeClr val="bg1"/>
                        </a:solidFill>
                        <a:effectLst/>
                        <a:latin typeface="+mj-lt"/>
                      </a:endParaRPr>
                    </a:p>
                  </a:txBody>
                  <a:tcPr marL="9171" marR="9171" marT="9171" marB="0" anchor="ctr">
                    <a:solidFill>
                      <a:schemeClr val="accent1">
                        <a:lumMod val="50000"/>
                      </a:schemeClr>
                    </a:solidFill>
                  </a:tcPr>
                </a:tc>
                <a:tc>
                  <a:txBody>
                    <a:bodyPr/>
                    <a:lstStyle/>
                    <a:p>
                      <a:pPr algn="ctr" fontAlgn="ctr"/>
                      <a:r>
                        <a:rPr lang="en-US" sz="1800" b="1" u="none" strike="noStrike" dirty="0">
                          <a:solidFill>
                            <a:schemeClr val="bg1"/>
                          </a:solidFill>
                          <a:effectLst/>
                          <a:latin typeface="+mj-lt"/>
                        </a:rPr>
                        <a:t>Room Dimension (</a:t>
                      </a:r>
                      <a:r>
                        <a:rPr lang="en-US" sz="1800" b="1" u="none" strike="noStrike" dirty="0" err="1">
                          <a:solidFill>
                            <a:schemeClr val="bg1"/>
                          </a:solidFill>
                          <a:effectLst/>
                          <a:latin typeface="+mj-lt"/>
                        </a:rPr>
                        <a:t>WxL</a:t>
                      </a:r>
                      <a:r>
                        <a:rPr lang="en-US" sz="1800" b="1" u="none" strike="noStrike" dirty="0">
                          <a:solidFill>
                            <a:schemeClr val="bg1"/>
                          </a:solidFill>
                          <a:effectLst/>
                          <a:latin typeface="+mj-lt"/>
                        </a:rPr>
                        <a:t>)</a:t>
                      </a:r>
                      <a:endParaRPr lang="en-US" sz="1800" b="1" i="0" u="none" strike="noStrike" dirty="0">
                        <a:solidFill>
                          <a:schemeClr val="bg1"/>
                        </a:solidFill>
                        <a:effectLst/>
                        <a:latin typeface="+mj-lt"/>
                      </a:endParaRPr>
                    </a:p>
                  </a:txBody>
                  <a:tcPr marL="9171" marR="9171" marT="9171" marB="0" anchor="ctr">
                    <a:solidFill>
                      <a:schemeClr val="accent1">
                        <a:lumMod val="50000"/>
                      </a:schemeClr>
                    </a:solidFill>
                  </a:tcPr>
                </a:tc>
              </a:tr>
              <a:tr h="341194">
                <a:tc>
                  <a:txBody>
                    <a:bodyPr/>
                    <a:lstStyle/>
                    <a:p>
                      <a:pPr algn="l" fontAlgn="ctr"/>
                      <a:r>
                        <a:rPr lang="en-US" sz="1800" u="none" strike="noStrike" dirty="0">
                          <a:effectLst/>
                          <a:latin typeface="+mj-lt"/>
                        </a:rPr>
                        <a:t>Aqua-Culture NC II Building</a:t>
                      </a:r>
                      <a:endParaRPr lang="en-US" sz="1800" b="0" i="0" u="none" strike="noStrike" dirty="0">
                        <a:solidFill>
                          <a:srgbClr val="000000"/>
                        </a:solidFill>
                        <a:effectLst/>
                        <a:latin typeface="+mj-lt"/>
                      </a:endParaRPr>
                    </a:p>
                  </a:txBody>
                  <a:tcPr marL="9171" marR="9171" marT="9171" marB="0" anchor="ctr"/>
                </a:tc>
                <a:tc>
                  <a:txBody>
                    <a:bodyPr/>
                    <a:lstStyle/>
                    <a:p>
                      <a:pPr algn="ctr" fontAlgn="ctr"/>
                      <a:r>
                        <a:rPr lang="en-US" sz="1800" b="0" i="0" u="none" strike="noStrike" dirty="0" smtClean="0">
                          <a:solidFill>
                            <a:srgbClr val="000000"/>
                          </a:solidFill>
                          <a:effectLst/>
                          <a:latin typeface="+mj-lt"/>
                        </a:rPr>
                        <a:t>10x19</a:t>
                      </a:r>
                      <a:endParaRPr lang="en-US" sz="1800" b="0" i="0" u="none" strike="noStrike" dirty="0">
                        <a:solidFill>
                          <a:srgbClr val="000000"/>
                        </a:solidFill>
                        <a:effectLst/>
                        <a:latin typeface="+mj-lt"/>
                      </a:endParaRPr>
                    </a:p>
                  </a:txBody>
                  <a:tcPr marL="9171" marR="9171" marT="9171" marB="0" anchor="ctr"/>
                </a:tc>
              </a:tr>
              <a:tr h="341194">
                <a:tc>
                  <a:txBody>
                    <a:bodyPr/>
                    <a:lstStyle/>
                    <a:p>
                      <a:pPr algn="l" fontAlgn="ctr"/>
                      <a:r>
                        <a:rPr lang="en-US" sz="1800" u="none" strike="noStrike">
                          <a:effectLst/>
                          <a:latin typeface="+mj-lt"/>
                        </a:rPr>
                        <a:t>Army Type School Building</a:t>
                      </a:r>
                      <a:endParaRPr lang="en-US" sz="1800" b="0" i="0" u="none" strike="noStrike">
                        <a:solidFill>
                          <a:srgbClr val="000000"/>
                        </a:solidFill>
                        <a:effectLst/>
                        <a:latin typeface="+mj-lt"/>
                      </a:endParaRPr>
                    </a:p>
                  </a:txBody>
                  <a:tcPr marL="9171" marR="9171" marT="9171" marB="0" anchor="ctr"/>
                </a:tc>
                <a:tc>
                  <a:txBody>
                    <a:bodyPr/>
                    <a:lstStyle/>
                    <a:p>
                      <a:pPr algn="ctr" fontAlgn="ctr"/>
                      <a:endParaRPr lang="en-US" sz="1800" b="0" i="0" u="none" strike="noStrike" dirty="0">
                        <a:solidFill>
                          <a:srgbClr val="000000"/>
                        </a:solidFill>
                        <a:effectLst/>
                        <a:latin typeface="+mj-lt"/>
                      </a:endParaRPr>
                    </a:p>
                  </a:txBody>
                  <a:tcPr marL="9171" marR="9171" marT="9171" marB="0" anchor="ctr"/>
                </a:tc>
              </a:tr>
              <a:tr h="395785">
                <a:tc>
                  <a:txBody>
                    <a:bodyPr/>
                    <a:lstStyle/>
                    <a:p>
                      <a:pPr algn="l" fontAlgn="ctr"/>
                      <a:r>
                        <a:rPr lang="en-US" sz="1800" u="none" strike="noStrike">
                          <a:effectLst/>
                          <a:latin typeface="+mj-lt"/>
                        </a:rPr>
                        <a:t>Automotive Servicing NC II Building</a:t>
                      </a:r>
                      <a:endParaRPr lang="en-US" sz="1800" b="0" i="0" u="none" strike="noStrike">
                        <a:solidFill>
                          <a:srgbClr val="000000"/>
                        </a:solidFill>
                        <a:effectLst/>
                        <a:latin typeface="+mj-lt"/>
                      </a:endParaRPr>
                    </a:p>
                  </a:txBody>
                  <a:tcPr marL="9171" marR="9171" marT="9171" marB="0" anchor="ctr"/>
                </a:tc>
                <a:tc>
                  <a:txBody>
                    <a:bodyPr/>
                    <a:lstStyle/>
                    <a:p>
                      <a:pPr algn="ctr" fontAlgn="ctr"/>
                      <a:r>
                        <a:rPr lang="en-US" sz="1800" b="0" i="0" u="none" strike="noStrike" dirty="0" smtClean="0">
                          <a:solidFill>
                            <a:srgbClr val="000000"/>
                          </a:solidFill>
                          <a:effectLst/>
                          <a:latin typeface="+mj-lt"/>
                        </a:rPr>
                        <a:t>10x29</a:t>
                      </a:r>
                      <a:endParaRPr lang="en-US" sz="1800" b="0" i="0" u="none" strike="noStrike" dirty="0">
                        <a:solidFill>
                          <a:srgbClr val="000000"/>
                        </a:solidFill>
                        <a:effectLst/>
                        <a:latin typeface="+mj-lt"/>
                      </a:endParaRPr>
                    </a:p>
                  </a:txBody>
                  <a:tcPr marL="9171" marR="9171" marT="9171" marB="0" anchor="ctr"/>
                </a:tc>
              </a:tr>
              <a:tr h="465773">
                <a:tc>
                  <a:txBody>
                    <a:bodyPr/>
                    <a:lstStyle/>
                    <a:p>
                      <a:pPr algn="l" fontAlgn="ctr"/>
                      <a:r>
                        <a:rPr lang="en-US" sz="1800" u="none" strike="noStrike" dirty="0" err="1">
                          <a:effectLst/>
                          <a:latin typeface="+mj-lt"/>
                        </a:rPr>
                        <a:t>Bagong</a:t>
                      </a:r>
                      <a:r>
                        <a:rPr lang="en-US" sz="1800" u="none" strike="noStrike" dirty="0">
                          <a:effectLst/>
                          <a:latin typeface="+mj-lt"/>
                        </a:rPr>
                        <a:t> </a:t>
                      </a:r>
                      <a:r>
                        <a:rPr lang="en-US" sz="1800" u="none" strike="noStrike" dirty="0" err="1">
                          <a:effectLst/>
                          <a:latin typeface="+mj-lt"/>
                        </a:rPr>
                        <a:t>Lipunan</a:t>
                      </a:r>
                      <a:r>
                        <a:rPr lang="en-US" sz="1800" u="none" strike="noStrike" dirty="0">
                          <a:effectLst/>
                          <a:latin typeface="+mj-lt"/>
                        </a:rPr>
                        <a:t> School Building (BLSB) Type I</a:t>
                      </a:r>
                      <a:endParaRPr lang="en-US" sz="1800" b="0" i="0" u="none" strike="noStrike" dirty="0">
                        <a:solidFill>
                          <a:srgbClr val="000000"/>
                        </a:solidFill>
                        <a:effectLst/>
                        <a:latin typeface="+mj-lt"/>
                      </a:endParaRPr>
                    </a:p>
                  </a:txBody>
                  <a:tcPr marL="9171" marR="9171" marT="9171" marB="0" anchor="ctr"/>
                </a:tc>
                <a:tc>
                  <a:txBody>
                    <a:bodyPr/>
                    <a:lstStyle/>
                    <a:p>
                      <a:pPr algn="ctr" fontAlgn="ctr"/>
                      <a:r>
                        <a:rPr lang="en-US" sz="1800" b="0" i="0" u="none" strike="noStrike" dirty="0" smtClean="0">
                          <a:solidFill>
                            <a:srgbClr val="000000"/>
                          </a:solidFill>
                          <a:effectLst/>
                          <a:latin typeface="+mj-lt"/>
                        </a:rPr>
                        <a:t>6x8</a:t>
                      </a:r>
                      <a:endParaRPr lang="en-US" sz="1800" b="0" i="0" u="none" strike="noStrike" dirty="0">
                        <a:solidFill>
                          <a:srgbClr val="000000"/>
                        </a:solidFill>
                        <a:effectLst/>
                        <a:latin typeface="+mj-lt"/>
                      </a:endParaRPr>
                    </a:p>
                  </a:txBody>
                  <a:tcPr marL="9171" marR="9171" marT="9171" marB="0" anchor="ctr"/>
                </a:tc>
              </a:tr>
              <a:tr h="409433">
                <a:tc>
                  <a:txBody>
                    <a:bodyPr/>
                    <a:lstStyle/>
                    <a:p>
                      <a:pPr algn="l" fontAlgn="ctr"/>
                      <a:r>
                        <a:rPr lang="en-US" sz="1800" u="none" strike="noStrike">
                          <a:effectLst/>
                          <a:latin typeface="+mj-lt"/>
                        </a:rPr>
                        <a:t>Bagong Lipunan School Building (BLSB) Type II</a:t>
                      </a:r>
                      <a:endParaRPr lang="en-US" sz="1800" b="0" i="0" u="none" strike="noStrike">
                        <a:solidFill>
                          <a:srgbClr val="000000"/>
                        </a:solidFill>
                        <a:effectLst/>
                        <a:latin typeface="+mj-lt"/>
                      </a:endParaRPr>
                    </a:p>
                  </a:txBody>
                  <a:tcPr marL="9171" marR="9171" marT="9171" marB="0" anchor="ctr"/>
                </a:tc>
                <a:tc>
                  <a:txBody>
                    <a:bodyPr/>
                    <a:lstStyle/>
                    <a:p>
                      <a:pPr algn="ctr" fontAlgn="ctr"/>
                      <a:r>
                        <a:rPr lang="en-US" sz="1800" b="0" i="0" u="none" strike="noStrike" dirty="0" smtClean="0">
                          <a:solidFill>
                            <a:srgbClr val="000000"/>
                          </a:solidFill>
                          <a:effectLst/>
                          <a:latin typeface="+mj-lt"/>
                        </a:rPr>
                        <a:t>8x6</a:t>
                      </a:r>
                      <a:endParaRPr lang="en-US" sz="1800" b="0" i="0" u="none" strike="noStrike" dirty="0">
                        <a:solidFill>
                          <a:srgbClr val="000000"/>
                        </a:solidFill>
                        <a:effectLst/>
                        <a:latin typeface="+mj-lt"/>
                      </a:endParaRPr>
                    </a:p>
                  </a:txBody>
                  <a:tcPr marL="9171" marR="9171" marT="9171" marB="0" anchor="ctr"/>
                </a:tc>
              </a:tr>
              <a:tr h="394036">
                <a:tc>
                  <a:txBody>
                    <a:bodyPr/>
                    <a:lstStyle/>
                    <a:p>
                      <a:pPr algn="l" fontAlgn="ctr"/>
                      <a:r>
                        <a:rPr lang="en-US" sz="1800" u="none" strike="noStrike">
                          <a:effectLst/>
                          <a:latin typeface="+mj-lt"/>
                        </a:rPr>
                        <a:t>Bagong Lipunan School Building (BLSB) Type III</a:t>
                      </a:r>
                      <a:endParaRPr lang="en-US" sz="1800" b="0" i="0" u="none" strike="noStrike">
                        <a:solidFill>
                          <a:srgbClr val="000000"/>
                        </a:solidFill>
                        <a:effectLst/>
                        <a:latin typeface="+mj-lt"/>
                      </a:endParaRPr>
                    </a:p>
                  </a:txBody>
                  <a:tcPr marL="9171" marR="9171" marT="9171" marB="0" anchor="ctr"/>
                </a:tc>
                <a:tc>
                  <a:txBody>
                    <a:bodyPr/>
                    <a:lstStyle/>
                    <a:p>
                      <a:pPr algn="ctr" fontAlgn="ctr"/>
                      <a:r>
                        <a:rPr lang="en-US" sz="1800" b="0" i="0" u="none" strike="noStrike" dirty="0" smtClean="0">
                          <a:solidFill>
                            <a:srgbClr val="000000"/>
                          </a:solidFill>
                          <a:effectLst/>
                          <a:latin typeface="+mj-lt"/>
                        </a:rPr>
                        <a:t>8x6</a:t>
                      </a:r>
                      <a:endParaRPr lang="en-US" sz="1800" b="0" i="0" u="none" strike="noStrike" dirty="0">
                        <a:solidFill>
                          <a:srgbClr val="000000"/>
                        </a:solidFill>
                        <a:effectLst/>
                        <a:latin typeface="+mj-lt"/>
                      </a:endParaRPr>
                    </a:p>
                  </a:txBody>
                  <a:tcPr marL="9171" marR="9171" marT="9171" marB="0" anchor="ctr"/>
                </a:tc>
              </a:tr>
              <a:tr h="341194">
                <a:tc>
                  <a:txBody>
                    <a:bodyPr/>
                    <a:lstStyle/>
                    <a:p>
                      <a:pPr algn="l" fontAlgn="ctr"/>
                      <a:r>
                        <a:rPr lang="en-US" sz="1800" u="none" strike="noStrike">
                          <a:effectLst/>
                          <a:latin typeface="+mj-lt"/>
                        </a:rPr>
                        <a:t>Beauty Care NC II Building</a:t>
                      </a:r>
                      <a:endParaRPr lang="en-US" sz="1800" b="0" i="0" u="none" strike="noStrike">
                        <a:solidFill>
                          <a:srgbClr val="000000"/>
                        </a:solidFill>
                        <a:effectLst/>
                        <a:latin typeface="+mj-lt"/>
                      </a:endParaRPr>
                    </a:p>
                  </a:txBody>
                  <a:tcPr marL="9171" marR="9171" marT="9171" marB="0" anchor="ctr"/>
                </a:tc>
                <a:tc>
                  <a:txBody>
                    <a:bodyPr/>
                    <a:lstStyle/>
                    <a:p>
                      <a:pPr algn="ctr" fontAlgn="ctr"/>
                      <a:r>
                        <a:rPr lang="en-US" sz="1800" b="0" i="0" u="none" strike="noStrike" dirty="0" smtClean="0">
                          <a:solidFill>
                            <a:srgbClr val="000000"/>
                          </a:solidFill>
                          <a:effectLst/>
                          <a:latin typeface="+mj-lt"/>
                        </a:rPr>
                        <a:t>7x16</a:t>
                      </a:r>
                      <a:endParaRPr lang="en-US" sz="1800" b="0" i="0" u="none" strike="noStrike" dirty="0">
                        <a:solidFill>
                          <a:srgbClr val="000000"/>
                        </a:solidFill>
                        <a:effectLst/>
                        <a:latin typeface="+mj-lt"/>
                      </a:endParaRPr>
                    </a:p>
                  </a:txBody>
                  <a:tcPr marL="9171" marR="9171" marT="9171" marB="0" anchor="ctr"/>
                </a:tc>
              </a:tr>
              <a:tr h="395785">
                <a:tc>
                  <a:txBody>
                    <a:bodyPr/>
                    <a:lstStyle/>
                    <a:p>
                      <a:pPr algn="l" fontAlgn="ctr"/>
                      <a:r>
                        <a:rPr lang="en-US" sz="1800" u="none" strike="noStrike">
                          <a:effectLst/>
                          <a:latin typeface="+mj-lt"/>
                        </a:rPr>
                        <a:t>Carpentry NC II Building</a:t>
                      </a:r>
                      <a:endParaRPr lang="en-US" sz="1800" b="0" i="0" u="none" strike="noStrike">
                        <a:solidFill>
                          <a:srgbClr val="000000"/>
                        </a:solidFill>
                        <a:effectLst/>
                        <a:latin typeface="+mj-lt"/>
                      </a:endParaRPr>
                    </a:p>
                  </a:txBody>
                  <a:tcPr marL="9171" marR="9171" marT="9171" marB="0" anchor="ctr"/>
                </a:tc>
                <a:tc>
                  <a:txBody>
                    <a:bodyPr/>
                    <a:lstStyle/>
                    <a:p>
                      <a:pPr algn="ctr" fontAlgn="ctr"/>
                      <a:r>
                        <a:rPr lang="en-US" sz="1800" b="0" i="0" u="none" strike="noStrike" dirty="0" smtClean="0">
                          <a:solidFill>
                            <a:srgbClr val="000000"/>
                          </a:solidFill>
                          <a:effectLst/>
                          <a:latin typeface="+mj-lt"/>
                        </a:rPr>
                        <a:t>10x27</a:t>
                      </a:r>
                      <a:endParaRPr lang="en-US" sz="1800" b="0" i="0" u="none" strike="noStrike" dirty="0">
                        <a:solidFill>
                          <a:srgbClr val="000000"/>
                        </a:solidFill>
                        <a:effectLst/>
                        <a:latin typeface="+mj-lt"/>
                      </a:endParaRPr>
                    </a:p>
                  </a:txBody>
                  <a:tcPr marL="9171" marR="9171" marT="9171" marB="0" anchor="ctr"/>
                </a:tc>
              </a:tr>
              <a:tr h="382137">
                <a:tc>
                  <a:txBody>
                    <a:bodyPr/>
                    <a:lstStyle/>
                    <a:p>
                      <a:pPr algn="l" fontAlgn="ctr"/>
                      <a:r>
                        <a:rPr lang="en-US" sz="1800" u="none" strike="noStrike">
                          <a:effectLst/>
                          <a:latin typeface="+mj-lt"/>
                        </a:rPr>
                        <a:t>Commercial Cooking NC II Building</a:t>
                      </a:r>
                      <a:endParaRPr lang="en-US" sz="1800" b="0" i="0" u="none" strike="noStrike">
                        <a:solidFill>
                          <a:srgbClr val="000000"/>
                        </a:solidFill>
                        <a:effectLst/>
                        <a:latin typeface="+mj-lt"/>
                      </a:endParaRPr>
                    </a:p>
                  </a:txBody>
                  <a:tcPr marL="9171" marR="9171" marT="9171" marB="0" anchor="ctr"/>
                </a:tc>
                <a:tc>
                  <a:txBody>
                    <a:bodyPr/>
                    <a:lstStyle/>
                    <a:p>
                      <a:pPr algn="ctr" fontAlgn="ctr"/>
                      <a:r>
                        <a:rPr lang="en-US" sz="1800" b="0" i="0" u="none" strike="noStrike" dirty="0" smtClean="0">
                          <a:solidFill>
                            <a:srgbClr val="000000"/>
                          </a:solidFill>
                          <a:effectLst/>
                          <a:latin typeface="+mj-lt"/>
                        </a:rPr>
                        <a:t>10x16</a:t>
                      </a:r>
                      <a:endParaRPr lang="en-US" sz="1800" b="0" i="0" u="none" strike="noStrike" dirty="0">
                        <a:solidFill>
                          <a:srgbClr val="000000"/>
                        </a:solidFill>
                        <a:effectLst/>
                        <a:latin typeface="+mj-lt"/>
                      </a:endParaRPr>
                    </a:p>
                  </a:txBody>
                  <a:tcPr marL="9171" marR="9171" marT="9171" marB="0" anchor="ctr"/>
                </a:tc>
              </a:tr>
              <a:tr h="423081">
                <a:tc>
                  <a:txBody>
                    <a:bodyPr/>
                    <a:lstStyle/>
                    <a:p>
                      <a:pPr algn="l" fontAlgn="ctr"/>
                      <a:r>
                        <a:rPr lang="en-US" sz="1800" u="none" strike="noStrike">
                          <a:effectLst/>
                          <a:latin typeface="+mj-lt"/>
                        </a:rPr>
                        <a:t>Consumer Electronic Technician NC II Building</a:t>
                      </a:r>
                      <a:endParaRPr lang="en-US" sz="1800" b="0" i="0" u="none" strike="noStrike">
                        <a:solidFill>
                          <a:srgbClr val="000000"/>
                        </a:solidFill>
                        <a:effectLst/>
                        <a:latin typeface="+mj-lt"/>
                      </a:endParaRPr>
                    </a:p>
                  </a:txBody>
                  <a:tcPr marL="9171" marR="9171" marT="9171" marB="0" anchor="ctr"/>
                </a:tc>
                <a:tc>
                  <a:txBody>
                    <a:bodyPr/>
                    <a:lstStyle/>
                    <a:p>
                      <a:pPr algn="ctr" fontAlgn="ctr"/>
                      <a:r>
                        <a:rPr lang="en-US" sz="1800" b="0" i="0" u="none" strike="noStrike" dirty="0" smtClean="0">
                          <a:solidFill>
                            <a:srgbClr val="000000"/>
                          </a:solidFill>
                          <a:effectLst/>
                          <a:latin typeface="+mj-lt"/>
                        </a:rPr>
                        <a:t>10x16</a:t>
                      </a:r>
                      <a:endParaRPr lang="en-US" sz="1800" b="0" i="0" u="none" strike="noStrike" dirty="0">
                        <a:solidFill>
                          <a:srgbClr val="000000"/>
                        </a:solidFill>
                        <a:effectLst/>
                        <a:latin typeface="+mj-lt"/>
                      </a:endParaRPr>
                    </a:p>
                  </a:txBody>
                  <a:tcPr marL="9171" marR="9171" marT="9171" marB="0" anchor="ctr"/>
                </a:tc>
              </a:tr>
              <a:tr h="368489">
                <a:tc>
                  <a:txBody>
                    <a:bodyPr/>
                    <a:lstStyle/>
                    <a:p>
                      <a:pPr algn="l" fontAlgn="ctr"/>
                      <a:r>
                        <a:rPr lang="en-US" sz="1800" u="none" strike="noStrike">
                          <a:effectLst/>
                          <a:latin typeface="+mj-lt"/>
                        </a:rPr>
                        <a:t>DepED School Building (Modified)</a:t>
                      </a:r>
                      <a:endParaRPr lang="en-US" sz="1800" b="0" i="0" u="none" strike="noStrike">
                        <a:solidFill>
                          <a:srgbClr val="000000"/>
                        </a:solidFill>
                        <a:effectLst/>
                        <a:latin typeface="+mj-lt"/>
                      </a:endParaRPr>
                    </a:p>
                  </a:txBody>
                  <a:tcPr marL="9171" marR="9171" marT="9171" marB="0" anchor="ctr"/>
                </a:tc>
                <a:tc>
                  <a:txBody>
                    <a:bodyPr/>
                    <a:lstStyle/>
                    <a:p>
                      <a:pPr algn="ctr" fontAlgn="ctr"/>
                      <a:r>
                        <a:rPr lang="en-US" sz="1800" b="0" i="0" u="none" strike="noStrike" dirty="0" smtClean="0">
                          <a:solidFill>
                            <a:srgbClr val="000000"/>
                          </a:solidFill>
                          <a:effectLst/>
                          <a:latin typeface="+mj-lt"/>
                        </a:rPr>
                        <a:t>7x7</a:t>
                      </a:r>
                      <a:endParaRPr lang="en-US" sz="1800" b="0" i="0" u="none" strike="noStrike" dirty="0">
                        <a:solidFill>
                          <a:srgbClr val="000000"/>
                        </a:solidFill>
                        <a:effectLst/>
                        <a:latin typeface="+mj-lt"/>
                      </a:endParaRPr>
                    </a:p>
                  </a:txBody>
                  <a:tcPr marL="9171" marR="9171" marT="9171" marB="0" anchor="ctr"/>
                </a:tc>
              </a:tr>
              <a:tr h="423081">
                <a:tc>
                  <a:txBody>
                    <a:bodyPr/>
                    <a:lstStyle/>
                    <a:p>
                      <a:pPr algn="l" fontAlgn="ctr"/>
                      <a:r>
                        <a:rPr lang="en-US" sz="1800" u="none" strike="noStrike" dirty="0" err="1">
                          <a:effectLst/>
                          <a:latin typeface="+mj-lt"/>
                        </a:rPr>
                        <a:t>DepED</a:t>
                      </a:r>
                      <a:r>
                        <a:rPr lang="en-US" sz="1800" u="none" strike="noStrike" dirty="0">
                          <a:effectLst/>
                          <a:latin typeface="+mj-lt"/>
                        </a:rPr>
                        <a:t> School Building (Standard)</a:t>
                      </a:r>
                      <a:endParaRPr lang="en-US" sz="1800" b="0" i="0" u="none" strike="noStrike" dirty="0">
                        <a:solidFill>
                          <a:srgbClr val="000000"/>
                        </a:solidFill>
                        <a:effectLst/>
                        <a:latin typeface="+mj-lt"/>
                      </a:endParaRPr>
                    </a:p>
                  </a:txBody>
                  <a:tcPr marL="9171" marR="9171" marT="9171" marB="0" anchor="ctr"/>
                </a:tc>
                <a:tc>
                  <a:txBody>
                    <a:bodyPr/>
                    <a:lstStyle/>
                    <a:p>
                      <a:pPr algn="ctr" fontAlgn="ctr"/>
                      <a:r>
                        <a:rPr lang="en-US" sz="1800" b="0" i="0" u="none" strike="noStrike" dirty="0" smtClean="0">
                          <a:solidFill>
                            <a:srgbClr val="000000"/>
                          </a:solidFill>
                          <a:effectLst/>
                          <a:latin typeface="+mj-lt"/>
                        </a:rPr>
                        <a:t>7x9</a:t>
                      </a:r>
                      <a:endParaRPr lang="en-US" sz="1800" b="0" i="0" u="none" strike="noStrike" dirty="0">
                        <a:solidFill>
                          <a:srgbClr val="000000"/>
                        </a:solidFill>
                        <a:effectLst/>
                        <a:latin typeface="+mj-lt"/>
                      </a:endParaRPr>
                    </a:p>
                  </a:txBody>
                  <a:tcPr marL="9171" marR="9171" marT="9171" marB="0" anchor="ctr"/>
                </a:tc>
              </a:tr>
            </a:tbl>
          </a:graphicData>
        </a:graphic>
      </p:graphicFrame>
      <p:sp>
        <p:nvSpPr>
          <p:cNvPr id="24" name="Title 1"/>
          <p:cNvSpPr>
            <a:spLocks noGrp="1"/>
          </p:cNvSpPr>
          <p:nvPr>
            <p:ph type="title"/>
          </p:nvPr>
        </p:nvSpPr>
        <p:spPr>
          <a:xfrm>
            <a:off x="0" y="0"/>
            <a:ext cx="9144000" cy="949249"/>
          </a:xfrm>
        </p:spPr>
        <p:txBody>
          <a:bodyPr>
            <a:noAutofit/>
          </a:bodyPr>
          <a:lstStyle/>
          <a:p>
            <a:r>
              <a:rPr lang="en-US" sz="3600" dirty="0" smtClean="0">
                <a:solidFill>
                  <a:schemeClr val="bg1"/>
                </a:solidFill>
              </a:rPr>
              <a:t>School Building Inventory Form</a:t>
            </a:r>
            <a:endParaRPr lang="en-US" sz="3600" dirty="0">
              <a:solidFill>
                <a:schemeClr val="bg1"/>
              </a:solidFill>
            </a:endParaRPr>
          </a:p>
        </p:txBody>
      </p:sp>
      <p:grpSp>
        <p:nvGrpSpPr>
          <p:cNvPr id="27" name="Group 26"/>
          <p:cNvGrpSpPr/>
          <p:nvPr/>
        </p:nvGrpSpPr>
        <p:grpSpPr>
          <a:xfrm>
            <a:off x="7473516" y="5927930"/>
            <a:ext cx="1596788" cy="850204"/>
            <a:chOff x="2646089" y="229675"/>
            <a:chExt cx="2937420" cy="1174968"/>
          </a:xfrm>
        </p:grpSpPr>
        <p:sp>
          <p:nvSpPr>
            <p:cNvPr id="28" name="Chevron 27"/>
            <p:cNvSpPr/>
            <p:nvPr/>
          </p:nvSpPr>
          <p:spPr>
            <a:xfrm>
              <a:off x="2646089" y="229675"/>
              <a:ext cx="2937420" cy="1174968"/>
            </a:xfrm>
            <a:prstGeom prst="chevron">
              <a:avLst/>
            </a:pr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29" name="Chevron 4"/>
            <p:cNvSpPr/>
            <p:nvPr/>
          </p:nvSpPr>
          <p:spPr>
            <a:xfrm>
              <a:off x="3233573" y="229675"/>
              <a:ext cx="1762452" cy="117496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2009" tIns="24003" rIns="24003" bIns="24003" numCol="1" spcCol="1270" anchor="ctr" anchorCtr="0">
              <a:noAutofit/>
            </a:bodyPr>
            <a:lstStyle/>
            <a:p>
              <a:pPr lvl="0" algn="ctr" defTabSz="800100">
                <a:lnSpc>
                  <a:spcPct val="90000"/>
                </a:lnSpc>
                <a:spcBef>
                  <a:spcPct val="0"/>
                </a:spcBef>
                <a:spcAft>
                  <a:spcPts val="0"/>
                </a:spcAft>
              </a:pPr>
              <a:r>
                <a:rPr lang="en-US" sz="1400" kern="1200" dirty="0" smtClean="0">
                  <a:latin typeface="+mj-lt"/>
                </a:rPr>
                <a:t>Building Type and </a:t>
              </a:r>
            </a:p>
            <a:p>
              <a:pPr lvl="0" algn="ctr" defTabSz="800100">
                <a:lnSpc>
                  <a:spcPct val="90000"/>
                </a:lnSpc>
                <a:spcBef>
                  <a:spcPct val="0"/>
                </a:spcBef>
                <a:spcAft>
                  <a:spcPts val="0"/>
                </a:spcAft>
              </a:pPr>
              <a:r>
                <a:rPr lang="en-US" sz="1400" kern="1200" dirty="0" smtClean="0">
                  <a:latin typeface="+mj-lt"/>
                </a:rPr>
                <a:t>Room Dimension</a:t>
              </a:r>
            </a:p>
          </p:txBody>
        </p:sp>
      </p:grpSp>
    </p:spTree>
    <p:extLst>
      <p:ext uri="{BB962C8B-B14F-4D97-AF65-F5344CB8AC3E}">
        <p14:creationId xmlns:p14="http://schemas.microsoft.com/office/powerpoint/2010/main" val="5092768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endParaRPr lang="en-US"/>
          </a:p>
        </p:txBody>
      </p:sp>
      <p:graphicFrame>
        <p:nvGraphicFramePr>
          <p:cNvPr id="15" name="Content Placeholder 14"/>
          <p:cNvGraphicFramePr>
            <a:graphicFrameLocks noGrp="1"/>
          </p:cNvGraphicFramePr>
          <p:nvPr>
            <p:ph idx="1"/>
            <p:extLst>
              <p:ext uri="{D42A27DB-BD31-4B8C-83A1-F6EECF244321}">
                <p14:modId xmlns:p14="http://schemas.microsoft.com/office/powerpoint/2010/main" val="3565733120"/>
              </p:ext>
            </p:extLst>
          </p:nvPr>
        </p:nvGraphicFramePr>
        <p:xfrm>
          <a:off x="586854" y="1146410"/>
          <a:ext cx="7779224" cy="5291154"/>
        </p:xfrm>
        <a:graphic>
          <a:graphicData uri="http://schemas.openxmlformats.org/drawingml/2006/table">
            <a:tbl>
              <a:tblPr>
                <a:tableStyleId>{5C22544A-7EE6-4342-B048-85BDC9FD1C3A}</a:tableStyleId>
              </a:tblPr>
              <a:tblGrid>
                <a:gridCol w="5018804"/>
                <a:gridCol w="2760420"/>
              </a:tblGrid>
              <a:tr h="477674">
                <a:tc>
                  <a:txBody>
                    <a:bodyPr/>
                    <a:lstStyle/>
                    <a:p>
                      <a:pPr algn="ctr" fontAlgn="ctr"/>
                      <a:r>
                        <a:rPr lang="en-US" sz="1800" b="1" u="none" strike="noStrike" dirty="0">
                          <a:solidFill>
                            <a:schemeClr val="bg1"/>
                          </a:solidFill>
                          <a:effectLst/>
                          <a:latin typeface="+mj-lt"/>
                        </a:rPr>
                        <a:t>Building Type</a:t>
                      </a:r>
                      <a:endParaRPr lang="en-US" sz="1800" b="1" i="0" u="none" strike="noStrike" dirty="0">
                        <a:solidFill>
                          <a:schemeClr val="bg1"/>
                        </a:solidFill>
                        <a:effectLst/>
                        <a:latin typeface="+mj-lt"/>
                      </a:endParaRPr>
                    </a:p>
                  </a:txBody>
                  <a:tcPr marL="9171" marR="9171" marT="9171" marB="0" anchor="ctr">
                    <a:solidFill>
                      <a:schemeClr val="accent1">
                        <a:lumMod val="50000"/>
                      </a:schemeClr>
                    </a:solidFill>
                  </a:tcPr>
                </a:tc>
                <a:tc>
                  <a:txBody>
                    <a:bodyPr/>
                    <a:lstStyle/>
                    <a:p>
                      <a:pPr algn="ctr" fontAlgn="ctr"/>
                      <a:r>
                        <a:rPr lang="en-US" sz="1800" b="1" u="none" strike="noStrike" dirty="0">
                          <a:solidFill>
                            <a:schemeClr val="bg1"/>
                          </a:solidFill>
                          <a:effectLst/>
                          <a:latin typeface="+mj-lt"/>
                        </a:rPr>
                        <a:t>Room Dimension (</a:t>
                      </a:r>
                      <a:r>
                        <a:rPr lang="en-US" sz="1800" b="1" u="none" strike="noStrike" dirty="0" err="1">
                          <a:solidFill>
                            <a:schemeClr val="bg1"/>
                          </a:solidFill>
                          <a:effectLst/>
                          <a:latin typeface="+mj-lt"/>
                        </a:rPr>
                        <a:t>WxL</a:t>
                      </a:r>
                      <a:r>
                        <a:rPr lang="en-US" sz="1800" b="1" u="none" strike="noStrike" dirty="0">
                          <a:solidFill>
                            <a:schemeClr val="bg1"/>
                          </a:solidFill>
                          <a:effectLst/>
                          <a:latin typeface="+mj-lt"/>
                        </a:rPr>
                        <a:t>)</a:t>
                      </a:r>
                      <a:endParaRPr lang="en-US" sz="1800" b="1" i="0" u="none" strike="noStrike" dirty="0">
                        <a:solidFill>
                          <a:schemeClr val="bg1"/>
                        </a:solidFill>
                        <a:effectLst/>
                        <a:latin typeface="+mj-lt"/>
                      </a:endParaRPr>
                    </a:p>
                  </a:txBody>
                  <a:tcPr marL="9171" marR="9171" marT="9171" marB="0" anchor="ctr">
                    <a:solidFill>
                      <a:schemeClr val="accent1">
                        <a:lumMod val="50000"/>
                      </a:schemeClr>
                    </a:solidFill>
                  </a:tcPr>
                </a:tc>
              </a:tr>
              <a:tr h="341194">
                <a:tc>
                  <a:txBody>
                    <a:bodyPr/>
                    <a:lstStyle/>
                    <a:p>
                      <a:pPr algn="l" fontAlgn="ctr"/>
                      <a:r>
                        <a:rPr lang="en-US" sz="1800" b="0" i="0" u="none" strike="noStrike" dirty="0">
                          <a:solidFill>
                            <a:srgbClr val="000000"/>
                          </a:solidFill>
                          <a:effectLst/>
                          <a:latin typeface="Cambria"/>
                        </a:rPr>
                        <a:t>DOST Science Laboratory Building</a:t>
                      </a:r>
                    </a:p>
                  </a:txBody>
                  <a:tcPr marL="9525" marR="9525" marT="9525" marB="0" anchor="ctr"/>
                </a:tc>
                <a:tc>
                  <a:txBody>
                    <a:bodyPr/>
                    <a:lstStyle/>
                    <a:p>
                      <a:pPr algn="ctr" fontAlgn="ctr"/>
                      <a:endParaRPr lang="en-US" sz="1800" b="0" i="0" u="none" strike="noStrike" dirty="0">
                        <a:solidFill>
                          <a:srgbClr val="000000"/>
                        </a:solidFill>
                        <a:effectLst/>
                        <a:latin typeface="+mj-lt"/>
                      </a:endParaRPr>
                    </a:p>
                  </a:txBody>
                  <a:tcPr marL="9171" marR="9171" marT="9171" marB="0" anchor="ctr"/>
                </a:tc>
              </a:tr>
              <a:tr h="341194">
                <a:tc>
                  <a:txBody>
                    <a:bodyPr/>
                    <a:lstStyle/>
                    <a:p>
                      <a:pPr algn="l" fontAlgn="ctr"/>
                      <a:r>
                        <a:rPr lang="en-US" sz="1800" b="0" i="0" u="none" strike="noStrike" dirty="0">
                          <a:solidFill>
                            <a:srgbClr val="000000"/>
                          </a:solidFill>
                          <a:effectLst/>
                          <a:latin typeface="Cambria"/>
                        </a:rPr>
                        <a:t>DPWH-BOD Building</a:t>
                      </a:r>
                    </a:p>
                  </a:txBody>
                  <a:tcPr marL="9525" marR="9525" marT="9525" marB="0" anchor="ctr"/>
                </a:tc>
                <a:tc>
                  <a:txBody>
                    <a:bodyPr/>
                    <a:lstStyle/>
                    <a:p>
                      <a:pPr algn="ctr" fontAlgn="ctr"/>
                      <a:endParaRPr lang="en-US" sz="1800" b="0" i="0" u="none" strike="noStrike" dirty="0">
                        <a:solidFill>
                          <a:srgbClr val="000000"/>
                        </a:solidFill>
                        <a:effectLst/>
                        <a:latin typeface="+mj-lt"/>
                      </a:endParaRPr>
                    </a:p>
                  </a:txBody>
                  <a:tcPr marL="9171" marR="9171" marT="9171" marB="0" anchor="ctr"/>
                </a:tc>
              </a:tr>
              <a:tr h="395785">
                <a:tc>
                  <a:txBody>
                    <a:bodyPr/>
                    <a:lstStyle/>
                    <a:p>
                      <a:pPr algn="l" fontAlgn="ctr"/>
                      <a:r>
                        <a:rPr lang="en-US" sz="1800" b="0" i="0" u="none" strike="noStrike" dirty="0">
                          <a:solidFill>
                            <a:srgbClr val="000000"/>
                          </a:solidFill>
                          <a:effectLst/>
                          <a:latin typeface="Cambria"/>
                        </a:rPr>
                        <a:t>Dress Making NC II Building</a:t>
                      </a:r>
                    </a:p>
                  </a:txBody>
                  <a:tcPr marL="9525" marR="9525" marT="9525" marB="0" anchor="ctr"/>
                </a:tc>
                <a:tc>
                  <a:txBody>
                    <a:bodyPr/>
                    <a:lstStyle/>
                    <a:p>
                      <a:pPr algn="ctr" fontAlgn="ctr"/>
                      <a:r>
                        <a:rPr lang="en-US" sz="1800" b="0" i="0" u="none" strike="noStrike" dirty="0" smtClean="0">
                          <a:solidFill>
                            <a:srgbClr val="000000"/>
                          </a:solidFill>
                          <a:effectLst/>
                          <a:latin typeface="+mj-lt"/>
                        </a:rPr>
                        <a:t>10x16</a:t>
                      </a:r>
                      <a:endParaRPr lang="en-US" sz="1800" b="0" i="0" u="none" strike="noStrike" dirty="0">
                        <a:solidFill>
                          <a:srgbClr val="000000"/>
                        </a:solidFill>
                        <a:effectLst/>
                        <a:latin typeface="+mj-lt"/>
                      </a:endParaRPr>
                    </a:p>
                  </a:txBody>
                  <a:tcPr marL="9171" marR="9171" marT="9171" marB="0" anchor="ctr"/>
                </a:tc>
              </a:tr>
              <a:tr h="465773">
                <a:tc>
                  <a:txBody>
                    <a:bodyPr/>
                    <a:lstStyle/>
                    <a:p>
                      <a:pPr algn="l" fontAlgn="ctr"/>
                      <a:r>
                        <a:rPr lang="en-US" sz="1800" b="0" i="0" u="none" strike="noStrike" dirty="0">
                          <a:solidFill>
                            <a:srgbClr val="000000"/>
                          </a:solidFill>
                          <a:effectLst/>
                          <a:latin typeface="Cambria"/>
                        </a:rPr>
                        <a:t>Economic Support Fund (ESF)</a:t>
                      </a:r>
                    </a:p>
                  </a:txBody>
                  <a:tcPr marL="9525" marR="9525" marT="9525" marB="0" anchor="ctr"/>
                </a:tc>
                <a:tc>
                  <a:txBody>
                    <a:bodyPr/>
                    <a:lstStyle/>
                    <a:p>
                      <a:pPr algn="ctr" fontAlgn="ctr"/>
                      <a:endParaRPr lang="en-US" sz="1800" b="0" i="0" u="none" strike="noStrike" dirty="0">
                        <a:solidFill>
                          <a:srgbClr val="000000"/>
                        </a:solidFill>
                        <a:effectLst/>
                        <a:latin typeface="+mj-lt"/>
                      </a:endParaRPr>
                    </a:p>
                  </a:txBody>
                  <a:tcPr marL="9171" marR="9171" marT="9171" marB="0" anchor="ctr"/>
                </a:tc>
              </a:tr>
              <a:tr h="409433">
                <a:tc>
                  <a:txBody>
                    <a:bodyPr/>
                    <a:lstStyle/>
                    <a:p>
                      <a:pPr algn="l" fontAlgn="ctr"/>
                      <a:r>
                        <a:rPr lang="en-US" sz="1800" b="0" i="0" u="none" strike="noStrike" dirty="0">
                          <a:solidFill>
                            <a:srgbClr val="000000"/>
                          </a:solidFill>
                          <a:effectLst/>
                          <a:latin typeface="Cambria"/>
                        </a:rPr>
                        <a:t>Educational Facilities Improvement Program (EFIP) </a:t>
                      </a:r>
                      <a:r>
                        <a:rPr lang="en-US" sz="1800" b="0" i="0" u="none" strike="noStrike" dirty="0" smtClean="0">
                          <a:solidFill>
                            <a:srgbClr val="000000"/>
                          </a:solidFill>
                          <a:effectLst/>
                          <a:latin typeface="Cambria"/>
                        </a:rPr>
                        <a:t>– </a:t>
                      </a:r>
                      <a:r>
                        <a:rPr lang="en-US" sz="1800" b="0" i="0" u="none" strike="noStrike" dirty="0">
                          <a:solidFill>
                            <a:srgbClr val="000000"/>
                          </a:solidFill>
                          <a:effectLst/>
                          <a:latin typeface="Cambria"/>
                        </a:rPr>
                        <a:t>JICA</a:t>
                      </a:r>
                    </a:p>
                  </a:txBody>
                  <a:tcPr marL="9525" marR="9525" marT="9525" marB="0" anchor="ctr"/>
                </a:tc>
                <a:tc>
                  <a:txBody>
                    <a:bodyPr/>
                    <a:lstStyle/>
                    <a:p>
                      <a:pPr algn="ctr" fontAlgn="ctr"/>
                      <a:endParaRPr lang="en-US" sz="1800" b="0" i="0" u="none" strike="noStrike" dirty="0">
                        <a:solidFill>
                          <a:srgbClr val="000000"/>
                        </a:solidFill>
                        <a:effectLst/>
                        <a:latin typeface="+mj-lt"/>
                      </a:endParaRPr>
                    </a:p>
                  </a:txBody>
                  <a:tcPr marL="9171" marR="9171" marT="9171" marB="0" anchor="ctr"/>
                </a:tc>
              </a:tr>
              <a:tr h="394036">
                <a:tc>
                  <a:txBody>
                    <a:bodyPr/>
                    <a:lstStyle/>
                    <a:p>
                      <a:pPr algn="l" fontAlgn="ctr"/>
                      <a:r>
                        <a:rPr lang="en-US" sz="1800" b="0" i="0" u="none" strike="noStrike" dirty="0">
                          <a:solidFill>
                            <a:srgbClr val="000000"/>
                          </a:solidFill>
                          <a:effectLst/>
                          <a:latin typeface="Cambria"/>
                        </a:rPr>
                        <a:t>Electrical Installation Maintenance NC II Building</a:t>
                      </a:r>
                    </a:p>
                  </a:txBody>
                  <a:tcPr marL="9525" marR="9525" marT="9525" marB="0" anchor="ctr"/>
                </a:tc>
                <a:tc>
                  <a:txBody>
                    <a:bodyPr/>
                    <a:lstStyle/>
                    <a:p>
                      <a:pPr algn="ctr" fontAlgn="ctr"/>
                      <a:r>
                        <a:rPr lang="en-US" sz="1800" b="0" i="0" u="none" strike="noStrike" dirty="0" smtClean="0">
                          <a:solidFill>
                            <a:srgbClr val="000000"/>
                          </a:solidFill>
                          <a:effectLst/>
                          <a:latin typeface="+mj-lt"/>
                        </a:rPr>
                        <a:t>10x25.6</a:t>
                      </a:r>
                      <a:endParaRPr lang="en-US" sz="1800" b="0" i="0" u="none" strike="noStrike" dirty="0">
                        <a:solidFill>
                          <a:srgbClr val="000000"/>
                        </a:solidFill>
                        <a:effectLst/>
                        <a:latin typeface="+mj-lt"/>
                      </a:endParaRPr>
                    </a:p>
                  </a:txBody>
                  <a:tcPr marL="9171" marR="9171" marT="9171" marB="0" anchor="ctr"/>
                </a:tc>
              </a:tr>
              <a:tr h="341194">
                <a:tc>
                  <a:txBody>
                    <a:bodyPr/>
                    <a:lstStyle/>
                    <a:p>
                      <a:pPr algn="l" fontAlgn="ctr"/>
                      <a:r>
                        <a:rPr lang="en-US" sz="1800" b="0" i="0" u="none" strike="noStrike" dirty="0">
                          <a:solidFill>
                            <a:srgbClr val="000000"/>
                          </a:solidFill>
                          <a:effectLst/>
                          <a:latin typeface="Cambria"/>
                        </a:rPr>
                        <a:t>Federation of Filipino Chinese Chamber of Commerce and Industry, Inc. (FFCCCII)</a:t>
                      </a:r>
                    </a:p>
                  </a:txBody>
                  <a:tcPr marL="9525" marR="9525" marT="9525" marB="0" anchor="ctr"/>
                </a:tc>
                <a:tc>
                  <a:txBody>
                    <a:bodyPr/>
                    <a:lstStyle/>
                    <a:p>
                      <a:pPr algn="ctr" fontAlgn="ctr"/>
                      <a:r>
                        <a:rPr lang="en-US" sz="1800" b="0" i="0" u="none" strike="noStrike" dirty="0" smtClean="0">
                          <a:solidFill>
                            <a:srgbClr val="000000"/>
                          </a:solidFill>
                          <a:effectLst/>
                          <a:latin typeface="+mj-lt"/>
                        </a:rPr>
                        <a:t>7x7 and 7x9</a:t>
                      </a:r>
                      <a:endParaRPr lang="en-US" sz="1800" b="0" i="0" u="none" strike="noStrike" dirty="0">
                        <a:solidFill>
                          <a:srgbClr val="000000"/>
                        </a:solidFill>
                        <a:effectLst/>
                        <a:latin typeface="+mj-lt"/>
                      </a:endParaRPr>
                    </a:p>
                  </a:txBody>
                  <a:tcPr marL="9171" marR="9171" marT="9171" marB="0" anchor="ctr"/>
                </a:tc>
              </a:tr>
              <a:tr h="395785">
                <a:tc>
                  <a:txBody>
                    <a:bodyPr/>
                    <a:lstStyle/>
                    <a:p>
                      <a:pPr algn="l" fontAlgn="ctr"/>
                      <a:r>
                        <a:rPr lang="en-US" sz="1800" b="0" i="0" u="none" strike="noStrike" dirty="0">
                          <a:solidFill>
                            <a:srgbClr val="000000"/>
                          </a:solidFill>
                          <a:effectLst/>
                          <a:latin typeface="Cambria"/>
                        </a:rPr>
                        <a:t>Food Processing NC II Building</a:t>
                      </a:r>
                    </a:p>
                  </a:txBody>
                  <a:tcPr marL="9525" marR="9525" marT="9525" marB="0" anchor="ctr"/>
                </a:tc>
                <a:tc>
                  <a:txBody>
                    <a:bodyPr/>
                    <a:lstStyle/>
                    <a:p>
                      <a:pPr algn="ctr" fontAlgn="ctr"/>
                      <a:r>
                        <a:rPr lang="en-US" sz="1800" b="0" i="0" u="none" strike="noStrike" dirty="0" smtClean="0">
                          <a:solidFill>
                            <a:srgbClr val="000000"/>
                          </a:solidFill>
                          <a:effectLst/>
                          <a:latin typeface="+mj-lt"/>
                        </a:rPr>
                        <a:t>10x16</a:t>
                      </a:r>
                      <a:endParaRPr lang="en-US" sz="1800" b="0" i="0" u="none" strike="noStrike" dirty="0">
                        <a:solidFill>
                          <a:srgbClr val="000000"/>
                        </a:solidFill>
                        <a:effectLst/>
                        <a:latin typeface="+mj-lt"/>
                      </a:endParaRPr>
                    </a:p>
                  </a:txBody>
                  <a:tcPr marL="9171" marR="9171" marT="9171" marB="0" anchor="ctr"/>
                </a:tc>
              </a:tr>
              <a:tr h="382137">
                <a:tc>
                  <a:txBody>
                    <a:bodyPr/>
                    <a:lstStyle/>
                    <a:p>
                      <a:pPr algn="l" fontAlgn="ctr"/>
                      <a:r>
                        <a:rPr lang="en-US" sz="1800" b="0" i="0" u="none" strike="noStrike" dirty="0">
                          <a:solidFill>
                            <a:srgbClr val="000000"/>
                          </a:solidFill>
                          <a:effectLst/>
                          <a:latin typeface="Cambria"/>
                        </a:rPr>
                        <a:t>FVR 2000 Building</a:t>
                      </a:r>
                    </a:p>
                  </a:txBody>
                  <a:tcPr marL="9525" marR="9525" marT="9525" marB="0" anchor="ctr"/>
                </a:tc>
                <a:tc>
                  <a:txBody>
                    <a:bodyPr/>
                    <a:lstStyle/>
                    <a:p>
                      <a:pPr algn="ctr" fontAlgn="ctr"/>
                      <a:endParaRPr lang="en-US" sz="1800" b="0" i="0" u="none" strike="noStrike" dirty="0">
                        <a:solidFill>
                          <a:srgbClr val="000000"/>
                        </a:solidFill>
                        <a:effectLst/>
                        <a:latin typeface="+mj-lt"/>
                      </a:endParaRPr>
                    </a:p>
                  </a:txBody>
                  <a:tcPr marL="9171" marR="9171" marT="9171" marB="0" anchor="ctr"/>
                </a:tc>
              </a:tr>
              <a:tr h="423081">
                <a:tc>
                  <a:txBody>
                    <a:bodyPr/>
                    <a:lstStyle/>
                    <a:p>
                      <a:pPr algn="l" fontAlgn="ctr"/>
                      <a:r>
                        <a:rPr lang="en-US" sz="1800" b="0" i="0" u="none" strike="noStrike" dirty="0" err="1">
                          <a:solidFill>
                            <a:srgbClr val="000000"/>
                          </a:solidFill>
                          <a:effectLst/>
                          <a:latin typeface="Cambria"/>
                        </a:rPr>
                        <a:t>Gabaldon</a:t>
                      </a:r>
                      <a:r>
                        <a:rPr lang="en-US" sz="1800" b="0" i="0" u="none" strike="noStrike" dirty="0">
                          <a:solidFill>
                            <a:srgbClr val="000000"/>
                          </a:solidFill>
                          <a:effectLst/>
                          <a:latin typeface="Cambria"/>
                        </a:rPr>
                        <a:t> Type</a:t>
                      </a:r>
                    </a:p>
                  </a:txBody>
                  <a:tcPr marL="9525" marR="9525" marT="9525" marB="0" anchor="ctr"/>
                </a:tc>
                <a:tc>
                  <a:txBody>
                    <a:bodyPr/>
                    <a:lstStyle/>
                    <a:p>
                      <a:pPr algn="ctr" fontAlgn="ctr"/>
                      <a:endParaRPr lang="en-US" sz="1800" b="0" i="0" u="none" strike="noStrike" dirty="0">
                        <a:solidFill>
                          <a:srgbClr val="000000"/>
                        </a:solidFill>
                        <a:effectLst/>
                        <a:latin typeface="+mj-lt"/>
                      </a:endParaRPr>
                    </a:p>
                  </a:txBody>
                  <a:tcPr marL="9171" marR="9171" marT="9171" marB="0" anchor="ctr"/>
                </a:tc>
              </a:tr>
              <a:tr h="368489">
                <a:tc>
                  <a:txBody>
                    <a:bodyPr/>
                    <a:lstStyle/>
                    <a:p>
                      <a:pPr algn="l" fontAlgn="ctr"/>
                      <a:r>
                        <a:rPr lang="en-US" sz="1800" b="0" i="0" u="none" strike="noStrike" dirty="0">
                          <a:solidFill>
                            <a:srgbClr val="000000"/>
                          </a:solidFill>
                          <a:effectLst/>
                          <a:latin typeface="Cambria"/>
                        </a:rPr>
                        <a:t>Government of Spain-Spanish Grant School Building</a:t>
                      </a:r>
                    </a:p>
                  </a:txBody>
                  <a:tcPr marL="9525" marR="9525" marT="9525" marB="0" anchor="ctr"/>
                </a:tc>
                <a:tc>
                  <a:txBody>
                    <a:bodyPr/>
                    <a:lstStyle/>
                    <a:p>
                      <a:pPr algn="ctr" fontAlgn="ctr"/>
                      <a:endParaRPr lang="en-US" sz="1800" b="0" i="0" u="none" strike="noStrike" dirty="0">
                        <a:solidFill>
                          <a:srgbClr val="000000"/>
                        </a:solidFill>
                        <a:effectLst/>
                        <a:latin typeface="+mj-lt"/>
                      </a:endParaRPr>
                    </a:p>
                  </a:txBody>
                  <a:tcPr marL="9171" marR="9171" marT="9171" marB="0" anchor="ctr"/>
                </a:tc>
              </a:tr>
            </a:tbl>
          </a:graphicData>
        </a:graphic>
      </p:graphicFrame>
      <p:sp>
        <p:nvSpPr>
          <p:cNvPr id="8" name="Title 1"/>
          <p:cNvSpPr txBox="1">
            <a:spLocks/>
          </p:cNvSpPr>
          <p:nvPr/>
        </p:nvSpPr>
        <p:spPr>
          <a:xfrm>
            <a:off x="0" y="0"/>
            <a:ext cx="9144000" cy="94924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bg2">
                    <a:lumMod val="50000"/>
                  </a:schemeClr>
                </a:solidFill>
                <a:latin typeface="+mj-lt"/>
                <a:ea typeface="+mj-ea"/>
                <a:cs typeface="+mj-cs"/>
              </a:defRPr>
            </a:lvl1pPr>
          </a:lstStyle>
          <a:p>
            <a:r>
              <a:rPr lang="en-US" sz="3600" smtClean="0">
                <a:solidFill>
                  <a:schemeClr val="bg1"/>
                </a:solidFill>
              </a:rPr>
              <a:t>School Building Inventory Form</a:t>
            </a:r>
            <a:endParaRPr lang="en-US" sz="3600" dirty="0">
              <a:solidFill>
                <a:schemeClr val="bg1"/>
              </a:solidFill>
            </a:endParaRPr>
          </a:p>
        </p:txBody>
      </p:sp>
      <p:grpSp>
        <p:nvGrpSpPr>
          <p:cNvPr id="12" name="Group 11"/>
          <p:cNvGrpSpPr/>
          <p:nvPr/>
        </p:nvGrpSpPr>
        <p:grpSpPr>
          <a:xfrm>
            <a:off x="7473516" y="5927930"/>
            <a:ext cx="1596788" cy="850204"/>
            <a:chOff x="2646089" y="229675"/>
            <a:chExt cx="2937420" cy="1174968"/>
          </a:xfrm>
        </p:grpSpPr>
        <p:sp>
          <p:nvSpPr>
            <p:cNvPr id="13" name="Chevron 12"/>
            <p:cNvSpPr/>
            <p:nvPr/>
          </p:nvSpPr>
          <p:spPr>
            <a:xfrm>
              <a:off x="2646089" y="229675"/>
              <a:ext cx="2937420" cy="1174968"/>
            </a:xfrm>
            <a:prstGeom prst="chevron">
              <a:avLst/>
            </a:pr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14" name="Chevron 4"/>
            <p:cNvSpPr/>
            <p:nvPr/>
          </p:nvSpPr>
          <p:spPr>
            <a:xfrm>
              <a:off x="3233573" y="229675"/>
              <a:ext cx="1762452" cy="117496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2009" tIns="24003" rIns="24003" bIns="24003" numCol="1" spcCol="1270" anchor="ctr" anchorCtr="0">
              <a:noAutofit/>
            </a:bodyPr>
            <a:lstStyle/>
            <a:p>
              <a:pPr lvl="0" algn="ctr" defTabSz="800100">
                <a:lnSpc>
                  <a:spcPct val="90000"/>
                </a:lnSpc>
                <a:spcBef>
                  <a:spcPct val="0"/>
                </a:spcBef>
                <a:spcAft>
                  <a:spcPts val="0"/>
                </a:spcAft>
              </a:pPr>
              <a:r>
                <a:rPr lang="en-US" sz="1400" kern="1200" dirty="0" smtClean="0">
                  <a:latin typeface="+mj-lt"/>
                </a:rPr>
                <a:t>Building Type and </a:t>
              </a:r>
            </a:p>
            <a:p>
              <a:pPr lvl="0" algn="ctr" defTabSz="800100">
                <a:lnSpc>
                  <a:spcPct val="90000"/>
                </a:lnSpc>
                <a:spcBef>
                  <a:spcPct val="0"/>
                </a:spcBef>
                <a:spcAft>
                  <a:spcPts val="0"/>
                </a:spcAft>
              </a:pPr>
              <a:r>
                <a:rPr lang="en-US" sz="1400" kern="1200" dirty="0" smtClean="0">
                  <a:latin typeface="+mj-lt"/>
                </a:rPr>
                <a:t>Room Dimension</a:t>
              </a:r>
            </a:p>
          </p:txBody>
        </p:sp>
      </p:grpSp>
    </p:spTree>
    <p:extLst>
      <p:ext uri="{BB962C8B-B14F-4D97-AF65-F5344CB8AC3E}">
        <p14:creationId xmlns:p14="http://schemas.microsoft.com/office/powerpoint/2010/main" val="21827162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Content Placeholder 14"/>
          <p:cNvGraphicFramePr>
            <a:graphicFrameLocks noGrp="1"/>
          </p:cNvGraphicFramePr>
          <p:nvPr>
            <p:ph idx="1"/>
            <p:extLst>
              <p:ext uri="{D42A27DB-BD31-4B8C-83A1-F6EECF244321}">
                <p14:modId xmlns:p14="http://schemas.microsoft.com/office/powerpoint/2010/main" val="3601531372"/>
              </p:ext>
            </p:extLst>
          </p:nvPr>
        </p:nvGraphicFramePr>
        <p:xfrm>
          <a:off x="457200" y="1146410"/>
          <a:ext cx="8120418" cy="5280292"/>
        </p:xfrm>
        <a:graphic>
          <a:graphicData uri="http://schemas.openxmlformats.org/drawingml/2006/table">
            <a:tbl>
              <a:tblPr>
                <a:tableStyleId>{5C22544A-7EE6-4342-B048-85BDC9FD1C3A}</a:tableStyleId>
              </a:tblPr>
              <a:tblGrid>
                <a:gridCol w="5418161"/>
                <a:gridCol w="2702257"/>
              </a:tblGrid>
              <a:tr h="464026">
                <a:tc>
                  <a:txBody>
                    <a:bodyPr/>
                    <a:lstStyle/>
                    <a:p>
                      <a:pPr algn="ctr" fontAlgn="ctr"/>
                      <a:r>
                        <a:rPr lang="en-US" sz="1800" b="1" u="none" strike="noStrike" dirty="0">
                          <a:solidFill>
                            <a:schemeClr val="bg1"/>
                          </a:solidFill>
                          <a:effectLst/>
                          <a:latin typeface="+mj-lt"/>
                        </a:rPr>
                        <a:t>Building Type</a:t>
                      </a:r>
                      <a:endParaRPr lang="en-US" sz="1800" b="1" i="0" u="none" strike="noStrike" dirty="0">
                        <a:solidFill>
                          <a:schemeClr val="bg1"/>
                        </a:solidFill>
                        <a:effectLst/>
                        <a:latin typeface="+mj-lt"/>
                      </a:endParaRPr>
                    </a:p>
                  </a:txBody>
                  <a:tcPr marL="9171" marR="9171" marT="9171" marB="0" anchor="ctr">
                    <a:solidFill>
                      <a:schemeClr val="accent1">
                        <a:lumMod val="50000"/>
                      </a:schemeClr>
                    </a:solidFill>
                  </a:tcPr>
                </a:tc>
                <a:tc>
                  <a:txBody>
                    <a:bodyPr/>
                    <a:lstStyle/>
                    <a:p>
                      <a:pPr algn="ctr" fontAlgn="ctr"/>
                      <a:r>
                        <a:rPr lang="en-US" sz="1800" b="1" u="none" strike="noStrike" dirty="0">
                          <a:solidFill>
                            <a:schemeClr val="bg1"/>
                          </a:solidFill>
                          <a:effectLst/>
                          <a:latin typeface="+mj-lt"/>
                        </a:rPr>
                        <a:t>Room Dimension (</a:t>
                      </a:r>
                      <a:r>
                        <a:rPr lang="en-US" sz="1800" b="1" u="none" strike="noStrike" dirty="0" err="1">
                          <a:solidFill>
                            <a:schemeClr val="bg1"/>
                          </a:solidFill>
                          <a:effectLst/>
                          <a:latin typeface="+mj-lt"/>
                        </a:rPr>
                        <a:t>WxL</a:t>
                      </a:r>
                      <a:r>
                        <a:rPr lang="en-US" sz="1800" b="1" u="none" strike="noStrike" dirty="0">
                          <a:solidFill>
                            <a:schemeClr val="bg1"/>
                          </a:solidFill>
                          <a:effectLst/>
                          <a:latin typeface="+mj-lt"/>
                        </a:rPr>
                        <a:t>)</a:t>
                      </a:r>
                      <a:endParaRPr lang="en-US" sz="1800" b="1" i="0" u="none" strike="noStrike" dirty="0">
                        <a:solidFill>
                          <a:schemeClr val="bg1"/>
                        </a:solidFill>
                        <a:effectLst/>
                        <a:latin typeface="+mj-lt"/>
                      </a:endParaRPr>
                    </a:p>
                  </a:txBody>
                  <a:tcPr marL="9171" marR="9171" marT="9171" marB="0" anchor="ctr">
                    <a:solidFill>
                      <a:schemeClr val="accent1">
                        <a:lumMod val="50000"/>
                      </a:schemeClr>
                    </a:solidFill>
                  </a:tcPr>
                </a:tc>
              </a:tr>
              <a:tr h="341194">
                <a:tc>
                  <a:txBody>
                    <a:bodyPr/>
                    <a:lstStyle/>
                    <a:p>
                      <a:pPr algn="l" fontAlgn="ctr"/>
                      <a:r>
                        <a:rPr lang="en-US" sz="1800" b="0" i="0" u="none" strike="noStrike" dirty="0">
                          <a:solidFill>
                            <a:srgbClr val="000000"/>
                          </a:solidFill>
                          <a:effectLst/>
                          <a:latin typeface="Cambria"/>
                        </a:rPr>
                        <a:t>Home Economics Building</a:t>
                      </a:r>
                    </a:p>
                  </a:txBody>
                  <a:tcPr marL="9525" marR="9525" marT="9525" marB="0" anchor="ctr"/>
                </a:tc>
                <a:tc>
                  <a:txBody>
                    <a:bodyPr/>
                    <a:lstStyle/>
                    <a:p>
                      <a:pPr algn="ctr" fontAlgn="ctr"/>
                      <a:r>
                        <a:rPr lang="en-US" sz="1800" b="0" i="0" u="none" strike="noStrike" smtClean="0">
                          <a:solidFill>
                            <a:srgbClr val="000000"/>
                          </a:solidFill>
                          <a:effectLst/>
                          <a:latin typeface="+mj-lt"/>
                        </a:rPr>
                        <a:t>7x9</a:t>
                      </a:r>
                      <a:endParaRPr lang="en-US" sz="1800" b="0" i="0" u="none" strike="noStrike" dirty="0">
                        <a:solidFill>
                          <a:srgbClr val="000000"/>
                        </a:solidFill>
                        <a:effectLst/>
                        <a:latin typeface="+mj-lt"/>
                      </a:endParaRPr>
                    </a:p>
                  </a:txBody>
                  <a:tcPr marL="9171" marR="9171" marT="9171" marB="0" anchor="ctr"/>
                </a:tc>
              </a:tr>
              <a:tr h="341194">
                <a:tc>
                  <a:txBody>
                    <a:bodyPr/>
                    <a:lstStyle/>
                    <a:p>
                      <a:pPr algn="l" fontAlgn="ctr"/>
                      <a:r>
                        <a:rPr lang="en-US" sz="1800" b="0" i="0" u="none" strike="noStrike" dirty="0">
                          <a:solidFill>
                            <a:srgbClr val="000000"/>
                          </a:solidFill>
                          <a:effectLst/>
                          <a:latin typeface="Cambria"/>
                        </a:rPr>
                        <a:t>Imelda Type</a:t>
                      </a:r>
                    </a:p>
                  </a:txBody>
                  <a:tcPr marL="9525" marR="9525" marT="9525" marB="0" anchor="ctr"/>
                </a:tc>
                <a:tc>
                  <a:txBody>
                    <a:bodyPr/>
                    <a:lstStyle/>
                    <a:p>
                      <a:pPr algn="ctr" fontAlgn="ctr"/>
                      <a:endParaRPr lang="en-US" sz="1800" b="0" i="0" u="none" strike="noStrike" dirty="0">
                        <a:solidFill>
                          <a:srgbClr val="000000"/>
                        </a:solidFill>
                        <a:effectLst/>
                        <a:latin typeface="+mj-lt"/>
                      </a:endParaRPr>
                    </a:p>
                  </a:txBody>
                  <a:tcPr marL="9171" marR="9171" marT="9171" marB="0" anchor="ctr"/>
                </a:tc>
              </a:tr>
              <a:tr h="395785">
                <a:tc>
                  <a:txBody>
                    <a:bodyPr/>
                    <a:lstStyle/>
                    <a:p>
                      <a:pPr algn="l" fontAlgn="ctr"/>
                      <a:r>
                        <a:rPr lang="en-US" sz="1800" b="0" i="0" u="none" strike="noStrike">
                          <a:solidFill>
                            <a:srgbClr val="000000"/>
                          </a:solidFill>
                          <a:effectLst/>
                          <a:latin typeface="Cambria"/>
                        </a:rPr>
                        <a:t>Industrial Arts Building</a:t>
                      </a:r>
                    </a:p>
                  </a:txBody>
                  <a:tcPr marL="9525" marR="9525" marT="9525" marB="0" anchor="ctr"/>
                </a:tc>
                <a:tc>
                  <a:txBody>
                    <a:bodyPr/>
                    <a:lstStyle/>
                    <a:p>
                      <a:pPr algn="ctr" fontAlgn="ctr"/>
                      <a:r>
                        <a:rPr lang="en-US" sz="1800" b="0" i="0" u="none" strike="noStrike" dirty="0" smtClean="0">
                          <a:solidFill>
                            <a:srgbClr val="000000"/>
                          </a:solidFill>
                          <a:effectLst/>
                          <a:latin typeface="+mj-lt"/>
                        </a:rPr>
                        <a:t>7x18</a:t>
                      </a:r>
                      <a:endParaRPr lang="en-US" sz="1800" b="0" i="0" u="none" strike="noStrike" dirty="0">
                        <a:solidFill>
                          <a:srgbClr val="000000"/>
                        </a:solidFill>
                        <a:effectLst/>
                        <a:latin typeface="+mj-lt"/>
                      </a:endParaRPr>
                    </a:p>
                  </a:txBody>
                  <a:tcPr marL="9171" marR="9171" marT="9171" marB="0" anchor="ctr"/>
                </a:tc>
              </a:tr>
              <a:tr h="465773">
                <a:tc>
                  <a:txBody>
                    <a:bodyPr/>
                    <a:lstStyle/>
                    <a:p>
                      <a:pPr algn="l" fontAlgn="ctr"/>
                      <a:r>
                        <a:rPr lang="en-US" sz="1800" b="0" i="0" u="none" strike="noStrike">
                          <a:solidFill>
                            <a:srgbClr val="000000"/>
                          </a:solidFill>
                          <a:effectLst/>
                          <a:latin typeface="Cambria"/>
                        </a:rPr>
                        <a:t>Learning and Public Use Schoolbuilding (LAPUS)</a:t>
                      </a:r>
                    </a:p>
                  </a:txBody>
                  <a:tcPr marL="9525" marR="9525" marT="9525" marB="0" anchor="ctr"/>
                </a:tc>
                <a:tc>
                  <a:txBody>
                    <a:bodyPr/>
                    <a:lstStyle/>
                    <a:p>
                      <a:pPr algn="ctr" fontAlgn="ctr"/>
                      <a:r>
                        <a:rPr lang="en-US" sz="1800" b="0" i="0" u="none" strike="noStrike" dirty="0" smtClean="0">
                          <a:solidFill>
                            <a:srgbClr val="000000"/>
                          </a:solidFill>
                          <a:effectLst/>
                          <a:latin typeface="+mj-lt"/>
                        </a:rPr>
                        <a:t>7x27</a:t>
                      </a:r>
                      <a:endParaRPr lang="en-US" sz="1800" b="0" i="0" u="none" strike="noStrike" dirty="0">
                        <a:solidFill>
                          <a:srgbClr val="000000"/>
                        </a:solidFill>
                        <a:effectLst/>
                        <a:latin typeface="+mj-lt"/>
                      </a:endParaRPr>
                    </a:p>
                  </a:txBody>
                  <a:tcPr marL="9171" marR="9171" marT="9171" marB="0" anchor="ctr"/>
                </a:tc>
              </a:tr>
              <a:tr h="409433">
                <a:tc>
                  <a:txBody>
                    <a:bodyPr/>
                    <a:lstStyle/>
                    <a:p>
                      <a:pPr algn="l" fontAlgn="ctr"/>
                      <a:r>
                        <a:rPr lang="en-US" sz="1800" b="0" i="0" u="none" strike="noStrike">
                          <a:solidFill>
                            <a:srgbClr val="000000"/>
                          </a:solidFill>
                          <a:effectLst/>
                          <a:latin typeface="Cambria"/>
                        </a:rPr>
                        <a:t>Little Red School House</a:t>
                      </a:r>
                    </a:p>
                  </a:txBody>
                  <a:tcPr marL="9525" marR="9525" marT="9525" marB="0" anchor="ctr"/>
                </a:tc>
                <a:tc>
                  <a:txBody>
                    <a:bodyPr/>
                    <a:lstStyle/>
                    <a:p>
                      <a:pPr algn="ctr" fontAlgn="ctr"/>
                      <a:endParaRPr lang="en-US" sz="1800" b="0" i="0" u="none" strike="noStrike" dirty="0">
                        <a:solidFill>
                          <a:srgbClr val="000000"/>
                        </a:solidFill>
                        <a:effectLst/>
                        <a:latin typeface="+mj-lt"/>
                      </a:endParaRPr>
                    </a:p>
                  </a:txBody>
                  <a:tcPr marL="9171" marR="9171" marT="9171" marB="0" anchor="ctr"/>
                </a:tc>
              </a:tr>
              <a:tr h="394036">
                <a:tc>
                  <a:txBody>
                    <a:bodyPr/>
                    <a:lstStyle/>
                    <a:p>
                      <a:pPr algn="l" fontAlgn="ctr"/>
                      <a:r>
                        <a:rPr lang="en-US" sz="1800" b="0" i="0" u="none" strike="noStrike">
                          <a:solidFill>
                            <a:srgbClr val="000000"/>
                          </a:solidFill>
                          <a:effectLst/>
                          <a:latin typeface="Cambria"/>
                        </a:rPr>
                        <a:t>Magsaysay Type</a:t>
                      </a:r>
                    </a:p>
                  </a:txBody>
                  <a:tcPr marL="9525" marR="9525" marT="9525" marB="0" anchor="ctr"/>
                </a:tc>
                <a:tc>
                  <a:txBody>
                    <a:bodyPr/>
                    <a:lstStyle/>
                    <a:p>
                      <a:pPr algn="ctr" fontAlgn="ctr"/>
                      <a:endParaRPr lang="en-US" sz="1800" b="0" i="0" u="none" strike="noStrike" dirty="0">
                        <a:solidFill>
                          <a:srgbClr val="000000"/>
                        </a:solidFill>
                        <a:effectLst/>
                        <a:latin typeface="+mj-lt"/>
                      </a:endParaRPr>
                    </a:p>
                  </a:txBody>
                  <a:tcPr marL="9171" marR="9171" marT="9171" marB="0" anchor="ctr"/>
                </a:tc>
              </a:tr>
              <a:tr h="341194">
                <a:tc>
                  <a:txBody>
                    <a:bodyPr/>
                    <a:lstStyle/>
                    <a:p>
                      <a:pPr algn="l" fontAlgn="ctr"/>
                      <a:r>
                        <a:rPr lang="en-US" sz="1800" b="0" i="0" u="none" strike="noStrike">
                          <a:solidFill>
                            <a:srgbClr val="000000"/>
                          </a:solidFill>
                          <a:effectLst/>
                          <a:latin typeface="Cambria"/>
                        </a:rPr>
                        <a:t>Marcos Pre-Fabricated School Building</a:t>
                      </a:r>
                    </a:p>
                  </a:txBody>
                  <a:tcPr marL="9525" marR="9525" marT="9525" marB="0" anchor="ctr"/>
                </a:tc>
                <a:tc>
                  <a:txBody>
                    <a:bodyPr/>
                    <a:lstStyle/>
                    <a:p>
                      <a:pPr algn="ctr" fontAlgn="ctr"/>
                      <a:r>
                        <a:rPr lang="en-US" sz="1800" b="0" i="0" u="none" strike="noStrike" dirty="0" smtClean="0">
                          <a:solidFill>
                            <a:srgbClr val="000000"/>
                          </a:solidFill>
                          <a:effectLst/>
                          <a:latin typeface="+mj-lt"/>
                        </a:rPr>
                        <a:t>7.5x6</a:t>
                      </a:r>
                      <a:endParaRPr lang="en-US" sz="1800" b="0" i="0" u="none" strike="noStrike" dirty="0">
                        <a:solidFill>
                          <a:srgbClr val="000000"/>
                        </a:solidFill>
                        <a:effectLst/>
                        <a:latin typeface="+mj-lt"/>
                      </a:endParaRPr>
                    </a:p>
                  </a:txBody>
                  <a:tcPr marL="9171" marR="9171" marT="9171" marB="0" anchor="ctr"/>
                </a:tc>
              </a:tr>
              <a:tr h="395785">
                <a:tc>
                  <a:txBody>
                    <a:bodyPr/>
                    <a:lstStyle/>
                    <a:p>
                      <a:pPr algn="l" fontAlgn="ctr"/>
                      <a:r>
                        <a:rPr lang="en-US" sz="1800" b="0" i="0" u="none" strike="noStrike">
                          <a:solidFill>
                            <a:srgbClr val="000000"/>
                          </a:solidFill>
                          <a:effectLst/>
                          <a:latin typeface="Cambria"/>
                        </a:rPr>
                        <a:t>Multi-Purpose Workshop Building</a:t>
                      </a:r>
                    </a:p>
                  </a:txBody>
                  <a:tcPr marL="9525" marR="9525" marT="9525" marB="0" anchor="ctr"/>
                </a:tc>
                <a:tc>
                  <a:txBody>
                    <a:bodyPr/>
                    <a:lstStyle/>
                    <a:p>
                      <a:pPr algn="ctr" fontAlgn="ctr"/>
                      <a:r>
                        <a:rPr lang="en-US" sz="1800" b="0" i="0" u="none" strike="noStrike" dirty="0" smtClean="0">
                          <a:solidFill>
                            <a:srgbClr val="000000"/>
                          </a:solidFill>
                          <a:effectLst/>
                          <a:latin typeface="+mj-lt"/>
                        </a:rPr>
                        <a:t>7x18</a:t>
                      </a:r>
                      <a:endParaRPr lang="en-US" sz="1800" b="0" i="0" u="none" strike="noStrike" dirty="0">
                        <a:solidFill>
                          <a:srgbClr val="000000"/>
                        </a:solidFill>
                        <a:effectLst/>
                        <a:latin typeface="+mj-lt"/>
                      </a:endParaRPr>
                    </a:p>
                  </a:txBody>
                  <a:tcPr marL="9171" marR="9171" marT="9171" marB="0" anchor="ctr"/>
                </a:tc>
              </a:tr>
              <a:tr h="382137">
                <a:tc>
                  <a:txBody>
                    <a:bodyPr/>
                    <a:lstStyle/>
                    <a:p>
                      <a:pPr algn="l" fontAlgn="ctr"/>
                      <a:r>
                        <a:rPr lang="en-US" sz="1800" b="0" i="0" u="none" strike="noStrike">
                          <a:solidFill>
                            <a:srgbClr val="000000"/>
                          </a:solidFill>
                          <a:effectLst/>
                          <a:latin typeface="Cambria"/>
                        </a:rPr>
                        <a:t>PAGCOR School Building</a:t>
                      </a:r>
                    </a:p>
                  </a:txBody>
                  <a:tcPr marL="9525" marR="9525" marT="9525" marB="0" anchor="ctr"/>
                </a:tc>
                <a:tc>
                  <a:txBody>
                    <a:bodyPr/>
                    <a:lstStyle/>
                    <a:p>
                      <a:pPr algn="ctr" fontAlgn="ctr"/>
                      <a:r>
                        <a:rPr lang="en-US" sz="1800" b="0" i="0" u="none" strike="noStrike" dirty="0" smtClean="0">
                          <a:solidFill>
                            <a:srgbClr val="000000"/>
                          </a:solidFill>
                          <a:effectLst/>
                          <a:latin typeface="+mj-lt"/>
                        </a:rPr>
                        <a:t>7x9</a:t>
                      </a:r>
                      <a:endParaRPr lang="en-US" sz="1800" b="0" i="0" u="none" strike="noStrike" dirty="0">
                        <a:solidFill>
                          <a:srgbClr val="000000"/>
                        </a:solidFill>
                        <a:effectLst/>
                        <a:latin typeface="+mj-lt"/>
                      </a:endParaRPr>
                    </a:p>
                  </a:txBody>
                  <a:tcPr marL="9171" marR="9171" marT="9171" marB="0" anchor="ctr"/>
                </a:tc>
              </a:tr>
              <a:tr h="423081">
                <a:tc>
                  <a:txBody>
                    <a:bodyPr/>
                    <a:lstStyle/>
                    <a:p>
                      <a:pPr algn="l" fontAlgn="ctr"/>
                      <a:r>
                        <a:rPr lang="en-US" sz="1800" b="0" i="0" u="none" strike="noStrike">
                          <a:solidFill>
                            <a:srgbClr val="000000"/>
                          </a:solidFill>
                          <a:effectLst/>
                          <a:latin typeface="Cambria"/>
                        </a:rPr>
                        <a:t>Pre-School/Kindergarten Building</a:t>
                      </a:r>
                    </a:p>
                  </a:txBody>
                  <a:tcPr marL="9525" marR="9525" marT="9525" marB="0" anchor="ctr"/>
                </a:tc>
                <a:tc>
                  <a:txBody>
                    <a:bodyPr/>
                    <a:lstStyle/>
                    <a:p>
                      <a:pPr algn="ctr" fontAlgn="ctr"/>
                      <a:r>
                        <a:rPr lang="en-US" sz="1800" b="0" i="0" u="none" strike="noStrike" dirty="0" smtClean="0">
                          <a:solidFill>
                            <a:srgbClr val="000000"/>
                          </a:solidFill>
                          <a:effectLst/>
                          <a:latin typeface="+mj-lt"/>
                        </a:rPr>
                        <a:t>7x9</a:t>
                      </a:r>
                      <a:endParaRPr lang="en-US" sz="1800" b="0" i="0" u="none" strike="noStrike" dirty="0">
                        <a:solidFill>
                          <a:srgbClr val="000000"/>
                        </a:solidFill>
                        <a:effectLst/>
                        <a:latin typeface="+mj-lt"/>
                      </a:endParaRPr>
                    </a:p>
                  </a:txBody>
                  <a:tcPr marL="9171" marR="9171" marT="9171" marB="0" anchor="ctr"/>
                </a:tc>
              </a:tr>
              <a:tr h="368489">
                <a:tc>
                  <a:txBody>
                    <a:bodyPr/>
                    <a:lstStyle/>
                    <a:p>
                      <a:pPr algn="l" fontAlgn="ctr"/>
                      <a:r>
                        <a:rPr lang="en-US" sz="1800" b="0" i="0" u="none" strike="noStrike" dirty="0">
                          <a:solidFill>
                            <a:srgbClr val="000000"/>
                          </a:solidFill>
                          <a:effectLst/>
                          <a:latin typeface="Cambria"/>
                        </a:rPr>
                        <a:t>Public-Private School Infrastructure Project  (PSIP School Building)</a:t>
                      </a:r>
                    </a:p>
                  </a:txBody>
                  <a:tcPr marL="9525" marR="9525" marT="9525" marB="0" anchor="ctr"/>
                </a:tc>
                <a:tc>
                  <a:txBody>
                    <a:bodyPr/>
                    <a:lstStyle/>
                    <a:p>
                      <a:pPr algn="ctr" fontAlgn="ctr"/>
                      <a:r>
                        <a:rPr lang="en-US" sz="1800" b="0" i="0" u="none" strike="noStrike" dirty="0" smtClean="0">
                          <a:solidFill>
                            <a:srgbClr val="000000"/>
                          </a:solidFill>
                          <a:effectLst/>
                          <a:latin typeface="+mj-lt"/>
                        </a:rPr>
                        <a:t>7x9</a:t>
                      </a:r>
                      <a:endParaRPr lang="en-US" sz="1800" b="0" i="0" u="none" strike="noStrike" dirty="0">
                        <a:solidFill>
                          <a:srgbClr val="000000"/>
                        </a:solidFill>
                        <a:effectLst/>
                        <a:latin typeface="+mj-lt"/>
                      </a:endParaRPr>
                    </a:p>
                  </a:txBody>
                  <a:tcPr marL="9171" marR="9171" marT="9171" marB="0" anchor="ctr"/>
                </a:tc>
              </a:tr>
              <a:tr h="368489">
                <a:tc>
                  <a:txBody>
                    <a:bodyPr/>
                    <a:lstStyle/>
                    <a:p>
                      <a:pPr algn="l" fontAlgn="ctr"/>
                      <a:r>
                        <a:rPr lang="en-US" sz="1800" b="0" i="0" u="none" strike="noStrike" dirty="0">
                          <a:solidFill>
                            <a:srgbClr val="000000"/>
                          </a:solidFill>
                          <a:effectLst/>
                          <a:latin typeface="Cambria"/>
                        </a:rPr>
                        <a:t>Readily Assembled Multi-Option Shelter (RAMOS) Type</a:t>
                      </a:r>
                    </a:p>
                  </a:txBody>
                  <a:tcPr marL="9525" marR="9525" marT="9525" marB="0" anchor="ctr"/>
                </a:tc>
                <a:tc>
                  <a:txBody>
                    <a:bodyPr/>
                    <a:lstStyle/>
                    <a:p>
                      <a:pPr algn="ctr" fontAlgn="ctr"/>
                      <a:endParaRPr lang="en-US" sz="1800" b="0" i="0" u="none" strike="noStrike" dirty="0">
                        <a:solidFill>
                          <a:srgbClr val="000000"/>
                        </a:solidFill>
                        <a:effectLst/>
                        <a:latin typeface="Cambria"/>
                      </a:endParaRPr>
                    </a:p>
                  </a:txBody>
                  <a:tcPr marL="9525" marR="9525" marT="9525" marB="0" anchor="ctr"/>
                </a:tc>
              </a:tr>
            </a:tbl>
          </a:graphicData>
        </a:graphic>
      </p:graphicFrame>
      <p:sp>
        <p:nvSpPr>
          <p:cNvPr id="8" name="Title 1"/>
          <p:cNvSpPr>
            <a:spLocks noGrp="1"/>
          </p:cNvSpPr>
          <p:nvPr>
            <p:ph type="title"/>
          </p:nvPr>
        </p:nvSpPr>
        <p:spPr>
          <a:xfrm>
            <a:off x="0" y="0"/>
            <a:ext cx="9144000" cy="949249"/>
          </a:xfrm>
        </p:spPr>
        <p:txBody>
          <a:bodyPr>
            <a:noAutofit/>
          </a:bodyPr>
          <a:lstStyle/>
          <a:p>
            <a:r>
              <a:rPr lang="en-US" sz="3600" dirty="0" smtClean="0">
                <a:solidFill>
                  <a:schemeClr val="bg1"/>
                </a:solidFill>
              </a:rPr>
              <a:t>School Building Inventory Form</a:t>
            </a:r>
            <a:endParaRPr lang="en-US" sz="3600" dirty="0">
              <a:solidFill>
                <a:schemeClr val="bg1"/>
              </a:solidFill>
            </a:endParaRPr>
          </a:p>
        </p:txBody>
      </p:sp>
      <p:grpSp>
        <p:nvGrpSpPr>
          <p:cNvPr id="7" name="Group 6"/>
          <p:cNvGrpSpPr/>
          <p:nvPr/>
        </p:nvGrpSpPr>
        <p:grpSpPr>
          <a:xfrm>
            <a:off x="7473516" y="5927930"/>
            <a:ext cx="1596788" cy="850204"/>
            <a:chOff x="2646089" y="229675"/>
            <a:chExt cx="2937420" cy="1174968"/>
          </a:xfrm>
        </p:grpSpPr>
        <p:sp>
          <p:nvSpPr>
            <p:cNvPr id="12" name="Chevron 11"/>
            <p:cNvSpPr/>
            <p:nvPr/>
          </p:nvSpPr>
          <p:spPr>
            <a:xfrm>
              <a:off x="2646089" y="229675"/>
              <a:ext cx="2937420" cy="1174968"/>
            </a:xfrm>
            <a:prstGeom prst="chevron">
              <a:avLst/>
            </a:pr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13" name="Chevron 4"/>
            <p:cNvSpPr/>
            <p:nvPr/>
          </p:nvSpPr>
          <p:spPr>
            <a:xfrm>
              <a:off x="3233573" y="229675"/>
              <a:ext cx="1762452" cy="117496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2009" tIns="24003" rIns="24003" bIns="24003" numCol="1" spcCol="1270" anchor="ctr" anchorCtr="0">
              <a:noAutofit/>
            </a:bodyPr>
            <a:lstStyle/>
            <a:p>
              <a:pPr lvl="0" algn="ctr" defTabSz="800100">
                <a:lnSpc>
                  <a:spcPct val="90000"/>
                </a:lnSpc>
                <a:spcBef>
                  <a:spcPct val="0"/>
                </a:spcBef>
                <a:spcAft>
                  <a:spcPts val="0"/>
                </a:spcAft>
              </a:pPr>
              <a:r>
                <a:rPr lang="en-US" sz="1400" kern="1200" dirty="0" smtClean="0">
                  <a:latin typeface="+mj-lt"/>
                </a:rPr>
                <a:t>Building Type and </a:t>
              </a:r>
            </a:p>
            <a:p>
              <a:pPr lvl="0" algn="ctr" defTabSz="800100">
                <a:lnSpc>
                  <a:spcPct val="90000"/>
                </a:lnSpc>
                <a:spcBef>
                  <a:spcPct val="0"/>
                </a:spcBef>
                <a:spcAft>
                  <a:spcPts val="0"/>
                </a:spcAft>
              </a:pPr>
              <a:r>
                <a:rPr lang="en-US" sz="1400" kern="1200" dirty="0" smtClean="0">
                  <a:latin typeface="+mj-lt"/>
                </a:rPr>
                <a:t>Room Dimension</a:t>
              </a:r>
            </a:p>
          </p:txBody>
        </p:sp>
      </p:grpSp>
    </p:spTree>
    <p:extLst>
      <p:ext uri="{BB962C8B-B14F-4D97-AF65-F5344CB8AC3E}">
        <p14:creationId xmlns:p14="http://schemas.microsoft.com/office/powerpoint/2010/main" val="12839758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Content Placeholder 14"/>
          <p:cNvGraphicFramePr>
            <a:graphicFrameLocks noGrp="1"/>
          </p:cNvGraphicFramePr>
          <p:nvPr>
            <p:ph idx="1"/>
            <p:extLst>
              <p:ext uri="{D42A27DB-BD31-4B8C-83A1-F6EECF244321}">
                <p14:modId xmlns:p14="http://schemas.microsoft.com/office/powerpoint/2010/main" val="2702139794"/>
              </p:ext>
            </p:extLst>
          </p:nvPr>
        </p:nvGraphicFramePr>
        <p:xfrm>
          <a:off x="457200" y="1146410"/>
          <a:ext cx="8120418" cy="4622058"/>
        </p:xfrm>
        <a:graphic>
          <a:graphicData uri="http://schemas.openxmlformats.org/drawingml/2006/table">
            <a:tbl>
              <a:tblPr>
                <a:tableStyleId>{5C22544A-7EE6-4342-B048-85BDC9FD1C3A}</a:tableStyleId>
              </a:tblPr>
              <a:tblGrid>
                <a:gridCol w="5418161"/>
                <a:gridCol w="2702257"/>
              </a:tblGrid>
              <a:tr h="464026">
                <a:tc>
                  <a:txBody>
                    <a:bodyPr/>
                    <a:lstStyle/>
                    <a:p>
                      <a:pPr algn="ctr" fontAlgn="ctr"/>
                      <a:r>
                        <a:rPr lang="en-US" sz="1800" b="1" u="none" strike="noStrike" dirty="0">
                          <a:solidFill>
                            <a:schemeClr val="bg1"/>
                          </a:solidFill>
                          <a:effectLst/>
                          <a:latin typeface="+mj-lt"/>
                        </a:rPr>
                        <a:t>Building Type</a:t>
                      </a:r>
                      <a:endParaRPr lang="en-US" sz="1800" b="1" i="0" u="none" strike="noStrike" dirty="0">
                        <a:solidFill>
                          <a:schemeClr val="bg1"/>
                        </a:solidFill>
                        <a:effectLst/>
                        <a:latin typeface="+mj-lt"/>
                      </a:endParaRPr>
                    </a:p>
                  </a:txBody>
                  <a:tcPr marL="9171" marR="9171" marT="9171" marB="0" anchor="ctr">
                    <a:solidFill>
                      <a:schemeClr val="accent1">
                        <a:lumMod val="50000"/>
                      </a:schemeClr>
                    </a:solidFill>
                  </a:tcPr>
                </a:tc>
                <a:tc>
                  <a:txBody>
                    <a:bodyPr/>
                    <a:lstStyle/>
                    <a:p>
                      <a:pPr algn="ctr" fontAlgn="ctr"/>
                      <a:r>
                        <a:rPr lang="en-US" sz="1800" b="1" u="none" strike="noStrike" dirty="0">
                          <a:solidFill>
                            <a:schemeClr val="bg1"/>
                          </a:solidFill>
                          <a:effectLst/>
                          <a:latin typeface="+mj-lt"/>
                        </a:rPr>
                        <a:t>Room Dimension (</a:t>
                      </a:r>
                      <a:r>
                        <a:rPr lang="en-US" sz="1800" b="1" u="none" strike="noStrike" dirty="0" err="1">
                          <a:solidFill>
                            <a:schemeClr val="bg1"/>
                          </a:solidFill>
                          <a:effectLst/>
                          <a:latin typeface="+mj-lt"/>
                        </a:rPr>
                        <a:t>WxL</a:t>
                      </a:r>
                      <a:r>
                        <a:rPr lang="en-US" sz="1800" b="1" u="none" strike="noStrike" dirty="0">
                          <a:solidFill>
                            <a:schemeClr val="bg1"/>
                          </a:solidFill>
                          <a:effectLst/>
                          <a:latin typeface="+mj-lt"/>
                        </a:rPr>
                        <a:t>)</a:t>
                      </a:r>
                      <a:endParaRPr lang="en-US" sz="1800" b="1" i="0" u="none" strike="noStrike" dirty="0">
                        <a:solidFill>
                          <a:schemeClr val="bg1"/>
                        </a:solidFill>
                        <a:effectLst/>
                        <a:latin typeface="+mj-lt"/>
                      </a:endParaRPr>
                    </a:p>
                  </a:txBody>
                  <a:tcPr marL="9171" marR="9171" marT="9171" marB="0" anchor="ctr">
                    <a:solidFill>
                      <a:schemeClr val="accent1">
                        <a:lumMod val="50000"/>
                      </a:schemeClr>
                    </a:solidFill>
                  </a:tcPr>
                </a:tc>
              </a:tr>
              <a:tr h="341194">
                <a:tc>
                  <a:txBody>
                    <a:bodyPr/>
                    <a:lstStyle/>
                    <a:p>
                      <a:pPr algn="l" fontAlgn="ctr"/>
                      <a:r>
                        <a:rPr lang="en-US" sz="1800" b="0" i="0" u="none" strike="noStrike">
                          <a:solidFill>
                            <a:srgbClr val="000000"/>
                          </a:solidFill>
                          <a:effectLst/>
                          <a:latin typeface="Cambria"/>
                        </a:rPr>
                        <a:t>RP-US Bayanihan Type</a:t>
                      </a:r>
                    </a:p>
                  </a:txBody>
                  <a:tcPr marL="9525" marR="9525" marT="9525" marB="0" anchor="ctr"/>
                </a:tc>
                <a:tc>
                  <a:txBody>
                    <a:bodyPr/>
                    <a:lstStyle/>
                    <a:p>
                      <a:pPr algn="ctr" fontAlgn="ctr"/>
                      <a:r>
                        <a:rPr lang="en-US" sz="1800" b="0" i="0" u="none" strike="noStrike" dirty="0" smtClean="0">
                          <a:solidFill>
                            <a:srgbClr val="000000"/>
                          </a:solidFill>
                          <a:effectLst/>
                          <a:latin typeface="+mj-lt"/>
                        </a:rPr>
                        <a:t>8x6</a:t>
                      </a:r>
                      <a:endParaRPr lang="en-US" sz="1800" b="0" i="0" u="none" strike="noStrike" dirty="0">
                        <a:solidFill>
                          <a:srgbClr val="000000"/>
                        </a:solidFill>
                        <a:effectLst/>
                        <a:latin typeface="+mj-lt"/>
                      </a:endParaRPr>
                    </a:p>
                  </a:txBody>
                  <a:tcPr marL="9171" marR="9171" marT="9171" marB="0" anchor="ctr"/>
                </a:tc>
              </a:tr>
              <a:tr h="341194">
                <a:tc>
                  <a:txBody>
                    <a:bodyPr/>
                    <a:lstStyle/>
                    <a:p>
                      <a:pPr algn="l" fontAlgn="ctr"/>
                      <a:r>
                        <a:rPr lang="en-US" sz="1800" b="0" i="0" u="none" strike="noStrike">
                          <a:solidFill>
                            <a:srgbClr val="000000"/>
                          </a:solidFill>
                          <a:effectLst/>
                          <a:latin typeface="Cambria"/>
                        </a:rPr>
                        <a:t>SBP4BE Building - AusAid</a:t>
                      </a:r>
                    </a:p>
                  </a:txBody>
                  <a:tcPr marL="9525" marR="9525" marT="9525" marB="0" anchor="ctr"/>
                </a:tc>
                <a:tc>
                  <a:txBody>
                    <a:bodyPr/>
                    <a:lstStyle/>
                    <a:p>
                      <a:pPr algn="ctr" fontAlgn="ctr"/>
                      <a:r>
                        <a:rPr lang="en-US" sz="1800" b="0" i="0" u="none" strike="noStrike" dirty="0" smtClean="0">
                          <a:solidFill>
                            <a:srgbClr val="000000"/>
                          </a:solidFill>
                          <a:effectLst/>
                          <a:latin typeface="+mj-lt"/>
                        </a:rPr>
                        <a:t>7x9</a:t>
                      </a:r>
                      <a:endParaRPr lang="en-US" sz="1800" b="0" i="0" u="none" strike="noStrike" dirty="0">
                        <a:solidFill>
                          <a:srgbClr val="000000"/>
                        </a:solidFill>
                        <a:effectLst/>
                        <a:latin typeface="+mj-lt"/>
                      </a:endParaRPr>
                    </a:p>
                  </a:txBody>
                  <a:tcPr marL="9171" marR="9171" marT="9171" marB="0" anchor="ctr"/>
                </a:tc>
              </a:tr>
              <a:tr h="395785">
                <a:tc>
                  <a:txBody>
                    <a:bodyPr/>
                    <a:lstStyle/>
                    <a:p>
                      <a:pPr algn="l" fontAlgn="ctr"/>
                      <a:r>
                        <a:rPr lang="en-US" sz="1800" b="0" i="0" u="none" strike="noStrike">
                          <a:solidFill>
                            <a:srgbClr val="000000"/>
                          </a:solidFill>
                          <a:effectLst/>
                          <a:latin typeface="Cambria"/>
                        </a:rPr>
                        <a:t>Science Laboratory Building</a:t>
                      </a:r>
                    </a:p>
                  </a:txBody>
                  <a:tcPr marL="9525" marR="9525" marT="9525" marB="0" anchor="ctr"/>
                </a:tc>
                <a:tc>
                  <a:txBody>
                    <a:bodyPr/>
                    <a:lstStyle/>
                    <a:p>
                      <a:pPr algn="ctr" fontAlgn="ctr"/>
                      <a:r>
                        <a:rPr lang="en-US" sz="1800" b="0" i="0" u="none" strike="noStrike" dirty="0" smtClean="0">
                          <a:solidFill>
                            <a:srgbClr val="000000"/>
                          </a:solidFill>
                          <a:effectLst/>
                          <a:latin typeface="+mj-lt"/>
                        </a:rPr>
                        <a:t>7x18</a:t>
                      </a:r>
                      <a:endParaRPr lang="en-US" sz="1800" b="0" i="0" u="none" strike="noStrike" dirty="0">
                        <a:solidFill>
                          <a:srgbClr val="000000"/>
                        </a:solidFill>
                        <a:effectLst/>
                        <a:latin typeface="+mj-lt"/>
                      </a:endParaRPr>
                    </a:p>
                  </a:txBody>
                  <a:tcPr marL="9171" marR="9171" marT="9171" marB="0" anchor="ctr"/>
                </a:tc>
              </a:tr>
              <a:tr h="465773">
                <a:tc>
                  <a:txBody>
                    <a:bodyPr/>
                    <a:lstStyle/>
                    <a:p>
                      <a:pPr algn="l" fontAlgn="ctr"/>
                      <a:r>
                        <a:rPr lang="en-US" sz="1800" b="0" i="0" u="none" strike="noStrike">
                          <a:solidFill>
                            <a:srgbClr val="000000"/>
                          </a:solidFill>
                          <a:effectLst/>
                          <a:latin typeface="Cambria"/>
                        </a:rPr>
                        <a:t>Secondary Education Development Improvement Program (SEDIP)</a:t>
                      </a:r>
                    </a:p>
                  </a:txBody>
                  <a:tcPr marL="9525" marR="9525" marT="9525" marB="0" anchor="ctr"/>
                </a:tc>
                <a:tc>
                  <a:txBody>
                    <a:bodyPr/>
                    <a:lstStyle/>
                    <a:p>
                      <a:pPr algn="ctr" fontAlgn="ctr"/>
                      <a:r>
                        <a:rPr lang="en-US" sz="1800" b="0" i="0" u="none" strike="noStrike" dirty="0" smtClean="0">
                          <a:solidFill>
                            <a:srgbClr val="000000"/>
                          </a:solidFill>
                          <a:effectLst/>
                          <a:latin typeface="+mj-lt"/>
                        </a:rPr>
                        <a:t>7x9</a:t>
                      </a:r>
                      <a:endParaRPr lang="en-US" sz="1800" b="0" i="0" u="none" strike="noStrike" dirty="0">
                        <a:solidFill>
                          <a:srgbClr val="000000"/>
                        </a:solidFill>
                        <a:effectLst/>
                        <a:latin typeface="+mj-lt"/>
                      </a:endParaRPr>
                    </a:p>
                  </a:txBody>
                  <a:tcPr marL="9171" marR="9171" marT="9171" marB="0" anchor="ctr"/>
                </a:tc>
              </a:tr>
              <a:tr h="409433">
                <a:tc>
                  <a:txBody>
                    <a:bodyPr/>
                    <a:lstStyle/>
                    <a:p>
                      <a:pPr algn="l" fontAlgn="ctr"/>
                      <a:r>
                        <a:rPr lang="en-US" sz="1800" b="0" i="0" u="none" strike="noStrike">
                          <a:solidFill>
                            <a:srgbClr val="000000"/>
                          </a:solidFill>
                          <a:effectLst/>
                          <a:latin typeface="Cambria"/>
                        </a:rPr>
                        <a:t>Secondary Education Development Program (SEDP)</a:t>
                      </a:r>
                    </a:p>
                  </a:txBody>
                  <a:tcPr marL="9525" marR="9525" marT="9525" marB="0" anchor="ctr"/>
                </a:tc>
                <a:tc>
                  <a:txBody>
                    <a:bodyPr/>
                    <a:lstStyle/>
                    <a:p>
                      <a:pPr algn="ctr" fontAlgn="ctr"/>
                      <a:endParaRPr lang="en-US" sz="1800" b="0" i="0" u="none" strike="noStrike" dirty="0">
                        <a:solidFill>
                          <a:srgbClr val="000000"/>
                        </a:solidFill>
                        <a:effectLst/>
                        <a:latin typeface="+mj-lt"/>
                      </a:endParaRPr>
                    </a:p>
                  </a:txBody>
                  <a:tcPr marL="9171" marR="9171" marT="9171" marB="0" anchor="ctr"/>
                </a:tc>
              </a:tr>
              <a:tr h="394036">
                <a:tc>
                  <a:txBody>
                    <a:bodyPr/>
                    <a:lstStyle/>
                    <a:p>
                      <a:pPr algn="l" fontAlgn="ctr"/>
                      <a:r>
                        <a:rPr lang="en-US" sz="1800" b="0" i="0" u="none" strike="noStrike">
                          <a:solidFill>
                            <a:srgbClr val="000000"/>
                          </a:solidFill>
                          <a:effectLst/>
                          <a:latin typeface="Cambria"/>
                        </a:rPr>
                        <a:t>Shielded Metal Arc Welding NC II Building</a:t>
                      </a:r>
                    </a:p>
                  </a:txBody>
                  <a:tcPr marL="9525" marR="9525" marT="9525" marB="0" anchor="ctr"/>
                </a:tc>
                <a:tc>
                  <a:txBody>
                    <a:bodyPr/>
                    <a:lstStyle/>
                    <a:p>
                      <a:pPr algn="ctr" fontAlgn="ctr"/>
                      <a:r>
                        <a:rPr lang="en-US" sz="1800" b="0" i="0" u="none" strike="noStrike" dirty="0" smtClean="0">
                          <a:solidFill>
                            <a:srgbClr val="000000"/>
                          </a:solidFill>
                          <a:effectLst/>
                          <a:latin typeface="+mj-lt"/>
                        </a:rPr>
                        <a:t>10x16</a:t>
                      </a:r>
                      <a:endParaRPr lang="en-US" sz="1800" b="0" i="0" u="none" strike="noStrike" dirty="0">
                        <a:solidFill>
                          <a:srgbClr val="000000"/>
                        </a:solidFill>
                        <a:effectLst/>
                        <a:latin typeface="+mj-lt"/>
                      </a:endParaRPr>
                    </a:p>
                  </a:txBody>
                  <a:tcPr marL="9171" marR="9171" marT="9171" marB="0" anchor="ctr"/>
                </a:tc>
              </a:tr>
              <a:tr h="341194">
                <a:tc>
                  <a:txBody>
                    <a:bodyPr/>
                    <a:lstStyle/>
                    <a:p>
                      <a:pPr algn="l" fontAlgn="ctr"/>
                      <a:r>
                        <a:rPr lang="en-US" sz="1800" b="0" i="0" u="none" strike="noStrike">
                          <a:solidFill>
                            <a:srgbClr val="000000"/>
                          </a:solidFill>
                          <a:effectLst/>
                          <a:latin typeface="Cambria"/>
                        </a:rPr>
                        <a:t>SPHERE Building - AusAid</a:t>
                      </a:r>
                    </a:p>
                  </a:txBody>
                  <a:tcPr marL="9525" marR="9525" marT="9525" marB="0" anchor="ctr"/>
                </a:tc>
                <a:tc>
                  <a:txBody>
                    <a:bodyPr/>
                    <a:lstStyle/>
                    <a:p>
                      <a:pPr algn="ctr" fontAlgn="ctr"/>
                      <a:r>
                        <a:rPr lang="en-US" sz="1800" b="0" i="0" u="none" strike="noStrike" dirty="0" smtClean="0">
                          <a:solidFill>
                            <a:srgbClr val="000000"/>
                          </a:solidFill>
                          <a:effectLst/>
                          <a:latin typeface="+mj-lt"/>
                        </a:rPr>
                        <a:t>7x9</a:t>
                      </a:r>
                      <a:endParaRPr lang="en-US" sz="1800" b="0" i="0" u="none" strike="noStrike" dirty="0">
                        <a:solidFill>
                          <a:srgbClr val="000000"/>
                        </a:solidFill>
                        <a:effectLst/>
                        <a:latin typeface="+mj-lt"/>
                      </a:endParaRPr>
                    </a:p>
                  </a:txBody>
                  <a:tcPr marL="9171" marR="9171" marT="9171" marB="0" anchor="ctr"/>
                </a:tc>
              </a:tr>
              <a:tr h="395785">
                <a:tc>
                  <a:txBody>
                    <a:bodyPr/>
                    <a:lstStyle/>
                    <a:p>
                      <a:pPr algn="l" fontAlgn="ctr"/>
                      <a:r>
                        <a:rPr lang="en-US" sz="1800" b="0" i="0" u="none" strike="noStrike">
                          <a:solidFill>
                            <a:srgbClr val="000000"/>
                          </a:solidFill>
                          <a:effectLst/>
                          <a:latin typeface="Cambria"/>
                        </a:rPr>
                        <a:t>Third Elementary Education Project (TEEP) Building</a:t>
                      </a:r>
                    </a:p>
                  </a:txBody>
                  <a:tcPr marL="9525" marR="9525" marT="9525" marB="0" anchor="ctr"/>
                </a:tc>
                <a:tc>
                  <a:txBody>
                    <a:bodyPr/>
                    <a:lstStyle/>
                    <a:p>
                      <a:pPr algn="ctr" fontAlgn="ctr"/>
                      <a:r>
                        <a:rPr lang="en-US" sz="1800" b="0" i="0" u="none" strike="noStrike" dirty="0" smtClean="0">
                          <a:solidFill>
                            <a:srgbClr val="000000"/>
                          </a:solidFill>
                          <a:effectLst/>
                          <a:latin typeface="+mj-lt"/>
                        </a:rPr>
                        <a:t>7x18</a:t>
                      </a:r>
                      <a:endParaRPr lang="en-US" sz="1800" b="0" i="0" u="none" strike="noStrike" dirty="0">
                        <a:solidFill>
                          <a:srgbClr val="000000"/>
                        </a:solidFill>
                        <a:effectLst/>
                        <a:latin typeface="+mj-lt"/>
                      </a:endParaRPr>
                    </a:p>
                  </a:txBody>
                  <a:tcPr marL="9171" marR="9171" marT="9171" marB="0" anchor="ctr"/>
                </a:tc>
              </a:tr>
              <a:tr h="382137">
                <a:tc>
                  <a:txBody>
                    <a:bodyPr/>
                    <a:lstStyle/>
                    <a:p>
                      <a:pPr algn="l" fontAlgn="ctr"/>
                      <a:r>
                        <a:rPr lang="en-US" sz="1800" b="0" i="0" u="none" strike="noStrike">
                          <a:solidFill>
                            <a:srgbClr val="000000"/>
                          </a:solidFill>
                          <a:effectLst/>
                          <a:latin typeface="Cambria"/>
                        </a:rPr>
                        <a:t>Typhoon Resistant School Building Program (TRSBP) - JICA</a:t>
                      </a:r>
                    </a:p>
                  </a:txBody>
                  <a:tcPr marL="9525" marR="9525" marT="9525" marB="0" anchor="ctr"/>
                </a:tc>
                <a:tc>
                  <a:txBody>
                    <a:bodyPr/>
                    <a:lstStyle/>
                    <a:p>
                      <a:pPr algn="ctr" fontAlgn="ctr"/>
                      <a:endParaRPr lang="en-US" sz="1800" b="0" i="0" u="none" strike="noStrike" dirty="0">
                        <a:solidFill>
                          <a:srgbClr val="000000"/>
                        </a:solidFill>
                        <a:effectLst/>
                        <a:latin typeface="+mj-lt"/>
                      </a:endParaRPr>
                    </a:p>
                  </a:txBody>
                  <a:tcPr marL="9171" marR="9171" marT="9171" marB="0" anchor="ctr"/>
                </a:tc>
              </a:tr>
              <a:tr h="423081">
                <a:tc>
                  <a:txBody>
                    <a:bodyPr/>
                    <a:lstStyle/>
                    <a:p>
                      <a:pPr algn="l" fontAlgn="ctr"/>
                      <a:r>
                        <a:rPr lang="en-US" sz="1800" b="0" i="0" u="none" strike="noStrike">
                          <a:solidFill>
                            <a:srgbClr val="000000"/>
                          </a:solidFill>
                          <a:effectLst/>
                          <a:latin typeface="Cambria"/>
                        </a:rPr>
                        <a:t>Others (not in the list)</a:t>
                      </a:r>
                    </a:p>
                  </a:txBody>
                  <a:tcPr marL="9525" marR="9525" marT="9525" marB="0" anchor="ctr"/>
                </a:tc>
                <a:tc>
                  <a:txBody>
                    <a:bodyPr/>
                    <a:lstStyle/>
                    <a:p>
                      <a:pPr algn="ctr" fontAlgn="ctr"/>
                      <a:endParaRPr lang="en-US" sz="1800" b="0" i="0" u="none" strike="noStrike" dirty="0">
                        <a:solidFill>
                          <a:srgbClr val="000000"/>
                        </a:solidFill>
                        <a:effectLst/>
                        <a:latin typeface="+mj-lt"/>
                      </a:endParaRPr>
                    </a:p>
                  </a:txBody>
                  <a:tcPr marL="9171" marR="9171" marT="9171" marB="0" anchor="ctr"/>
                </a:tc>
              </a:tr>
            </a:tbl>
          </a:graphicData>
        </a:graphic>
      </p:graphicFrame>
      <p:sp>
        <p:nvSpPr>
          <p:cNvPr id="6" name="Title 1"/>
          <p:cNvSpPr>
            <a:spLocks noGrp="1"/>
          </p:cNvSpPr>
          <p:nvPr>
            <p:ph type="title"/>
          </p:nvPr>
        </p:nvSpPr>
        <p:spPr>
          <a:xfrm>
            <a:off x="0" y="0"/>
            <a:ext cx="9144000" cy="949249"/>
          </a:xfrm>
        </p:spPr>
        <p:txBody>
          <a:bodyPr>
            <a:noAutofit/>
          </a:bodyPr>
          <a:lstStyle/>
          <a:p>
            <a:r>
              <a:rPr lang="en-US" sz="3600" dirty="0" smtClean="0">
                <a:solidFill>
                  <a:schemeClr val="bg1"/>
                </a:solidFill>
              </a:rPr>
              <a:t>School Building Inventory Form</a:t>
            </a:r>
            <a:endParaRPr lang="en-US" sz="3600" dirty="0">
              <a:solidFill>
                <a:schemeClr val="bg1"/>
              </a:solidFill>
            </a:endParaRPr>
          </a:p>
        </p:txBody>
      </p:sp>
      <p:grpSp>
        <p:nvGrpSpPr>
          <p:cNvPr id="7" name="Group 6"/>
          <p:cNvGrpSpPr/>
          <p:nvPr/>
        </p:nvGrpSpPr>
        <p:grpSpPr>
          <a:xfrm>
            <a:off x="7473516" y="5927930"/>
            <a:ext cx="1596788" cy="850204"/>
            <a:chOff x="2646089" y="229675"/>
            <a:chExt cx="2937420" cy="1174968"/>
          </a:xfrm>
        </p:grpSpPr>
        <p:sp>
          <p:nvSpPr>
            <p:cNvPr id="11" name="Chevron 10"/>
            <p:cNvSpPr/>
            <p:nvPr/>
          </p:nvSpPr>
          <p:spPr>
            <a:xfrm>
              <a:off x="2646089" y="229675"/>
              <a:ext cx="2937420" cy="1174968"/>
            </a:xfrm>
            <a:prstGeom prst="chevron">
              <a:avLst/>
            </a:pr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12" name="Chevron 4"/>
            <p:cNvSpPr/>
            <p:nvPr/>
          </p:nvSpPr>
          <p:spPr>
            <a:xfrm>
              <a:off x="3233573" y="229675"/>
              <a:ext cx="1762452" cy="117496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2009" tIns="24003" rIns="24003" bIns="24003" numCol="1" spcCol="1270" anchor="ctr" anchorCtr="0">
              <a:noAutofit/>
            </a:bodyPr>
            <a:lstStyle/>
            <a:p>
              <a:pPr lvl="0" algn="ctr" defTabSz="800100">
                <a:lnSpc>
                  <a:spcPct val="90000"/>
                </a:lnSpc>
                <a:spcBef>
                  <a:spcPct val="0"/>
                </a:spcBef>
                <a:spcAft>
                  <a:spcPts val="0"/>
                </a:spcAft>
              </a:pPr>
              <a:r>
                <a:rPr lang="en-US" sz="1400" kern="1200" dirty="0" smtClean="0">
                  <a:latin typeface="+mj-lt"/>
                </a:rPr>
                <a:t>Building Type and </a:t>
              </a:r>
            </a:p>
            <a:p>
              <a:pPr lvl="0" algn="ctr" defTabSz="800100">
                <a:lnSpc>
                  <a:spcPct val="90000"/>
                </a:lnSpc>
                <a:spcBef>
                  <a:spcPct val="0"/>
                </a:spcBef>
                <a:spcAft>
                  <a:spcPts val="0"/>
                </a:spcAft>
              </a:pPr>
              <a:r>
                <a:rPr lang="en-US" sz="1400" kern="1200" dirty="0" smtClean="0">
                  <a:latin typeface="+mj-lt"/>
                </a:rPr>
                <a:t>Room Dimension</a:t>
              </a:r>
            </a:p>
          </p:txBody>
        </p:sp>
      </p:grpSp>
    </p:spTree>
    <p:extLst>
      <p:ext uri="{BB962C8B-B14F-4D97-AF65-F5344CB8AC3E}">
        <p14:creationId xmlns:p14="http://schemas.microsoft.com/office/powerpoint/2010/main" val="34503241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Content Placeholder 14"/>
          <p:cNvGraphicFramePr>
            <a:graphicFrameLocks noGrp="1"/>
          </p:cNvGraphicFramePr>
          <p:nvPr>
            <p:ph idx="1"/>
            <p:extLst>
              <p:ext uri="{D42A27DB-BD31-4B8C-83A1-F6EECF244321}">
                <p14:modId xmlns:p14="http://schemas.microsoft.com/office/powerpoint/2010/main" val="502720290"/>
              </p:ext>
            </p:extLst>
          </p:nvPr>
        </p:nvGraphicFramePr>
        <p:xfrm>
          <a:off x="457200" y="1146410"/>
          <a:ext cx="8120418" cy="5221853"/>
        </p:xfrm>
        <a:graphic>
          <a:graphicData uri="http://schemas.openxmlformats.org/drawingml/2006/table">
            <a:tbl>
              <a:tblPr>
                <a:tableStyleId>{5C22544A-7EE6-4342-B048-85BDC9FD1C3A}</a:tableStyleId>
              </a:tblPr>
              <a:tblGrid>
                <a:gridCol w="3145809"/>
                <a:gridCol w="4974609"/>
              </a:tblGrid>
              <a:tr h="464026">
                <a:tc>
                  <a:txBody>
                    <a:bodyPr/>
                    <a:lstStyle/>
                    <a:p>
                      <a:pPr algn="ctr" fontAlgn="ctr"/>
                      <a:r>
                        <a:rPr lang="en-US" sz="1800" b="1" u="none" strike="noStrike" dirty="0">
                          <a:solidFill>
                            <a:schemeClr val="bg1"/>
                          </a:solidFill>
                          <a:effectLst/>
                          <a:latin typeface="+mj-lt"/>
                        </a:rPr>
                        <a:t>Building </a:t>
                      </a:r>
                      <a:r>
                        <a:rPr lang="en-US" sz="1800" b="1" u="none" strike="noStrike" dirty="0" smtClean="0">
                          <a:solidFill>
                            <a:schemeClr val="bg1"/>
                          </a:solidFill>
                          <a:effectLst/>
                          <a:latin typeface="+mj-lt"/>
                        </a:rPr>
                        <a:t>Condition</a:t>
                      </a:r>
                      <a:endParaRPr lang="en-US" sz="1800" b="1" i="0" u="none" strike="noStrike" dirty="0">
                        <a:solidFill>
                          <a:schemeClr val="bg1"/>
                        </a:solidFill>
                        <a:effectLst/>
                        <a:latin typeface="+mj-lt"/>
                      </a:endParaRPr>
                    </a:p>
                  </a:txBody>
                  <a:tcPr marL="9171" marR="9171" marT="9171" marB="0" anchor="ctr">
                    <a:solidFill>
                      <a:schemeClr val="accent1">
                        <a:lumMod val="50000"/>
                      </a:schemeClr>
                    </a:solidFill>
                  </a:tcPr>
                </a:tc>
                <a:tc>
                  <a:txBody>
                    <a:bodyPr/>
                    <a:lstStyle/>
                    <a:p>
                      <a:pPr algn="ctr" fontAlgn="ctr"/>
                      <a:r>
                        <a:rPr lang="en-US" sz="1800" b="1" u="none" strike="noStrike" dirty="0" smtClean="0">
                          <a:solidFill>
                            <a:schemeClr val="bg1"/>
                          </a:solidFill>
                          <a:effectLst/>
                          <a:latin typeface="+mj-lt"/>
                        </a:rPr>
                        <a:t>Definition</a:t>
                      </a:r>
                      <a:endParaRPr lang="en-US" sz="1800" b="1" i="0" u="none" strike="noStrike" dirty="0">
                        <a:solidFill>
                          <a:schemeClr val="bg1"/>
                        </a:solidFill>
                        <a:effectLst/>
                        <a:latin typeface="+mj-lt"/>
                      </a:endParaRPr>
                    </a:p>
                  </a:txBody>
                  <a:tcPr marL="9171" marR="9171" marT="9171" marB="0" anchor="ctr">
                    <a:solidFill>
                      <a:schemeClr val="accent1">
                        <a:lumMod val="50000"/>
                      </a:schemeClr>
                    </a:solidFill>
                  </a:tcPr>
                </a:tc>
              </a:tr>
              <a:tr h="341194">
                <a:tc>
                  <a:txBody>
                    <a:bodyPr/>
                    <a:lstStyle/>
                    <a:p>
                      <a:pPr lvl="1" algn="l" fontAlgn="ctr"/>
                      <a:r>
                        <a:rPr lang="en-US" sz="1800" b="0" i="0" u="none" strike="noStrike" dirty="0" smtClean="0">
                          <a:solidFill>
                            <a:srgbClr val="000000"/>
                          </a:solidFill>
                          <a:effectLst/>
                          <a:latin typeface="Cambria"/>
                        </a:rPr>
                        <a:t>Good</a:t>
                      </a:r>
                      <a:endParaRPr lang="en-US" sz="1800" b="0" i="0" u="none" strike="noStrike" dirty="0">
                        <a:solidFill>
                          <a:srgbClr val="000000"/>
                        </a:solidFill>
                        <a:effectLst/>
                        <a:latin typeface="Cambria"/>
                      </a:endParaRPr>
                    </a:p>
                  </a:txBody>
                  <a:tcPr marL="9525" marR="9525" marT="9525" marB="0" anchor="ctr"/>
                </a:tc>
                <a:tc>
                  <a:txBody>
                    <a:bodyPr/>
                    <a:lstStyle/>
                    <a:p>
                      <a:pPr algn="l" fontAlgn="ctr"/>
                      <a:r>
                        <a:rPr lang="en-US" sz="1800" b="0" i="0" u="none" strike="noStrike" dirty="0" smtClean="0">
                          <a:solidFill>
                            <a:srgbClr val="000000"/>
                          </a:solidFill>
                          <a:effectLst/>
                          <a:latin typeface="+mj-lt"/>
                        </a:rPr>
                        <a:t>refers to a building which does not need repair</a:t>
                      </a:r>
                      <a:endParaRPr lang="en-US" sz="1800" b="0" i="0" u="none" strike="noStrike" dirty="0">
                        <a:solidFill>
                          <a:srgbClr val="000000"/>
                        </a:solidFill>
                        <a:effectLst/>
                        <a:latin typeface="+mj-lt"/>
                      </a:endParaRPr>
                    </a:p>
                  </a:txBody>
                  <a:tcPr marL="9171" marR="9171" marT="9171" marB="0" anchor="ctr"/>
                </a:tc>
              </a:tr>
              <a:tr h="341194">
                <a:tc>
                  <a:txBody>
                    <a:bodyPr/>
                    <a:lstStyle/>
                    <a:p>
                      <a:pPr lvl="1" algn="l" fontAlgn="ctr"/>
                      <a:r>
                        <a:rPr lang="en-US" sz="1800" b="0" i="0" u="none" strike="noStrike" dirty="0" smtClean="0">
                          <a:solidFill>
                            <a:srgbClr val="000000"/>
                          </a:solidFill>
                          <a:effectLst/>
                          <a:latin typeface="Cambria"/>
                        </a:rPr>
                        <a:t>Needs</a:t>
                      </a:r>
                      <a:r>
                        <a:rPr lang="en-US" sz="1800" b="0" i="0" u="none" strike="noStrike" baseline="0" dirty="0" smtClean="0">
                          <a:solidFill>
                            <a:srgbClr val="000000"/>
                          </a:solidFill>
                          <a:effectLst/>
                          <a:latin typeface="Cambria"/>
                        </a:rPr>
                        <a:t> Minor Repair</a:t>
                      </a:r>
                      <a:endParaRPr lang="en-US" sz="1800" b="0" i="0" u="none" strike="noStrike" dirty="0">
                        <a:solidFill>
                          <a:srgbClr val="000000"/>
                        </a:solidFill>
                        <a:effectLst/>
                        <a:latin typeface="Cambria"/>
                      </a:endParaRPr>
                    </a:p>
                  </a:txBody>
                  <a:tcPr marL="9525" marR="9525" marT="9525" marB="0" anchor="ctr"/>
                </a:tc>
                <a:tc>
                  <a:txBody>
                    <a:bodyPr/>
                    <a:lstStyle/>
                    <a:p>
                      <a:pPr algn="l" fontAlgn="ctr"/>
                      <a:r>
                        <a:rPr lang="en-US" sz="1800" b="0" i="0" u="none" strike="noStrike" dirty="0" smtClean="0">
                          <a:solidFill>
                            <a:srgbClr val="000000"/>
                          </a:solidFill>
                          <a:effectLst/>
                          <a:latin typeface="+mj-lt"/>
                        </a:rPr>
                        <a:t>refers to the repair or replacement of school building components which are not subjected to critical structural loads and stresses and which are estimated to cost less than ten percent (10%) of the cost of a standard building unit such as repair of windows, doors, partitions and the like.</a:t>
                      </a:r>
                      <a:endParaRPr lang="en-US" sz="1800" b="0" i="0" u="none" strike="noStrike" dirty="0">
                        <a:solidFill>
                          <a:srgbClr val="000000"/>
                        </a:solidFill>
                        <a:effectLst/>
                        <a:latin typeface="+mj-lt"/>
                      </a:endParaRPr>
                    </a:p>
                  </a:txBody>
                  <a:tcPr marL="9171" marR="9171" marT="9171" marB="0" anchor="ctr"/>
                </a:tc>
              </a:tr>
              <a:tr h="395785">
                <a:tc>
                  <a:txBody>
                    <a:bodyPr/>
                    <a:lstStyle/>
                    <a:p>
                      <a:pPr lvl="1" algn="l" fontAlgn="ctr"/>
                      <a:r>
                        <a:rPr lang="en-US" sz="1800" b="0" i="0" u="none" strike="noStrike" dirty="0" smtClean="0">
                          <a:solidFill>
                            <a:srgbClr val="000000"/>
                          </a:solidFill>
                          <a:effectLst/>
                          <a:latin typeface="Cambria"/>
                        </a:rPr>
                        <a:t>Needs Major Repair</a:t>
                      </a:r>
                      <a:endParaRPr lang="en-US" sz="1800" b="0" i="0" u="none" strike="noStrike" dirty="0">
                        <a:solidFill>
                          <a:srgbClr val="000000"/>
                        </a:solidFill>
                        <a:effectLst/>
                        <a:latin typeface="Cambria"/>
                      </a:endParaRPr>
                    </a:p>
                  </a:txBody>
                  <a:tcPr marL="9525" marR="9525" marT="9525" marB="0" anchor="ctr"/>
                </a:tc>
                <a:tc>
                  <a:txBody>
                    <a:bodyPr/>
                    <a:lstStyle/>
                    <a:p>
                      <a:pPr algn="l" fontAlgn="ctr"/>
                      <a:r>
                        <a:rPr lang="en-US" sz="1800" b="0" i="0" u="none" strike="noStrike" dirty="0" smtClean="0">
                          <a:solidFill>
                            <a:srgbClr val="000000"/>
                          </a:solidFill>
                          <a:effectLst/>
                          <a:latin typeface="+mj-lt"/>
                        </a:rPr>
                        <a:t>refers to the repair or replacement of school building components which are subjected to critical structural loads and stresses and which are estimated to cost ten percent (10%) or more of the cost of a standard building unit such as roof frames, posts and exterior walls.</a:t>
                      </a:r>
                      <a:endParaRPr lang="en-US" sz="1800" b="0" i="0" u="none" strike="noStrike" dirty="0">
                        <a:solidFill>
                          <a:srgbClr val="000000"/>
                        </a:solidFill>
                        <a:effectLst/>
                        <a:latin typeface="+mj-lt"/>
                      </a:endParaRPr>
                    </a:p>
                  </a:txBody>
                  <a:tcPr marL="9171" marR="9171" marT="9171" marB="0" anchor="ctr"/>
                </a:tc>
              </a:tr>
              <a:tr h="465773">
                <a:tc>
                  <a:txBody>
                    <a:bodyPr/>
                    <a:lstStyle/>
                    <a:p>
                      <a:pPr lvl="1" algn="l" fontAlgn="ctr"/>
                      <a:r>
                        <a:rPr lang="en-US" sz="1800" b="0" i="0" u="none" strike="noStrike" dirty="0" smtClean="0">
                          <a:solidFill>
                            <a:srgbClr val="000000"/>
                          </a:solidFill>
                          <a:effectLst/>
                          <a:latin typeface="Cambria"/>
                        </a:rPr>
                        <a:t>Condemned</a:t>
                      </a:r>
                      <a:endParaRPr lang="en-US" sz="1800" b="0" i="0" u="none" strike="noStrike" dirty="0">
                        <a:solidFill>
                          <a:srgbClr val="000000"/>
                        </a:solidFill>
                        <a:effectLst/>
                        <a:latin typeface="Cambria"/>
                      </a:endParaRPr>
                    </a:p>
                  </a:txBody>
                  <a:tcPr marL="9525" marR="9525" marT="9525" marB="0" anchor="ctr"/>
                </a:tc>
                <a:tc>
                  <a:txBody>
                    <a:bodyPr/>
                    <a:lstStyle/>
                    <a:p>
                      <a:pPr algn="l" fontAlgn="ctr"/>
                      <a:r>
                        <a:rPr lang="en-US" sz="1800" b="0" i="0" u="none" strike="noStrike" dirty="0" smtClean="0">
                          <a:solidFill>
                            <a:srgbClr val="000000"/>
                          </a:solidFill>
                          <a:effectLst/>
                          <a:latin typeface="+mj-lt"/>
                        </a:rPr>
                        <a:t>refers to a building officially declared by the Municipal Engineer to be dangerous to the life, health, property or safety of the public or its occupants.</a:t>
                      </a:r>
                      <a:endParaRPr lang="en-US" sz="1800" b="0" i="0" u="none" strike="noStrike" dirty="0">
                        <a:solidFill>
                          <a:srgbClr val="000000"/>
                        </a:solidFill>
                        <a:effectLst/>
                        <a:latin typeface="+mj-lt"/>
                      </a:endParaRPr>
                    </a:p>
                  </a:txBody>
                  <a:tcPr marL="9171" marR="9171" marT="9171" marB="0" anchor="ctr"/>
                </a:tc>
              </a:tr>
            </a:tbl>
          </a:graphicData>
        </a:graphic>
      </p:graphicFrame>
      <p:sp>
        <p:nvSpPr>
          <p:cNvPr id="5" name="Title 1"/>
          <p:cNvSpPr>
            <a:spLocks noGrp="1"/>
          </p:cNvSpPr>
          <p:nvPr>
            <p:ph type="title"/>
          </p:nvPr>
        </p:nvSpPr>
        <p:spPr>
          <a:xfrm>
            <a:off x="0" y="0"/>
            <a:ext cx="9144000" cy="949249"/>
          </a:xfrm>
        </p:spPr>
        <p:txBody>
          <a:bodyPr>
            <a:noAutofit/>
          </a:bodyPr>
          <a:lstStyle/>
          <a:p>
            <a:r>
              <a:rPr lang="en-US" sz="3600" dirty="0" smtClean="0">
                <a:solidFill>
                  <a:schemeClr val="bg1"/>
                </a:solidFill>
              </a:rPr>
              <a:t>School Building Inventory Form</a:t>
            </a:r>
            <a:endParaRPr lang="en-US" sz="3600" dirty="0">
              <a:solidFill>
                <a:schemeClr val="bg1"/>
              </a:solidFill>
            </a:endParaRPr>
          </a:p>
        </p:txBody>
      </p:sp>
      <p:grpSp>
        <p:nvGrpSpPr>
          <p:cNvPr id="6" name="Group 5"/>
          <p:cNvGrpSpPr/>
          <p:nvPr/>
        </p:nvGrpSpPr>
        <p:grpSpPr>
          <a:xfrm>
            <a:off x="7644164" y="6073254"/>
            <a:ext cx="1460668" cy="709950"/>
            <a:chOff x="5289768" y="229675"/>
            <a:chExt cx="2937420" cy="1174968"/>
          </a:xfrm>
        </p:grpSpPr>
        <p:sp>
          <p:nvSpPr>
            <p:cNvPr id="8" name="Chevron 7"/>
            <p:cNvSpPr/>
            <p:nvPr/>
          </p:nvSpPr>
          <p:spPr>
            <a:xfrm>
              <a:off x="5289768" y="229675"/>
              <a:ext cx="2937420" cy="1174968"/>
            </a:xfrm>
            <a:prstGeom prst="chevron">
              <a:avLst/>
            </a:pr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9" name="Chevron 4"/>
            <p:cNvSpPr/>
            <p:nvPr/>
          </p:nvSpPr>
          <p:spPr>
            <a:xfrm>
              <a:off x="5877252" y="229675"/>
              <a:ext cx="1762452" cy="117496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2009" tIns="24003" rIns="24003" bIns="24003" numCol="1" spcCol="1270" anchor="ctr" anchorCtr="0">
              <a:noAutofit/>
            </a:bodyPr>
            <a:lstStyle/>
            <a:p>
              <a:pPr lvl="0" algn="ctr" defTabSz="800100">
                <a:lnSpc>
                  <a:spcPct val="90000"/>
                </a:lnSpc>
                <a:spcBef>
                  <a:spcPct val="0"/>
                </a:spcBef>
                <a:spcAft>
                  <a:spcPct val="35000"/>
                </a:spcAft>
              </a:pPr>
              <a:r>
                <a:rPr lang="en-US" sz="1400" kern="1200" dirty="0" smtClean="0">
                  <a:latin typeface="+mj-lt"/>
                </a:rPr>
                <a:t>Actual Building Condition</a:t>
              </a:r>
              <a:endParaRPr lang="en-US" sz="1400" kern="1200" dirty="0">
                <a:latin typeface="+mj-lt"/>
              </a:endParaRPr>
            </a:p>
          </p:txBody>
        </p:sp>
      </p:grpSp>
    </p:spTree>
    <p:extLst>
      <p:ext uri="{BB962C8B-B14F-4D97-AF65-F5344CB8AC3E}">
        <p14:creationId xmlns:p14="http://schemas.microsoft.com/office/powerpoint/2010/main" val="31285627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2775092021"/>
              </p:ext>
            </p:extLst>
          </p:nvPr>
        </p:nvGraphicFramePr>
        <p:xfrm>
          <a:off x="191069" y="1007616"/>
          <a:ext cx="8761863" cy="5445620"/>
        </p:xfrm>
        <a:graphic>
          <a:graphicData uri="http://schemas.openxmlformats.org/drawingml/2006/table">
            <a:tbl>
              <a:tblPr>
                <a:tableStyleId>{5C22544A-7EE6-4342-B048-85BDC9FD1C3A}</a:tableStyleId>
              </a:tblPr>
              <a:tblGrid>
                <a:gridCol w="2088107"/>
                <a:gridCol w="6673756"/>
              </a:tblGrid>
              <a:tr h="452693">
                <a:tc>
                  <a:txBody>
                    <a:bodyPr/>
                    <a:lstStyle/>
                    <a:p>
                      <a:pPr algn="ctr" fontAlgn="ctr"/>
                      <a:r>
                        <a:rPr lang="en-US" sz="1800" b="1" u="none" strike="noStrike" dirty="0">
                          <a:solidFill>
                            <a:schemeClr val="bg1"/>
                          </a:solidFill>
                          <a:effectLst/>
                          <a:latin typeface="+mj-lt"/>
                        </a:rPr>
                        <a:t>Funding Source</a:t>
                      </a:r>
                      <a:endParaRPr lang="en-US" sz="1800" b="1" i="0" u="none" strike="noStrike" dirty="0">
                        <a:solidFill>
                          <a:schemeClr val="bg1"/>
                        </a:solidFill>
                        <a:effectLst/>
                        <a:latin typeface="+mj-lt"/>
                      </a:endParaRPr>
                    </a:p>
                  </a:txBody>
                  <a:tcPr marL="9438" marR="9438" marT="9438" marB="0" anchor="ctr">
                    <a:solidFill>
                      <a:schemeClr val="accent1">
                        <a:lumMod val="50000"/>
                      </a:schemeClr>
                    </a:solidFill>
                  </a:tcPr>
                </a:tc>
                <a:tc>
                  <a:txBody>
                    <a:bodyPr/>
                    <a:lstStyle/>
                    <a:p>
                      <a:pPr algn="ctr" fontAlgn="ctr"/>
                      <a:r>
                        <a:rPr lang="en-US" sz="1800" b="1" i="0" u="none" strike="noStrike" dirty="0" smtClean="0">
                          <a:solidFill>
                            <a:schemeClr val="bg1"/>
                          </a:solidFill>
                          <a:effectLst/>
                          <a:latin typeface="+mj-lt"/>
                        </a:rPr>
                        <a:t>Definition</a:t>
                      </a:r>
                      <a:endParaRPr lang="en-US" sz="1800" b="1" i="0" u="none" strike="noStrike" dirty="0">
                        <a:solidFill>
                          <a:schemeClr val="bg1"/>
                        </a:solidFill>
                        <a:effectLst/>
                        <a:latin typeface="+mj-lt"/>
                      </a:endParaRPr>
                    </a:p>
                  </a:txBody>
                  <a:tcPr marL="9438" marR="9438" marT="9438" marB="0" anchor="ctr">
                    <a:solidFill>
                      <a:schemeClr val="accent1">
                        <a:lumMod val="50000"/>
                      </a:schemeClr>
                    </a:solidFill>
                  </a:tcPr>
                </a:tc>
              </a:tr>
              <a:tr h="1054136">
                <a:tc>
                  <a:txBody>
                    <a:bodyPr/>
                    <a:lstStyle/>
                    <a:p>
                      <a:pPr algn="l" fontAlgn="ctr"/>
                      <a:r>
                        <a:rPr lang="en-US" sz="1600" u="none" strike="noStrike" dirty="0" err="1">
                          <a:effectLst/>
                          <a:latin typeface="+mj-lt"/>
                        </a:rPr>
                        <a:t>DepEd</a:t>
                      </a:r>
                      <a:r>
                        <a:rPr lang="en-US" sz="1600" u="none" strike="noStrike" dirty="0">
                          <a:effectLst/>
                          <a:latin typeface="+mj-lt"/>
                        </a:rPr>
                        <a:t> budget </a:t>
                      </a:r>
                      <a:endParaRPr lang="en-US" sz="1600" b="0" i="0" u="none" strike="noStrike" dirty="0">
                        <a:solidFill>
                          <a:srgbClr val="000000"/>
                        </a:solidFill>
                        <a:effectLst/>
                        <a:latin typeface="+mj-lt"/>
                      </a:endParaRPr>
                    </a:p>
                  </a:txBody>
                  <a:tcPr marL="254816" marR="9438" marT="9438" marB="0" anchor="ctr"/>
                </a:tc>
                <a:tc>
                  <a:txBody>
                    <a:bodyPr/>
                    <a:lstStyle/>
                    <a:p>
                      <a:pPr algn="l" fontAlgn="ctr"/>
                      <a:r>
                        <a:rPr lang="en-US" sz="1600" u="none" strike="noStrike" dirty="0">
                          <a:effectLst/>
                          <a:latin typeface="+mj-lt"/>
                        </a:rPr>
                        <a:t>refers to a building or room funded by the </a:t>
                      </a:r>
                      <a:r>
                        <a:rPr lang="en-US" sz="1600" u="none" strike="noStrike" dirty="0" err="1">
                          <a:effectLst/>
                          <a:latin typeface="+mj-lt"/>
                        </a:rPr>
                        <a:t>DepEd</a:t>
                      </a:r>
                      <a:r>
                        <a:rPr lang="en-US" sz="1600" u="none" strike="noStrike" dirty="0">
                          <a:effectLst/>
                          <a:latin typeface="+mj-lt"/>
                        </a:rPr>
                        <a:t> National Budget whether implemented by </a:t>
                      </a:r>
                      <a:r>
                        <a:rPr lang="en-US" sz="1600" u="none" strike="noStrike" dirty="0" err="1">
                          <a:effectLst/>
                          <a:latin typeface="+mj-lt"/>
                        </a:rPr>
                        <a:t>DepEd</a:t>
                      </a:r>
                      <a:r>
                        <a:rPr lang="en-US" sz="1600" u="none" strike="noStrike" dirty="0">
                          <a:effectLst/>
                          <a:latin typeface="+mj-lt"/>
                        </a:rPr>
                        <a:t> or DPWH. (e.g. Basic Education Facilities Fund, Regular School Building Program, Public-Private Partnership School Infrastructure Program)</a:t>
                      </a:r>
                      <a:endParaRPr lang="en-US" sz="1600" b="0" i="0" u="none" strike="noStrike" dirty="0">
                        <a:solidFill>
                          <a:srgbClr val="000000"/>
                        </a:solidFill>
                        <a:effectLst/>
                        <a:latin typeface="+mj-lt"/>
                      </a:endParaRPr>
                    </a:p>
                  </a:txBody>
                  <a:tcPr marL="9438" marR="9438" marT="9438" marB="0" anchor="ctr"/>
                </a:tc>
              </a:tr>
              <a:tr h="792849">
                <a:tc>
                  <a:txBody>
                    <a:bodyPr/>
                    <a:lstStyle/>
                    <a:p>
                      <a:pPr algn="l" fontAlgn="ctr"/>
                      <a:r>
                        <a:rPr lang="en-US" sz="1600" u="none" strike="noStrike" dirty="0" err="1">
                          <a:effectLst/>
                          <a:latin typeface="+mj-lt"/>
                        </a:rPr>
                        <a:t>DepEd</a:t>
                      </a:r>
                      <a:r>
                        <a:rPr lang="en-US" sz="1600" u="none" strike="noStrike" dirty="0">
                          <a:effectLst/>
                          <a:latin typeface="+mj-lt"/>
                        </a:rPr>
                        <a:t> with counterpart fund</a:t>
                      </a:r>
                      <a:endParaRPr lang="en-US" sz="1600" b="0" i="0" u="none" strike="noStrike" dirty="0">
                        <a:solidFill>
                          <a:srgbClr val="000000"/>
                        </a:solidFill>
                        <a:effectLst/>
                        <a:latin typeface="+mj-lt"/>
                      </a:endParaRPr>
                    </a:p>
                  </a:txBody>
                  <a:tcPr marL="254816" marR="9438" marT="9438" marB="0" anchor="ctr"/>
                </a:tc>
                <a:tc>
                  <a:txBody>
                    <a:bodyPr/>
                    <a:lstStyle/>
                    <a:p>
                      <a:pPr algn="l" fontAlgn="ctr"/>
                      <a:r>
                        <a:rPr lang="en-US" sz="1600" u="none" strike="noStrike" dirty="0">
                          <a:effectLst/>
                          <a:latin typeface="+mj-lt"/>
                        </a:rPr>
                        <a:t>refers to a building or room constructed using </a:t>
                      </a:r>
                      <a:r>
                        <a:rPr lang="en-US" sz="1600" u="none" strike="noStrike" dirty="0" err="1">
                          <a:effectLst/>
                          <a:latin typeface="+mj-lt"/>
                        </a:rPr>
                        <a:t>DepEd</a:t>
                      </a:r>
                      <a:r>
                        <a:rPr lang="en-US" sz="1600" u="none" strike="noStrike" dirty="0">
                          <a:effectLst/>
                          <a:latin typeface="+mj-lt"/>
                        </a:rPr>
                        <a:t> funds with counterpart of at least 10% from other sources.</a:t>
                      </a:r>
                      <a:endParaRPr lang="en-US" sz="1600" b="0" i="0" u="none" strike="noStrike" dirty="0">
                        <a:solidFill>
                          <a:srgbClr val="000000"/>
                        </a:solidFill>
                        <a:effectLst/>
                        <a:latin typeface="+mj-lt"/>
                      </a:endParaRPr>
                    </a:p>
                  </a:txBody>
                  <a:tcPr marL="9438" marR="9438" marT="9438" marB="0" anchor="ctr"/>
                </a:tc>
              </a:tr>
              <a:tr h="792849">
                <a:tc>
                  <a:txBody>
                    <a:bodyPr/>
                    <a:lstStyle/>
                    <a:p>
                      <a:pPr algn="l" fontAlgn="ctr"/>
                      <a:r>
                        <a:rPr lang="en-US" sz="1600" u="none" strike="noStrike" dirty="0">
                          <a:effectLst/>
                          <a:latin typeface="+mj-lt"/>
                        </a:rPr>
                        <a:t>LGU/SEF </a:t>
                      </a:r>
                      <a:endParaRPr lang="en-US" sz="1600" b="0" i="0" u="none" strike="noStrike" dirty="0">
                        <a:solidFill>
                          <a:srgbClr val="000000"/>
                        </a:solidFill>
                        <a:effectLst/>
                        <a:latin typeface="+mj-lt"/>
                      </a:endParaRPr>
                    </a:p>
                  </a:txBody>
                  <a:tcPr marL="254816" marR="9438" marT="9438" marB="0" anchor="ctr"/>
                </a:tc>
                <a:tc>
                  <a:txBody>
                    <a:bodyPr/>
                    <a:lstStyle/>
                    <a:p>
                      <a:pPr algn="l" fontAlgn="ctr"/>
                      <a:r>
                        <a:rPr lang="en-US" sz="1600" u="none" strike="noStrike" dirty="0">
                          <a:effectLst/>
                          <a:latin typeface="+mj-lt"/>
                        </a:rPr>
                        <a:t>refers to a building or room funded from the Special Education Fund (SEF) and the budgets of Local Government Units (LGU): provincial, municipal or barangay units.</a:t>
                      </a:r>
                      <a:endParaRPr lang="en-US" sz="1600" b="0" i="0" u="none" strike="noStrike" dirty="0">
                        <a:solidFill>
                          <a:srgbClr val="000000"/>
                        </a:solidFill>
                        <a:effectLst/>
                        <a:latin typeface="+mj-lt"/>
                      </a:endParaRPr>
                    </a:p>
                  </a:txBody>
                  <a:tcPr marL="9438" marR="9438" marT="9438" marB="0" anchor="ctr"/>
                </a:tc>
              </a:tr>
              <a:tr h="531563">
                <a:tc>
                  <a:txBody>
                    <a:bodyPr/>
                    <a:lstStyle/>
                    <a:p>
                      <a:pPr algn="l" fontAlgn="ctr"/>
                      <a:r>
                        <a:rPr lang="en-US" sz="1600" u="none" strike="noStrike" dirty="0">
                          <a:effectLst/>
                          <a:latin typeface="+mj-lt"/>
                        </a:rPr>
                        <a:t>Congress </a:t>
                      </a:r>
                      <a:endParaRPr lang="en-US" sz="1600" b="0" i="0" u="none" strike="noStrike" dirty="0">
                        <a:solidFill>
                          <a:srgbClr val="000000"/>
                        </a:solidFill>
                        <a:effectLst/>
                        <a:latin typeface="+mj-lt"/>
                      </a:endParaRPr>
                    </a:p>
                  </a:txBody>
                  <a:tcPr marL="254816" marR="9438" marT="9438" marB="0" anchor="ctr"/>
                </a:tc>
                <a:tc>
                  <a:txBody>
                    <a:bodyPr/>
                    <a:lstStyle/>
                    <a:p>
                      <a:pPr algn="l" fontAlgn="ctr"/>
                      <a:r>
                        <a:rPr lang="en-US" sz="1600" u="none" strike="noStrike" dirty="0">
                          <a:effectLst/>
                          <a:latin typeface="+mj-lt"/>
                        </a:rPr>
                        <a:t>refers to a building or room funded from the initiatives from members of the House of Representatives and the Senate of the Philippines.</a:t>
                      </a:r>
                      <a:endParaRPr lang="en-US" sz="1600" b="0" i="0" u="none" strike="noStrike" dirty="0">
                        <a:solidFill>
                          <a:srgbClr val="000000"/>
                        </a:solidFill>
                        <a:effectLst/>
                        <a:latin typeface="+mj-lt"/>
                      </a:endParaRPr>
                    </a:p>
                  </a:txBody>
                  <a:tcPr marL="9438" marR="9438" marT="9438" marB="0" anchor="ctr"/>
                </a:tc>
              </a:tr>
              <a:tr h="326228">
                <a:tc>
                  <a:txBody>
                    <a:bodyPr/>
                    <a:lstStyle/>
                    <a:p>
                      <a:pPr algn="l" fontAlgn="ctr"/>
                      <a:r>
                        <a:rPr lang="en-US" sz="1600" u="none" strike="noStrike" dirty="0">
                          <a:effectLst/>
                          <a:latin typeface="+mj-lt"/>
                        </a:rPr>
                        <a:t>PTA-funded </a:t>
                      </a:r>
                      <a:endParaRPr lang="en-US" sz="1600" b="0" i="0" u="none" strike="noStrike" dirty="0">
                        <a:solidFill>
                          <a:srgbClr val="000000"/>
                        </a:solidFill>
                        <a:effectLst/>
                        <a:latin typeface="+mj-lt"/>
                      </a:endParaRPr>
                    </a:p>
                  </a:txBody>
                  <a:tcPr marL="254816" marR="9438" marT="9438" marB="0" anchor="ctr"/>
                </a:tc>
                <a:tc>
                  <a:txBody>
                    <a:bodyPr/>
                    <a:lstStyle/>
                    <a:p>
                      <a:pPr algn="l" fontAlgn="ctr"/>
                      <a:r>
                        <a:rPr lang="en-US" sz="1600" u="none" strike="noStrike" dirty="0">
                          <a:effectLst/>
                          <a:latin typeface="+mj-lt"/>
                        </a:rPr>
                        <a:t>refers to a building or room funded by the Parents-Teachers Association (PTA).</a:t>
                      </a:r>
                      <a:endParaRPr lang="en-US" sz="1600" b="0" i="0" u="none" strike="noStrike" dirty="0">
                        <a:solidFill>
                          <a:srgbClr val="000000"/>
                        </a:solidFill>
                        <a:effectLst/>
                        <a:latin typeface="+mj-lt"/>
                      </a:endParaRPr>
                    </a:p>
                  </a:txBody>
                  <a:tcPr marL="9438" marR="9438" marT="9438" marB="0" anchor="ctr"/>
                </a:tc>
              </a:tr>
              <a:tr h="792849">
                <a:tc>
                  <a:txBody>
                    <a:bodyPr/>
                    <a:lstStyle/>
                    <a:p>
                      <a:pPr algn="l" fontAlgn="ctr"/>
                      <a:r>
                        <a:rPr lang="en-US" sz="1600" u="none" strike="noStrike" dirty="0">
                          <a:effectLst/>
                          <a:latin typeface="+mj-lt"/>
                        </a:rPr>
                        <a:t>Local private sector </a:t>
                      </a:r>
                      <a:endParaRPr lang="en-US" sz="1600" b="0" i="0" u="none" strike="noStrike" dirty="0">
                        <a:solidFill>
                          <a:srgbClr val="000000"/>
                        </a:solidFill>
                        <a:effectLst/>
                        <a:latin typeface="+mj-lt"/>
                      </a:endParaRPr>
                    </a:p>
                  </a:txBody>
                  <a:tcPr marL="254816" marR="9438" marT="9438" marB="0" anchor="ctr"/>
                </a:tc>
                <a:tc>
                  <a:txBody>
                    <a:bodyPr/>
                    <a:lstStyle/>
                    <a:p>
                      <a:pPr algn="l" fontAlgn="ctr"/>
                      <a:r>
                        <a:rPr lang="en-US" sz="1600" u="none" strike="noStrike" dirty="0">
                          <a:effectLst/>
                          <a:latin typeface="+mj-lt"/>
                        </a:rPr>
                        <a:t>refers to a building or room funded from donations of Philippine-based private individuals, corporations, alumni associations, non-government organizations and philanthropic organizations.</a:t>
                      </a:r>
                      <a:endParaRPr lang="en-US" sz="1600" b="0" i="0" u="none" strike="noStrike" dirty="0">
                        <a:solidFill>
                          <a:srgbClr val="000000"/>
                        </a:solidFill>
                        <a:effectLst/>
                        <a:latin typeface="+mj-lt"/>
                      </a:endParaRPr>
                    </a:p>
                  </a:txBody>
                  <a:tcPr marL="9438" marR="9438" marT="9438" marB="0" anchor="ctr"/>
                </a:tc>
              </a:tr>
              <a:tr h="531563">
                <a:tc>
                  <a:txBody>
                    <a:bodyPr/>
                    <a:lstStyle/>
                    <a:p>
                      <a:pPr algn="l" fontAlgn="ctr"/>
                      <a:r>
                        <a:rPr lang="en-US" sz="1600" u="none" strike="noStrike" dirty="0">
                          <a:effectLst/>
                          <a:latin typeface="+mj-lt"/>
                        </a:rPr>
                        <a:t>Foreign fund/donor</a:t>
                      </a:r>
                      <a:endParaRPr lang="en-US" sz="1600" b="0" i="0" u="none" strike="noStrike" dirty="0">
                        <a:solidFill>
                          <a:srgbClr val="000000"/>
                        </a:solidFill>
                        <a:effectLst/>
                        <a:latin typeface="+mj-lt"/>
                      </a:endParaRPr>
                    </a:p>
                  </a:txBody>
                  <a:tcPr marL="254816" marR="9438" marT="9438" marB="0" anchor="ctr"/>
                </a:tc>
                <a:tc>
                  <a:txBody>
                    <a:bodyPr/>
                    <a:lstStyle/>
                    <a:p>
                      <a:pPr algn="l" fontAlgn="ctr"/>
                      <a:r>
                        <a:rPr lang="en-US" sz="1600" u="none" strike="noStrike" dirty="0">
                          <a:effectLst/>
                          <a:latin typeface="+mj-lt"/>
                        </a:rPr>
                        <a:t>refers to a building or room funded from foreign-assisted projects and bilateral agreements with donor countries.</a:t>
                      </a:r>
                      <a:endParaRPr lang="en-US" sz="1600" b="0" i="0" u="none" strike="noStrike" dirty="0">
                        <a:solidFill>
                          <a:srgbClr val="000000"/>
                        </a:solidFill>
                        <a:effectLst/>
                        <a:latin typeface="+mj-lt"/>
                      </a:endParaRPr>
                    </a:p>
                  </a:txBody>
                  <a:tcPr marL="9438" marR="9438" marT="9438" marB="0" anchor="ctr"/>
                </a:tc>
              </a:tr>
            </a:tbl>
          </a:graphicData>
        </a:graphic>
      </p:graphicFrame>
      <p:sp>
        <p:nvSpPr>
          <p:cNvPr id="11" name="Title 1"/>
          <p:cNvSpPr>
            <a:spLocks noGrp="1"/>
          </p:cNvSpPr>
          <p:nvPr>
            <p:ph type="title"/>
          </p:nvPr>
        </p:nvSpPr>
        <p:spPr>
          <a:xfrm>
            <a:off x="0" y="0"/>
            <a:ext cx="9144000" cy="949249"/>
          </a:xfrm>
        </p:spPr>
        <p:txBody>
          <a:bodyPr>
            <a:noAutofit/>
          </a:bodyPr>
          <a:lstStyle/>
          <a:p>
            <a:r>
              <a:rPr lang="en-US" sz="3600" dirty="0" smtClean="0">
                <a:solidFill>
                  <a:schemeClr val="bg1"/>
                </a:solidFill>
              </a:rPr>
              <a:t>School Building Inventory Form</a:t>
            </a:r>
            <a:endParaRPr lang="en-US" sz="3600" dirty="0">
              <a:solidFill>
                <a:schemeClr val="bg1"/>
              </a:solidFill>
            </a:endParaRPr>
          </a:p>
        </p:txBody>
      </p:sp>
      <p:grpSp>
        <p:nvGrpSpPr>
          <p:cNvPr id="12" name="Group 11"/>
          <p:cNvGrpSpPr/>
          <p:nvPr/>
        </p:nvGrpSpPr>
        <p:grpSpPr>
          <a:xfrm>
            <a:off x="7547212" y="6207249"/>
            <a:ext cx="1521269" cy="627000"/>
            <a:chOff x="2666685" y="218369"/>
            <a:chExt cx="2960284" cy="1190846"/>
          </a:xfrm>
        </p:grpSpPr>
        <p:sp>
          <p:nvSpPr>
            <p:cNvPr id="13" name="Chevron 12"/>
            <p:cNvSpPr/>
            <p:nvPr/>
          </p:nvSpPr>
          <p:spPr>
            <a:xfrm>
              <a:off x="2666685" y="225102"/>
              <a:ext cx="2960284" cy="1184113"/>
            </a:xfrm>
            <a:prstGeom prst="chevron">
              <a:avLst/>
            </a:pr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14" name="Chevron 4"/>
            <p:cNvSpPr/>
            <p:nvPr/>
          </p:nvSpPr>
          <p:spPr>
            <a:xfrm>
              <a:off x="2962712" y="218369"/>
              <a:ext cx="2368229" cy="118411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72009" tIns="24003" rIns="24003" bIns="24003" numCol="1" spcCol="1270" anchor="ctr" anchorCtr="0">
              <a:noAutofit/>
            </a:bodyPr>
            <a:lstStyle/>
            <a:p>
              <a:pPr lvl="0" algn="ctr" defTabSz="800100">
                <a:lnSpc>
                  <a:spcPct val="90000"/>
                </a:lnSpc>
                <a:spcBef>
                  <a:spcPct val="0"/>
                </a:spcBef>
                <a:spcAft>
                  <a:spcPct val="35000"/>
                </a:spcAft>
              </a:pPr>
              <a:r>
                <a:rPr lang="en-US" sz="1400" kern="1200" dirty="0" smtClean="0">
                  <a:latin typeface="+mj-lt"/>
                </a:rPr>
                <a:t>Funding Source</a:t>
              </a:r>
              <a:endParaRPr lang="en-US" sz="1400" kern="1200" dirty="0">
                <a:latin typeface="+mj-lt"/>
              </a:endParaRPr>
            </a:p>
          </p:txBody>
        </p:sp>
      </p:grpSp>
    </p:spTree>
    <p:extLst>
      <p:ext uri="{BB962C8B-B14F-4D97-AF65-F5344CB8AC3E}">
        <p14:creationId xmlns:p14="http://schemas.microsoft.com/office/powerpoint/2010/main" val="16318657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solidFill>
                  <a:schemeClr val="bg1"/>
                </a:solidFill>
              </a:rPr>
              <a:t>Rationale</a:t>
            </a:r>
            <a:endParaRPr lang="en-PH" dirty="0">
              <a:solidFill>
                <a:schemeClr val="bg1"/>
              </a:solidFill>
            </a:endParaRPr>
          </a:p>
        </p:txBody>
      </p:sp>
      <p:graphicFrame>
        <p:nvGraphicFramePr>
          <p:cNvPr id="5" name="Diagram 4"/>
          <p:cNvGraphicFramePr/>
          <p:nvPr>
            <p:extLst>
              <p:ext uri="{D42A27DB-BD31-4B8C-83A1-F6EECF244321}">
                <p14:modId xmlns:p14="http://schemas.microsoft.com/office/powerpoint/2010/main" val="1587333574"/>
              </p:ext>
            </p:extLst>
          </p:nvPr>
        </p:nvGraphicFramePr>
        <p:xfrm>
          <a:off x="76200" y="1064528"/>
          <a:ext cx="5082654" cy="5562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TextBox 7"/>
          <p:cNvSpPr txBox="1"/>
          <p:nvPr/>
        </p:nvSpPr>
        <p:spPr>
          <a:xfrm>
            <a:off x="5399966" y="1126673"/>
            <a:ext cx="3733800" cy="5632311"/>
          </a:xfrm>
          <a:prstGeom prst="rect">
            <a:avLst/>
          </a:prstGeom>
          <a:noFill/>
        </p:spPr>
        <p:txBody>
          <a:bodyPr wrap="square" rtlCol="0">
            <a:spAutoFit/>
          </a:bodyPr>
          <a:lstStyle/>
          <a:p>
            <a:r>
              <a:rPr lang="en-PH" sz="2000" dirty="0" err="1" smtClean="0">
                <a:latin typeface="+mj-lt"/>
              </a:rPr>
              <a:t>DepEd</a:t>
            </a:r>
            <a:r>
              <a:rPr lang="en-PH" sz="2000" dirty="0" smtClean="0">
                <a:latin typeface="+mj-lt"/>
              </a:rPr>
              <a:t> continues to work towards making all schools child-friendly, safe and conducive to learning. </a:t>
            </a:r>
          </a:p>
          <a:p>
            <a:endParaRPr lang="en-PH" sz="1200" dirty="0">
              <a:latin typeface="+mj-lt"/>
            </a:endParaRPr>
          </a:p>
          <a:p>
            <a:r>
              <a:rPr lang="en-PH" sz="2000" dirty="0" smtClean="0">
                <a:latin typeface="+mj-lt"/>
              </a:rPr>
              <a:t>Part of this effort is providing the appropriate facilities for each school based on data collected from our schools and standards set by policymakers.</a:t>
            </a:r>
          </a:p>
          <a:p>
            <a:endParaRPr lang="en-PH" sz="1400" dirty="0">
              <a:latin typeface="+mj-lt"/>
            </a:endParaRPr>
          </a:p>
          <a:p>
            <a:r>
              <a:rPr lang="en-PH" sz="2000" dirty="0" smtClean="0">
                <a:latin typeface="+mj-lt"/>
              </a:rPr>
              <a:t>We want to understand:</a:t>
            </a:r>
          </a:p>
          <a:p>
            <a:pPr marL="457200" indent="-457200">
              <a:buAutoNum type="arabicPeriod"/>
            </a:pPr>
            <a:r>
              <a:rPr lang="en-PH" sz="2000" dirty="0" smtClean="0">
                <a:latin typeface="+mj-lt"/>
              </a:rPr>
              <a:t>What do our schools have? (Inventory)</a:t>
            </a:r>
          </a:p>
          <a:p>
            <a:pPr marL="457200" indent="-457200">
              <a:buAutoNum type="arabicPeriod"/>
            </a:pPr>
            <a:r>
              <a:rPr lang="en-PH" sz="2000" dirty="0" smtClean="0">
                <a:latin typeface="+mj-lt"/>
              </a:rPr>
              <a:t>What do our schools need? (Requirements)</a:t>
            </a:r>
          </a:p>
          <a:p>
            <a:pPr marL="457200" indent="-457200">
              <a:buAutoNum type="arabicPeriod"/>
            </a:pPr>
            <a:r>
              <a:rPr lang="en-PH" sz="2000" dirty="0" smtClean="0">
                <a:latin typeface="+mj-lt"/>
              </a:rPr>
              <a:t>What should we provide?</a:t>
            </a:r>
            <a:endParaRPr lang="en-PH" sz="2000" dirty="0">
              <a:latin typeface="+mj-lt"/>
            </a:endParaRPr>
          </a:p>
          <a:p>
            <a:pPr lvl="1"/>
            <a:r>
              <a:rPr lang="en-PH" sz="2000" dirty="0" smtClean="0">
                <a:latin typeface="+mj-lt"/>
              </a:rPr>
              <a:t>(Allocation)</a:t>
            </a:r>
          </a:p>
        </p:txBody>
      </p:sp>
      <p:sp>
        <p:nvSpPr>
          <p:cNvPr id="9" name="TextBox 8"/>
          <p:cNvSpPr txBox="1"/>
          <p:nvPr/>
        </p:nvSpPr>
        <p:spPr>
          <a:xfrm>
            <a:off x="3640542" y="1367054"/>
            <a:ext cx="1600200" cy="1477328"/>
          </a:xfrm>
          <a:prstGeom prst="rect">
            <a:avLst/>
          </a:prstGeom>
          <a:noFill/>
        </p:spPr>
        <p:txBody>
          <a:bodyPr wrap="square" rtlCol="0">
            <a:spAutoFit/>
          </a:bodyPr>
          <a:lstStyle/>
          <a:p>
            <a:pPr algn="ctr"/>
            <a:r>
              <a:rPr lang="en-PH" b="1" dirty="0" smtClean="0">
                <a:latin typeface="+mj-lt"/>
              </a:rPr>
              <a:t>Getting the accurate inventory is essential in this process.</a:t>
            </a:r>
          </a:p>
        </p:txBody>
      </p:sp>
    </p:spTree>
    <p:extLst>
      <p:ext uri="{BB962C8B-B14F-4D97-AF65-F5344CB8AC3E}">
        <p14:creationId xmlns:p14="http://schemas.microsoft.com/office/powerpoint/2010/main" val="3037896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80">
                                          <p:stCondLst>
                                            <p:cond delay="0"/>
                                          </p:stCondLst>
                                        </p:cTn>
                                        <p:tgtEl>
                                          <p:spTgt spid="9"/>
                                        </p:tgtEl>
                                      </p:cBhvr>
                                    </p:animEffect>
                                    <p:anim calcmode="lin" valueType="num">
                                      <p:cBhvr>
                                        <p:cTn id="8"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3" dur="26">
                                          <p:stCondLst>
                                            <p:cond delay="650"/>
                                          </p:stCondLst>
                                        </p:cTn>
                                        <p:tgtEl>
                                          <p:spTgt spid="9"/>
                                        </p:tgtEl>
                                      </p:cBhvr>
                                      <p:to x="100000" y="60000"/>
                                    </p:animScale>
                                    <p:animScale>
                                      <p:cBhvr>
                                        <p:cTn id="14" dur="166" decel="50000">
                                          <p:stCondLst>
                                            <p:cond delay="676"/>
                                          </p:stCondLst>
                                        </p:cTn>
                                        <p:tgtEl>
                                          <p:spTgt spid="9"/>
                                        </p:tgtEl>
                                      </p:cBhvr>
                                      <p:to x="100000" y="100000"/>
                                    </p:animScale>
                                    <p:animScale>
                                      <p:cBhvr>
                                        <p:cTn id="15" dur="26">
                                          <p:stCondLst>
                                            <p:cond delay="1312"/>
                                          </p:stCondLst>
                                        </p:cTn>
                                        <p:tgtEl>
                                          <p:spTgt spid="9"/>
                                        </p:tgtEl>
                                      </p:cBhvr>
                                      <p:to x="100000" y="80000"/>
                                    </p:animScale>
                                    <p:animScale>
                                      <p:cBhvr>
                                        <p:cTn id="16" dur="166" decel="50000">
                                          <p:stCondLst>
                                            <p:cond delay="1338"/>
                                          </p:stCondLst>
                                        </p:cTn>
                                        <p:tgtEl>
                                          <p:spTgt spid="9"/>
                                        </p:tgtEl>
                                      </p:cBhvr>
                                      <p:to x="100000" y="100000"/>
                                    </p:animScale>
                                    <p:animScale>
                                      <p:cBhvr>
                                        <p:cTn id="17" dur="26">
                                          <p:stCondLst>
                                            <p:cond delay="1642"/>
                                          </p:stCondLst>
                                        </p:cTn>
                                        <p:tgtEl>
                                          <p:spTgt spid="9"/>
                                        </p:tgtEl>
                                      </p:cBhvr>
                                      <p:to x="100000" y="90000"/>
                                    </p:animScale>
                                    <p:animScale>
                                      <p:cBhvr>
                                        <p:cTn id="18" dur="166" decel="50000">
                                          <p:stCondLst>
                                            <p:cond delay="1668"/>
                                          </p:stCondLst>
                                        </p:cTn>
                                        <p:tgtEl>
                                          <p:spTgt spid="9"/>
                                        </p:tgtEl>
                                      </p:cBhvr>
                                      <p:to x="100000" y="100000"/>
                                    </p:animScale>
                                    <p:animScale>
                                      <p:cBhvr>
                                        <p:cTn id="19" dur="26">
                                          <p:stCondLst>
                                            <p:cond delay="1808"/>
                                          </p:stCondLst>
                                        </p:cTn>
                                        <p:tgtEl>
                                          <p:spTgt spid="9"/>
                                        </p:tgtEl>
                                      </p:cBhvr>
                                      <p:to x="100000" y="95000"/>
                                    </p:animScale>
                                    <p:animScale>
                                      <p:cBhvr>
                                        <p:cTn id="20" dur="166" decel="50000">
                                          <p:stCondLst>
                                            <p:cond delay="1834"/>
                                          </p:stCondLst>
                                        </p:cTn>
                                        <p:tgtEl>
                                          <p:spTgt spid="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p:cNvGraphicFramePr>
            <a:graphicFrameLocks noGrp="1"/>
          </p:cNvGraphicFramePr>
          <p:nvPr>
            <p:ph idx="1"/>
            <p:extLst>
              <p:ext uri="{D42A27DB-BD31-4B8C-83A1-F6EECF244321}">
                <p14:modId xmlns:p14="http://schemas.microsoft.com/office/powerpoint/2010/main" val="2874255881"/>
              </p:ext>
            </p:extLst>
          </p:nvPr>
        </p:nvGraphicFramePr>
        <p:xfrm>
          <a:off x="1170295" y="2116454"/>
          <a:ext cx="6789761" cy="14330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itle 1"/>
          <p:cNvSpPr txBox="1">
            <a:spLocks/>
          </p:cNvSpPr>
          <p:nvPr/>
        </p:nvSpPr>
        <p:spPr>
          <a:xfrm>
            <a:off x="259307" y="1167205"/>
            <a:ext cx="8229600" cy="94924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bg2">
                    <a:lumMod val="50000"/>
                  </a:schemeClr>
                </a:solidFill>
                <a:latin typeface="+mj-lt"/>
                <a:ea typeface="+mj-ea"/>
                <a:cs typeface="+mj-cs"/>
              </a:defRPr>
            </a:lvl1pPr>
          </a:lstStyle>
          <a:p>
            <a:pPr algn="l"/>
            <a:r>
              <a:rPr lang="en-US" sz="2800" u="sng" dirty="0" smtClean="0">
                <a:solidFill>
                  <a:schemeClr val="tx1"/>
                </a:solidFill>
              </a:rPr>
              <a:t>Table 2. Existing Rooms</a:t>
            </a:r>
            <a:endParaRPr lang="en-US" sz="2800" u="sng" dirty="0">
              <a:solidFill>
                <a:schemeClr val="tx1"/>
              </a:solidFill>
            </a:endParaRPr>
          </a:p>
        </p:txBody>
      </p:sp>
      <p:cxnSp>
        <p:nvCxnSpPr>
          <p:cNvPr id="13" name="Straight Connector 12"/>
          <p:cNvCxnSpPr/>
          <p:nvPr/>
        </p:nvCxnSpPr>
        <p:spPr>
          <a:xfrm>
            <a:off x="8488906" y="2831910"/>
            <a:ext cx="1" cy="812041"/>
          </a:xfrm>
          <a:prstGeom prst="line">
            <a:avLst/>
          </a:prstGeom>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777922" y="3643951"/>
            <a:ext cx="7710984"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a:off x="777922" y="3657599"/>
            <a:ext cx="0" cy="730156"/>
          </a:xfrm>
          <a:prstGeom prst="line">
            <a:avLst/>
          </a:prstGeom>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p:nvPr/>
        </p:nvCxnSpPr>
        <p:spPr>
          <a:xfrm>
            <a:off x="777922" y="4387755"/>
            <a:ext cx="197893"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8871045" y="2941092"/>
            <a:ext cx="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7997588" y="2831910"/>
            <a:ext cx="491318" cy="0"/>
          </a:xfrm>
          <a:prstGeom prst="line">
            <a:avLst/>
          </a:prstGeom>
        </p:spPr>
        <p:style>
          <a:lnRef idx="2">
            <a:schemeClr val="accent1"/>
          </a:lnRef>
          <a:fillRef idx="0">
            <a:schemeClr val="accent1"/>
          </a:fillRef>
          <a:effectRef idx="1">
            <a:schemeClr val="accent1"/>
          </a:effectRef>
          <a:fontRef idx="minor">
            <a:schemeClr val="tx1"/>
          </a:fontRef>
        </p:style>
      </p:cxnSp>
      <p:graphicFrame>
        <p:nvGraphicFramePr>
          <p:cNvPr id="17" name="Content Placeholder 7"/>
          <p:cNvGraphicFramePr>
            <a:graphicFrameLocks/>
          </p:cNvGraphicFramePr>
          <p:nvPr>
            <p:extLst>
              <p:ext uri="{D42A27DB-BD31-4B8C-83A1-F6EECF244321}">
                <p14:modId xmlns:p14="http://schemas.microsoft.com/office/powerpoint/2010/main" val="1222316014"/>
              </p:ext>
            </p:extLst>
          </p:nvPr>
        </p:nvGraphicFramePr>
        <p:xfrm>
          <a:off x="1211242" y="3746137"/>
          <a:ext cx="6789761" cy="1433014"/>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22" name="Title 1"/>
          <p:cNvSpPr>
            <a:spLocks noGrp="1"/>
          </p:cNvSpPr>
          <p:nvPr>
            <p:ph type="title"/>
          </p:nvPr>
        </p:nvSpPr>
        <p:spPr>
          <a:xfrm>
            <a:off x="0" y="0"/>
            <a:ext cx="9144000" cy="949249"/>
          </a:xfrm>
        </p:spPr>
        <p:txBody>
          <a:bodyPr>
            <a:noAutofit/>
          </a:bodyPr>
          <a:lstStyle/>
          <a:p>
            <a:r>
              <a:rPr lang="en-US" sz="3600" dirty="0" smtClean="0">
                <a:solidFill>
                  <a:schemeClr val="bg1"/>
                </a:solidFill>
              </a:rPr>
              <a:t>School Building Inventory Form</a:t>
            </a:r>
            <a:endParaRPr lang="en-US" sz="3600" dirty="0">
              <a:solidFill>
                <a:schemeClr val="bg1"/>
              </a:solidFill>
            </a:endParaRPr>
          </a:p>
        </p:txBody>
      </p:sp>
    </p:spTree>
    <p:extLst>
      <p:ext uri="{BB962C8B-B14F-4D97-AF65-F5344CB8AC3E}">
        <p14:creationId xmlns:p14="http://schemas.microsoft.com/office/powerpoint/2010/main" val="249202988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Content Placeholder 14"/>
          <p:cNvGraphicFramePr>
            <a:graphicFrameLocks noGrp="1"/>
          </p:cNvGraphicFramePr>
          <p:nvPr>
            <p:ph idx="1"/>
            <p:extLst>
              <p:ext uri="{D42A27DB-BD31-4B8C-83A1-F6EECF244321}">
                <p14:modId xmlns:p14="http://schemas.microsoft.com/office/powerpoint/2010/main" val="2607742546"/>
              </p:ext>
            </p:extLst>
          </p:nvPr>
        </p:nvGraphicFramePr>
        <p:xfrm>
          <a:off x="457200" y="1146410"/>
          <a:ext cx="8120418" cy="5221853"/>
        </p:xfrm>
        <a:graphic>
          <a:graphicData uri="http://schemas.openxmlformats.org/drawingml/2006/table">
            <a:tbl>
              <a:tblPr>
                <a:tableStyleId>{5C22544A-7EE6-4342-B048-85BDC9FD1C3A}</a:tableStyleId>
              </a:tblPr>
              <a:tblGrid>
                <a:gridCol w="3145809"/>
                <a:gridCol w="4974609"/>
              </a:tblGrid>
              <a:tr h="464026">
                <a:tc>
                  <a:txBody>
                    <a:bodyPr/>
                    <a:lstStyle/>
                    <a:p>
                      <a:pPr algn="ctr" fontAlgn="ctr"/>
                      <a:r>
                        <a:rPr lang="en-US" sz="1800" b="1" u="none" strike="noStrike" dirty="0" smtClean="0">
                          <a:solidFill>
                            <a:schemeClr val="bg1"/>
                          </a:solidFill>
                          <a:effectLst/>
                          <a:latin typeface="+mj-lt"/>
                        </a:rPr>
                        <a:t>Room Condition</a:t>
                      </a:r>
                      <a:endParaRPr lang="en-US" sz="1800" b="1" i="0" u="none" strike="noStrike" dirty="0">
                        <a:solidFill>
                          <a:schemeClr val="bg1"/>
                        </a:solidFill>
                        <a:effectLst/>
                        <a:latin typeface="+mj-lt"/>
                      </a:endParaRPr>
                    </a:p>
                  </a:txBody>
                  <a:tcPr marL="9171" marR="9171" marT="9171" marB="0" anchor="ctr">
                    <a:solidFill>
                      <a:schemeClr val="accent1">
                        <a:lumMod val="50000"/>
                      </a:schemeClr>
                    </a:solidFill>
                  </a:tcPr>
                </a:tc>
                <a:tc>
                  <a:txBody>
                    <a:bodyPr/>
                    <a:lstStyle/>
                    <a:p>
                      <a:pPr algn="ctr" fontAlgn="ctr"/>
                      <a:r>
                        <a:rPr lang="en-US" sz="1800" b="1" u="none" strike="noStrike" dirty="0" smtClean="0">
                          <a:solidFill>
                            <a:schemeClr val="bg1"/>
                          </a:solidFill>
                          <a:effectLst/>
                          <a:latin typeface="+mj-lt"/>
                        </a:rPr>
                        <a:t>Definition</a:t>
                      </a:r>
                      <a:endParaRPr lang="en-US" sz="1800" b="1" i="0" u="none" strike="noStrike" dirty="0">
                        <a:solidFill>
                          <a:schemeClr val="bg1"/>
                        </a:solidFill>
                        <a:effectLst/>
                        <a:latin typeface="+mj-lt"/>
                      </a:endParaRPr>
                    </a:p>
                  </a:txBody>
                  <a:tcPr marL="9171" marR="9171" marT="9171" marB="0" anchor="ctr">
                    <a:solidFill>
                      <a:schemeClr val="accent1">
                        <a:lumMod val="50000"/>
                      </a:schemeClr>
                    </a:solidFill>
                  </a:tcPr>
                </a:tc>
              </a:tr>
              <a:tr h="341194">
                <a:tc>
                  <a:txBody>
                    <a:bodyPr/>
                    <a:lstStyle/>
                    <a:p>
                      <a:pPr lvl="1" algn="l" fontAlgn="ctr"/>
                      <a:r>
                        <a:rPr lang="en-US" sz="1800" b="0" i="0" u="none" strike="noStrike" dirty="0" smtClean="0">
                          <a:solidFill>
                            <a:srgbClr val="000000"/>
                          </a:solidFill>
                          <a:effectLst/>
                          <a:latin typeface="Cambria"/>
                        </a:rPr>
                        <a:t>Good</a:t>
                      </a:r>
                      <a:endParaRPr lang="en-US" sz="1800" b="0" i="0" u="none" strike="noStrike" dirty="0">
                        <a:solidFill>
                          <a:srgbClr val="000000"/>
                        </a:solidFill>
                        <a:effectLst/>
                        <a:latin typeface="Cambria"/>
                      </a:endParaRPr>
                    </a:p>
                  </a:txBody>
                  <a:tcPr marL="9525" marR="9525" marT="9525" marB="0" anchor="ctr"/>
                </a:tc>
                <a:tc>
                  <a:txBody>
                    <a:bodyPr/>
                    <a:lstStyle/>
                    <a:p>
                      <a:pPr algn="l" fontAlgn="ctr"/>
                      <a:r>
                        <a:rPr lang="en-US" sz="1800" b="0" i="0" u="none" strike="noStrike" dirty="0" smtClean="0">
                          <a:solidFill>
                            <a:srgbClr val="000000"/>
                          </a:solidFill>
                          <a:effectLst/>
                          <a:latin typeface="+mj-lt"/>
                        </a:rPr>
                        <a:t>refers to a</a:t>
                      </a:r>
                      <a:r>
                        <a:rPr lang="en-US" sz="1800" b="0" i="0" u="none" strike="noStrike" baseline="0" dirty="0" smtClean="0">
                          <a:solidFill>
                            <a:srgbClr val="000000"/>
                          </a:solidFill>
                          <a:effectLst/>
                          <a:latin typeface="+mj-lt"/>
                        </a:rPr>
                        <a:t> room </a:t>
                      </a:r>
                      <a:r>
                        <a:rPr lang="en-US" sz="1800" b="0" i="0" u="none" strike="noStrike" dirty="0" smtClean="0">
                          <a:solidFill>
                            <a:srgbClr val="000000"/>
                          </a:solidFill>
                          <a:effectLst/>
                          <a:latin typeface="+mj-lt"/>
                        </a:rPr>
                        <a:t>which does not need repair</a:t>
                      </a:r>
                      <a:endParaRPr lang="en-US" sz="1800" b="0" i="0" u="none" strike="noStrike" dirty="0">
                        <a:solidFill>
                          <a:srgbClr val="000000"/>
                        </a:solidFill>
                        <a:effectLst/>
                        <a:latin typeface="+mj-lt"/>
                      </a:endParaRPr>
                    </a:p>
                  </a:txBody>
                  <a:tcPr marL="9171" marR="9171" marT="9171" marB="0" anchor="ctr"/>
                </a:tc>
              </a:tr>
              <a:tr h="341194">
                <a:tc>
                  <a:txBody>
                    <a:bodyPr/>
                    <a:lstStyle/>
                    <a:p>
                      <a:pPr lvl="1" algn="l" fontAlgn="ctr"/>
                      <a:r>
                        <a:rPr lang="en-US" sz="1800" b="0" i="0" u="none" strike="noStrike" dirty="0" smtClean="0">
                          <a:solidFill>
                            <a:srgbClr val="000000"/>
                          </a:solidFill>
                          <a:effectLst/>
                          <a:latin typeface="Cambria"/>
                        </a:rPr>
                        <a:t>Needs</a:t>
                      </a:r>
                      <a:r>
                        <a:rPr lang="en-US" sz="1800" b="0" i="0" u="none" strike="noStrike" baseline="0" dirty="0" smtClean="0">
                          <a:solidFill>
                            <a:srgbClr val="000000"/>
                          </a:solidFill>
                          <a:effectLst/>
                          <a:latin typeface="Cambria"/>
                        </a:rPr>
                        <a:t> Minor Repair</a:t>
                      </a:r>
                      <a:endParaRPr lang="en-US" sz="1800" b="0" i="0" u="none" strike="noStrike" dirty="0">
                        <a:solidFill>
                          <a:srgbClr val="000000"/>
                        </a:solidFill>
                        <a:effectLst/>
                        <a:latin typeface="Cambria"/>
                      </a:endParaRPr>
                    </a:p>
                  </a:txBody>
                  <a:tcPr marL="9525" marR="9525" marT="9525" marB="0" anchor="ctr"/>
                </a:tc>
                <a:tc>
                  <a:txBody>
                    <a:bodyPr/>
                    <a:lstStyle/>
                    <a:p>
                      <a:pPr algn="l" fontAlgn="ctr"/>
                      <a:r>
                        <a:rPr lang="en-US" sz="1800" b="0" i="0" u="none" strike="noStrike" dirty="0" smtClean="0">
                          <a:solidFill>
                            <a:srgbClr val="000000"/>
                          </a:solidFill>
                          <a:effectLst/>
                          <a:latin typeface="+mj-lt"/>
                        </a:rPr>
                        <a:t>refers to the repair or replacement of school building components which are not subjected to critical structural loads and stresses and which are estimated to cost less than ten percent (10%) of the cost of a standard building unit such as repair of windows, doors, partitions and the like.</a:t>
                      </a:r>
                      <a:endParaRPr lang="en-US" sz="1800" b="0" i="0" u="none" strike="noStrike" dirty="0">
                        <a:solidFill>
                          <a:srgbClr val="000000"/>
                        </a:solidFill>
                        <a:effectLst/>
                        <a:latin typeface="+mj-lt"/>
                      </a:endParaRPr>
                    </a:p>
                  </a:txBody>
                  <a:tcPr marL="9171" marR="9171" marT="9171" marB="0" anchor="ctr"/>
                </a:tc>
              </a:tr>
              <a:tr h="395785">
                <a:tc>
                  <a:txBody>
                    <a:bodyPr/>
                    <a:lstStyle/>
                    <a:p>
                      <a:pPr lvl="1" algn="l" fontAlgn="ctr"/>
                      <a:r>
                        <a:rPr lang="en-US" sz="1800" b="0" i="0" u="none" strike="noStrike" dirty="0" smtClean="0">
                          <a:solidFill>
                            <a:srgbClr val="000000"/>
                          </a:solidFill>
                          <a:effectLst/>
                          <a:latin typeface="Cambria"/>
                        </a:rPr>
                        <a:t>Needs Major Repair</a:t>
                      </a:r>
                      <a:endParaRPr lang="en-US" sz="1800" b="0" i="0" u="none" strike="noStrike" dirty="0">
                        <a:solidFill>
                          <a:srgbClr val="000000"/>
                        </a:solidFill>
                        <a:effectLst/>
                        <a:latin typeface="Cambria"/>
                      </a:endParaRPr>
                    </a:p>
                  </a:txBody>
                  <a:tcPr marL="9525" marR="9525" marT="9525" marB="0" anchor="ctr"/>
                </a:tc>
                <a:tc>
                  <a:txBody>
                    <a:bodyPr/>
                    <a:lstStyle/>
                    <a:p>
                      <a:pPr algn="l" fontAlgn="ctr"/>
                      <a:r>
                        <a:rPr lang="en-US" sz="1800" b="0" i="0" u="none" strike="noStrike" dirty="0" smtClean="0">
                          <a:solidFill>
                            <a:srgbClr val="000000"/>
                          </a:solidFill>
                          <a:effectLst/>
                          <a:latin typeface="+mj-lt"/>
                        </a:rPr>
                        <a:t>refers to the repair or replacement of school building components which are subjected to critical structural loads and stresses and which are estimated to cost ten percent (10%) or more of the cost of a standard building unit such as roof frames, posts and exterior walls.</a:t>
                      </a:r>
                      <a:endParaRPr lang="en-US" sz="1800" b="0" i="0" u="none" strike="noStrike" dirty="0">
                        <a:solidFill>
                          <a:srgbClr val="000000"/>
                        </a:solidFill>
                        <a:effectLst/>
                        <a:latin typeface="+mj-lt"/>
                      </a:endParaRPr>
                    </a:p>
                  </a:txBody>
                  <a:tcPr marL="9171" marR="9171" marT="9171" marB="0" anchor="ctr"/>
                </a:tc>
              </a:tr>
              <a:tr h="465773">
                <a:tc>
                  <a:txBody>
                    <a:bodyPr/>
                    <a:lstStyle/>
                    <a:p>
                      <a:pPr lvl="1" algn="l" fontAlgn="ctr"/>
                      <a:r>
                        <a:rPr lang="en-US" sz="1800" b="0" i="0" u="none" strike="noStrike" dirty="0" smtClean="0">
                          <a:solidFill>
                            <a:srgbClr val="000000"/>
                          </a:solidFill>
                          <a:effectLst/>
                          <a:latin typeface="Cambria"/>
                        </a:rPr>
                        <a:t>Condemned</a:t>
                      </a:r>
                      <a:endParaRPr lang="en-US" sz="1800" b="0" i="0" u="none" strike="noStrike" dirty="0">
                        <a:solidFill>
                          <a:srgbClr val="000000"/>
                        </a:solidFill>
                        <a:effectLst/>
                        <a:latin typeface="Cambria"/>
                      </a:endParaRPr>
                    </a:p>
                  </a:txBody>
                  <a:tcPr marL="9525" marR="9525" marT="9525" marB="0" anchor="ctr"/>
                </a:tc>
                <a:tc>
                  <a:txBody>
                    <a:bodyPr/>
                    <a:lstStyle/>
                    <a:p>
                      <a:pPr algn="l" fontAlgn="ctr"/>
                      <a:r>
                        <a:rPr lang="en-US" sz="1800" b="0" i="0" u="none" strike="noStrike" dirty="0" smtClean="0">
                          <a:solidFill>
                            <a:srgbClr val="000000"/>
                          </a:solidFill>
                          <a:effectLst/>
                          <a:latin typeface="+mj-lt"/>
                        </a:rPr>
                        <a:t>refers to a room officially declared by the Municipal Engineer to be dangerous to the life, health, property or safety of the public or its occupants.</a:t>
                      </a:r>
                      <a:endParaRPr lang="en-US" sz="1800" b="0" i="0" u="none" strike="noStrike" dirty="0">
                        <a:solidFill>
                          <a:srgbClr val="000000"/>
                        </a:solidFill>
                        <a:effectLst/>
                        <a:latin typeface="+mj-lt"/>
                      </a:endParaRPr>
                    </a:p>
                  </a:txBody>
                  <a:tcPr marL="9171" marR="9171" marT="9171" marB="0" anchor="ctr"/>
                </a:tc>
              </a:tr>
            </a:tbl>
          </a:graphicData>
        </a:graphic>
      </p:graphicFrame>
      <p:sp>
        <p:nvSpPr>
          <p:cNvPr id="5" name="Title 1"/>
          <p:cNvSpPr>
            <a:spLocks noGrp="1"/>
          </p:cNvSpPr>
          <p:nvPr>
            <p:ph type="title"/>
          </p:nvPr>
        </p:nvSpPr>
        <p:spPr>
          <a:xfrm>
            <a:off x="0" y="0"/>
            <a:ext cx="9144000" cy="949249"/>
          </a:xfrm>
        </p:spPr>
        <p:txBody>
          <a:bodyPr>
            <a:noAutofit/>
          </a:bodyPr>
          <a:lstStyle/>
          <a:p>
            <a:r>
              <a:rPr lang="en-US" sz="3600" dirty="0" smtClean="0">
                <a:solidFill>
                  <a:schemeClr val="bg1"/>
                </a:solidFill>
              </a:rPr>
              <a:t>School Building Inventory Form</a:t>
            </a:r>
            <a:endParaRPr lang="en-US" sz="3600" dirty="0">
              <a:solidFill>
                <a:schemeClr val="bg1"/>
              </a:solidFill>
            </a:endParaRPr>
          </a:p>
        </p:txBody>
      </p:sp>
      <p:grpSp>
        <p:nvGrpSpPr>
          <p:cNvPr id="4" name="Group 3"/>
          <p:cNvGrpSpPr/>
          <p:nvPr/>
        </p:nvGrpSpPr>
        <p:grpSpPr>
          <a:xfrm>
            <a:off x="7629099" y="6264323"/>
            <a:ext cx="1433012" cy="487963"/>
            <a:chOff x="31851" y="6103"/>
            <a:chExt cx="3567276" cy="1426910"/>
          </a:xfrm>
        </p:grpSpPr>
        <p:sp>
          <p:nvSpPr>
            <p:cNvPr id="6" name="Chevron 5"/>
            <p:cNvSpPr/>
            <p:nvPr/>
          </p:nvSpPr>
          <p:spPr>
            <a:xfrm>
              <a:off x="31851" y="6103"/>
              <a:ext cx="3567276" cy="1426910"/>
            </a:xfrm>
            <a:prstGeom prst="chevron">
              <a:avLst/>
            </a:pr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7" name="Chevron 4"/>
            <p:cNvSpPr/>
            <p:nvPr/>
          </p:nvSpPr>
          <p:spPr>
            <a:xfrm>
              <a:off x="473512" y="6103"/>
              <a:ext cx="2775258" cy="142691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6012" tIns="32004" rIns="32004" bIns="32004" numCol="1" spcCol="1270" anchor="ctr" anchorCtr="0">
              <a:noAutofit/>
            </a:bodyPr>
            <a:lstStyle/>
            <a:p>
              <a:pPr lvl="0" algn="ctr" defTabSz="1066800">
                <a:lnSpc>
                  <a:spcPct val="90000"/>
                </a:lnSpc>
                <a:spcBef>
                  <a:spcPct val="0"/>
                </a:spcBef>
                <a:spcAft>
                  <a:spcPct val="35000"/>
                </a:spcAft>
              </a:pPr>
              <a:r>
                <a:rPr lang="en-US" sz="1600" kern="1200" dirty="0" smtClean="0">
                  <a:latin typeface="+mj-lt"/>
                </a:rPr>
                <a:t>Room Condition</a:t>
              </a:r>
              <a:endParaRPr lang="en-US" sz="1600" kern="1200" dirty="0">
                <a:latin typeface="+mj-lt"/>
              </a:endParaRPr>
            </a:p>
          </p:txBody>
        </p:sp>
      </p:grpSp>
    </p:spTree>
    <p:extLst>
      <p:ext uri="{BB962C8B-B14F-4D97-AF65-F5344CB8AC3E}">
        <p14:creationId xmlns:p14="http://schemas.microsoft.com/office/powerpoint/2010/main" val="371671250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Content Placeholder 14"/>
          <p:cNvGraphicFramePr>
            <a:graphicFrameLocks noGrp="1"/>
          </p:cNvGraphicFramePr>
          <p:nvPr>
            <p:ph idx="1"/>
            <p:extLst>
              <p:ext uri="{D42A27DB-BD31-4B8C-83A1-F6EECF244321}">
                <p14:modId xmlns:p14="http://schemas.microsoft.com/office/powerpoint/2010/main" val="2534653469"/>
              </p:ext>
            </p:extLst>
          </p:nvPr>
        </p:nvGraphicFramePr>
        <p:xfrm>
          <a:off x="1569493" y="1153965"/>
          <a:ext cx="6441743" cy="5143804"/>
        </p:xfrm>
        <a:graphic>
          <a:graphicData uri="http://schemas.openxmlformats.org/drawingml/2006/table">
            <a:tbl>
              <a:tblPr>
                <a:tableStyleId>{5C22544A-7EE6-4342-B048-85BDC9FD1C3A}</a:tableStyleId>
              </a:tblPr>
              <a:tblGrid>
                <a:gridCol w="2862347"/>
                <a:gridCol w="3579396"/>
              </a:tblGrid>
              <a:tr h="464026">
                <a:tc gridSpan="2">
                  <a:txBody>
                    <a:bodyPr/>
                    <a:lstStyle/>
                    <a:p>
                      <a:pPr algn="ctr" fontAlgn="ctr"/>
                      <a:r>
                        <a:rPr lang="en-US" sz="2000" b="1" i="0" u="none" strike="noStrike" dirty="0" smtClean="0">
                          <a:solidFill>
                            <a:schemeClr val="bg1"/>
                          </a:solidFill>
                          <a:effectLst/>
                          <a:latin typeface="+mj-lt"/>
                        </a:rPr>
                        <a:t>Actual</a:t>
                      </a:r>
                      <a:r>
                        <a:rPr lang="en-US" sz="2000" b="1" i="0" u="none" strike="noStrike" baseline="0" dirty="0" smtClean="0">
                          <a:solidFill>
                            <a:schemeClr val="bg1"/>
                          </a:solidFill>
                          <a:effectLst/>
                          <a:latin typeface="+mj-lt"/>
                        </a:rPr>
                        <a:t> Usage</a:t>
                      </a:r>
                      <a:endParaRPr lang="en-US" sz="2000" b="1" i="0" u="none" strike="noStrike" dirty="0">
                        <a:solidFill>
                          <a:schemeClr val="bg1"/>
                        </a:solidFill>
                        <a:effectLst/>
                        <a:latin typeface="+mj-lt"/>
                      </a:endParaRPr>
                    </a:p>
                  </a:txBody>
                  <a:tcPr marL="9171" marR="9171" marT="9171" marB="0" anchor="ctr">
                    <a:solidFill>
                      <a:schemeClr val="accent1">
                        <a:lumMod val="50000"/>
                      </a:schemeClr>
                    </a:solidFill>
                  </a:tcPr>
                </a:tc>
                <a:tc hMerge="1">
                  <a:txBody>
                    <a:bodyPr/>
                    <a:lstStyle/>
                    <a:p>
                      <a:pPr algn="ctr" fontAlgn="ctr"/>
                      <a:endParaRPr lang="en-US" sz="1800" b="1" i="0" u="none" strike="noStrike" dirty="0">
                        <a:solidFill>
                          <a:schemeClr val="bg1"/>
                        </a:solidFill>
                        <a:effectLst/>
                        <a:latin typeface="+mj-lt"/>
                      </a:endParaRPr>
                    </a:p>
                  </a:txBody>
                  <a:tcPr marL="9171" marR="9171" marT="9171" marB="0" anchor="ctr">
                    <a:solidFill>
                      <a:schemeClr val="accent1">
                        <a:lumMod val="50000"/>
                      </a:schemeClr>
                    </a:solidFill>
                  </a:tcPr>
                </a:tc>
              </a:tr>
              <a:tr h="341194">
                <a:tc>
                  <a:txBody>
                    <a:bodyPr/>
                    <a:lstStyle/>
                    <a:p>
                      <a:pPr algn="l" fontAlgn="ctr"/>
                      <a:r>
                        <a:rPr lang="en-US" sz="1800" b="0" i="0" u="none" strike="noStrike" dirty="0">
                          <a:solidFill>
                            <a:srgbClr val="000000"/>
                          </a:solidFill>
                          <a:effectLst/>
                          <a:latin typeface="Cambria"/>
                        </a:rPr>
                        <a:t>Classroom (Kindergarten)</a:t>
                      </a:r>
                    </a:p>
                  </a:txBody>
                  <a:tcPr marL="9525" marR="9525" marT="9525" marB="0" anchor="ct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800" b="0" i="0" u="none" strike="noStrike" dirty="0" smtClean="0">
                          <a:solidFill>
                            <a:srgbClr val="000000"/>
                          </a:solidFill>
                          <a:effectLst/>
                          <a:latin typeface="Cambria"/>
                        </a:rPr>
                        <a:t>Guidance Office</a:t>
                      </a:r>
                    </a:p>
                  </a:txBody>
                  <a:tcPr marL="9525" marR="9525" marT="9525" marB="0" anchor="ctr"/>
                </a:tc>
              </a:tr>
              <a:tr h="341194">
                <a:tc>
                  <a:txBody>
                    <a:bodyPr/>
                    <a:lstStyle/>
                    <a:p>
                      <a:pPr algn="l" fontAlgn="ctr"/>
                      <a:r>
                        <a:rPr lang="en-US" sz="1800" b="0" i="0" u="none" strike="noStrike" dirty="0">
                          <a:solidFill>
                            <a:srgbClr val="000000"/>
                          </a:solidFill>
                          <a:effectLst/>
                          <a:latin typeface="Cambria"/>
                        </a:rPr>
                        <a:t>Classroom (SPED)</a:t>
                      </a:r>
                    </a:p>
                  </a:txBody>
                  <a:tcPr marL="9525" marR="9525" marT="9525" marB="0" anchor="ctr"/>
                </a:tc>
                <a:tc>
                  <a:txBody>
                    <a:bodyPr/>
                    <a:lstStyle/>
                    <a:p>
                      <a:pPr algn="l" fontAlgn="ctr"/>
                      <a:r>
                        <a:rPr lang="en-US" sz="1800" b="0" i="0" u="none" strike="noStrike" dirty="0">
                          <a:solidFill>
                            <a:srgbClr val="000000"/>
                          </a:solidFill>
                          <a:effectLst/>
                          <a:latin typeface="Cambria"/>
                        </a:rPr>
                        <a:t>Home Economics Laboratory</a:t>
                      </a:r>
                    </a:p>
                  </a:txBody>
                  <a:tcPr marL="9525" marR="9525" marT="9525" marB="0" anchor="ctr"/>
                </a:tc>
              </a:tr>
              <a:tr h="341194">
                <a:tc>
                  <a:txBody>
                    <a:bodyPr/>
                    <a:lstStyle/>
                    <a:p>
                      <a:pPr algn="l" fontAlgn="ctr"/>
                      <a:r>
                        <a:rPr lang="en-US" sz="1800" b="0" i="0" u="none" strike="noStrike">
                          <a:solidFill>
                            <a:srgbClr val="000000"/>
                          </a:solidFill>
                          <a:effectLst/>
                          <a:latin typeface="Cambria"/>
                        </a:rPr>
                        <a:t>Classroom (Elementary)</a:t>
                      </a:r>
                    </a:p>
                  </a:txBody>
                  <a:tcPr marL="9525" marR="9525" marT="9525" marB="0" anchor="ctr"/>
                </a:tc>
                <a:tc>
                  <a:txBody>
                    <a:bodyPr/>
                    <a:lstStyle/>
                    <a:p>
                      <a:pPr algn="l" fontAlgn="ctr"/>
                      <a:r>
                        <a:rPr lang="en-US" sz="1800" b="0" i="0" u="none" strike="noStrike" dirty="0">
                          <a:solidFill>
                            <a:srgbClr val="000000"/>
                          </a:solidFill>
                          <a:effectLst/>
                          <a:latin typeface="Cambria"/>
                        </a:rPr>
                        <a:t>Industrial Arts Laboratory</a:t>
                      </a:r>
                    </a:p>
                  </a:txBody>
                  <a:tcPr marL="9525" marR="9525" marT="9525" marB="0" anchor="ctr"/>
                </a:tc>
              </a:tr>
              <a:tr h="395785">
                <a:tc>
                  <a:txBody>
                    <a:bodyPr/>
                    <a:lstStyle/>
                    <a:p>
                      <a:pPr algn="l" fontAlgn="ctr"/>
                      <a:r>
                        <a:rPr lang="en-US" sz="1800" b="0" i="0" u="none" strike="noStrike" dirty="0">
                          <a:solidFill>
                            <a:srgbClr val="000000"/>
                          </a:solidFill>
                          <a:effectLst/>
                          <a:latin typeface="Cambria"/>
                        </a:rPr>
                        <a:t>Classroom (Secondary)</a:t>
                      </a:r>
                    </a:p>
                  </a:txBody>
                  <a:tcPr marL="9525" marR="9525" marT="9525" marB="0" anchor="ctr"/>
                </a:tc>
                <a:tc>
                  <a:txBody>
                    <a:bodyPr/>
                    <a:lstStyle/>
                    <a:p>
                      <a:pPr algn="l" fontAlgn="ctr"/>
                      <a:r>
                        <a:rPr lang="en-US" sz="1800" b="0" i="0" u="none" strike="noStrike" dirty="0">
                          <a:solidFill>
                            <a:srgbClr val="000000"/>
                          </a:solidFill>
                          <a:effectLst/>
                          <a:latin typeface="Cambria"/>
                        </a:rPr>
                        <a:t>Library</a:t>
                      </a:r>
                    </a:p>
                  </a:txBody>
                  <a:tcPr marL="9525" marR="9525" marT="9525" marB="0" anchor="ctr"/>
                </a:tc>
              </a:tr>
              <a:tr h="465773">
                <a:tc>
                  <a:txBody>
                    <a:bodyPr/>
                    <a:lstStyle/>
                    <a:p>
                      <a:pPr algn="l" fontAlgn="ctr"/>
                      <a:r>
                        <a:rPr lang="en-US" sz="1800" b="0" i="0" u="none" strike="noStrike">
                          <a:solidFill>
                            <a:srgbClr val="000000"/>
                          </a:solidFill>
                          <a:effectLst/>
                          <a:latin typeface="Cambria"/>
                        </a:rPr>
                        <a:t>Audio-Visual Room</a:t>
                      </a:r>
                    </a:p>
                  </a:txBody>
                  <a:tcPr marL="9525" marR="9525" marT="9525" marB="0" anchor="ctr"/>
                </a:tc>
                <a:tc>
                  <a:txBody>
                    <a:bodyPr/>
                    <a:lstStyle/>
                    <a:p>
                      <a:pPr algn="l" fontAlgn="ctr"/>
                      <a:r>
                        <a:rPr lang="en-US" sz="1800" b="0" i="0" u="none" strike="noStrike" dirty="0">
                          <a:solidFill>
                            <a:srgbClr val="000000"/>
                          </a:solidFill>
                          <a:effectLst/>
                          <a:latin typeface="Cambria"/>
                        </a:rPr>
                        <a:t>Multi-Purpose Hall</a:t>
                      </a:r>
                    </a:p>
                  </a:txBody>
                  <a:tcPr marL="9525" marR="9525" marT="9525" marB="0" anchor="ctr"/>
                </a:tc>
              </a:tr>
              <a:tr h="465773">
                <a:tc>
                  <a:txBody>
                    <a:bodyPr/>
                    <a:lstStyle/>
                    <a:p>
                      <a:pPr algn="l" fontAlgn="ctr"/>
                      <a:r>
                        <a:rPr lang="en-US" sz="1800" b="0" i="0" u="none" strike="noStrike" dirty="0">
                          <a:solidFill>
                            <a:srgbClr val="000000"/>
                          </a:solidFill>
                          <a:effectLst/>
                          <a:latin typeface="Cambria"/>
                        </a:rPr>
                        <a:t>Canteen</a:t>
                      </a:r>
                    </a:p>
                  </a:txBody>
                  <a:tcPr marL="9525" marR="9525" marT="9525" marB="0" anchor="ctr"/>
                </a:tc>
                <a:tc>
                  <a:txBody>
                    <a:bodyPr/>
                    <a:lstStyle/>
                    <a:p>
                      <a:pPr algn="l" fontAlgn="ctr"/>
                      <a:r>
                        <a:rPr lang="en-US" sz="1800" b="0" i="0" u="none" strike="noStrike" dirty="0">
                          <a:solidFill>
                            <a:srgbClr val="000000"/>
                          </a:solidFill>
                          <a:effectLst/>
                          <a:latin typeface="Cambria"/>
                        </a:rPr>
                        <a:t>Principal's Office</a:t>
                      </a:r>
                    </a:p>
                  </a:txBody>
                  <a:tcPr marL="9525" marR="9525" marT="9525" marB="0" anchor="ctr"/>
                </a:tc>
              </a:tr>
              <a:tr h="465773">
                <a:tc>
                  <a:txBody>
                    <a:bodyPr/>
                    <a:lstStyle/>
                    <a:p>
                      <a:pPr algn="l" fontAlgn="ctr"/>
                      <a:r>
                        <a:rPr lang="en-US" sz="1800" b="0" i="0" u="none" strike="noStrike">
                          <a:solidFill>
                            <a:srgbClr val="000000"/>
                          </a:solidFill>
                          <a:effectLst/>
                          <a:latin typeface="Cambria"/>
                        </a:rPr>
                        <a:t>Clinic</a:t>
                      </a:r>
                    </a:p>
                  </a:txBody>
                  <a:tcPr marL="9525" marR="9525" marT="9525" marB="0" anchor="ctr"/>
                </a:tc>
                <a:tc>
                  <a:txBody>
                    <a:bodyPr/>
                    <a:lstStyle/>
                    <a:p>
                      <a:pPr algn="l" fontAlgn="ctr"/>
                      <a:r>
                        <a:rPr lang="en-US" sz="1800" b="0" i="0" u="none" strike="noStrike" dirty="0">
                          <a:solidFill>
                            <a:srgbClr val="000000"/>
                          </a:solidFill>
                          <a:effectLst/>
                          <a:latin typeface="Cambria"/>
                        </a:rPr>
                        <a:t>Speech Laboratory</a:t>
                      </a:r>
                    </a:p>
                  </a:txBody>
                  <a:tcPr marL="9525" marR="9525" marT="9525" marB="0" anchor="ctr"/>
                </a:tc>
              </a:tr>
              <a:tr h="465773">
                <a:tc>
                  <a:txBody>
                    <a:bodyPr/>
                    <a:lstStyle/>
                    <a:p>
                      <a:pPr algn="l" fontAlgn="ctr"/>
                      <a:r>
                        <a:rPr lang="en-US" sz="1800" b="0" i="0" u="none" strike="noStrike">
                          <a:solidFill>
                            <a:srgbClr val="000000"/>
                          </a:solidFill>
                          <a:effectLst/>
                          <a:latin typeface="Cambria"/>
                        </a:rPr>
                        <a:t>Computer Room</a:t>
                      </a:r>
                    </a:p>
                  </a:txBody>
                  <a:tcPr marL="9525" marR="9525" marT="9525" marB="0" anchor="ctr"/>
                </a:tc>
                <a:tc>
                  <a:txBody>
                    <a:bodyPr/>
                    <a:lstStyle/>
                    <a:p>
                      <a:pPr algn="l" fontAlgn="ctr"/>
                      <a:r>
                        <a:rPr lang="en-US" sz="1800" b="0" i="0" u="none" strike="noStrike" dirty="0" smtClean="0">
                          <a:solidFill>
                            <a:srgbClr val="000000"/>
                          </a:solidFill>
                          <a:effectLst/>
                          <a:latin typeface="Cambria"/>
                        </a:rPr>
                        <a:t>Supply </a:t>
                      </a:r>
                      <a:r>
                        <a:rPr lang="en-US" sz="1800" b="0" i="0" u="none" strike="noStrike" dirty="0">
                          <a:solidFill>
                            <a:srgbClr val="000000"/>
                          </a:solidFill>
                          <a:effectLst/>
                          <a:latin typeface="Cambria"/>
                        </a:rPr>
                        <a:t>Room</a:t>
                      </a:r>
                    </a:p>
                  </a:txBody>
                  <a:tcPr marL="9525" marR="9525" marT="9525" marB="0" anchor="ctr"/>
                </a:tc>
              </a:tr>
              <a:tr h="465773">
                <a:tc>
                  <a:txBody>
                    <a:bodyPr/>
                    <a:lstStyle/>
                    <a:p>
                      <a:pPr algn="l" fontAlgn="ctr"/>
                      <a:r>
                        <a:rPr lang="en-US" sz="1800" b="0" i="0" u="none" strike="noStrike">
                          <a:solidFill>
                            <a:srgbClr val="000000"/>
                          </a:solidFill>
                          <a:effectLst/>
                          <a:latin typeface="Cambria"/>
                        </a:rPr>
                        <a:t>Conference Room</a:t>
                      </a:r>
                    </a:p>
                  </a:txBody>
                  <a:tcPr marL="9525" marR="9525" marT="9525" marB="0" anchor="ctr"/>
                </a:tc>
                <a:tc>
                  <a:txBody>
                    <a:bodyPr/>
                    <a:lstStyle/>
                    <a:p>
                      <a:pPr algn="l" fontAlgn="ctr"/>
                      <a:r>
                        <a:rPr lang="en-US" sz="1800" b="0" i="0" u="none" strike="noStrike" dirty="0">
                          <a:solidFill>
                            <a:srgbClr val="000000"/>
                          </a:solidFill>
                          <a:effectLst/>
                          <a:latin typeface="Cambria"/>
                        </a:rPr>
                        <a:t>Others (Please specify)</a:t>
                      </a:r>
                    </a:p>
                  </a:txBody>
                  <a:tcPr marL="9525" marR="9525" marT="9525" marB="0" anchor="ctr"/>
                </a:tc>
              </a:tr>
              <a:tr h="465773">
                <a:tc>
                  <a:txBody>
                    <a:bodyPr/>
                    <a:lstStyle/>
                    <a:p>
                      <a:pPr algn="l" fontAlgn="ctr"/>
                      <a:r>
                        <a:rPr lang="en-US" sz="1800" b="0" i="0" u="none" strike="noStrike">
                          <a:solidFill>
                            <a:srgbClr val="000000"/>
                          </a:solidFill>
                          <a:effectLst/>
                          <a:latin typeface="Cambria"/>
                        </a:rPr>
                        <a:t>District Supervisor's Office</a:t>
                      </a:r>
                    </a:p>
                  </a:txBody>
                  <a:tcPr marL="9525" marR="9525" marT="9525" marB="0" anchor="ctr"/>
                </a:tc>
                <a:tc>
                  <a:txBody>
                    <a:bodyPr/>
                    <a:lstStyle/>
                    <a:p>
                      <a:pPr algn="l" fontAlgn="ctr"/>
                      <a:r>
                        <a:rPr lang="en-US" sz="1800" b="0" i="0" u="none" strike="noStrike" dirty="0" smtClean="0">
                          <a:solidFill>
                            <a:srgbClr val="000000"/>
                          </a:solidFill>
                          <a:effectLst/>
                          <a:latin typeface="Cambria"/>
                        </a:rPr>
                        <a:t>Not Currently</a:t>
                      </a:r>
                      <a:r>
                        <a:rPr lang="en-US" sz="1800" b="0" i="0" u="none" strike="noStrike" baseline="0" dirty="0" smtClean="0">
                          <a:solidFill>
                            <a:srgbClr val="000000"/>
                          </a:solidFill>
                          <a:effectLst/>
                          <a:latin typeface="Cambria"/>
                        </a:rPr>
                        <a:t> Used </a:t>
                      </a:r>
                      <a:endParaRPr lang="en-US" sz="1800" b="0" i="0" u="none" strike="noStrike" dirty="0">
                        <a:solidFill>
                          <a:srgbClr val="000000"/>
                        </a:solidFill>
                        <a:effectLst/>
                        <a:latin typeface="Cambria"/>
                      </a:endParaRPr>
                    </a:p>
                  </a:txBody>
                  <a:tcPr marL="9525" marR="9525" marT="9525" marB="0" anchor="ctr"/>
                </a:tc>
              </a:tr>
              <a:tr h="465773">
                <a:tc>
                  <a:txBody>
                    <a:bodyPr/>
                    <a:lstStyle/>
                    <a:p>
                      <a:pPr algn="l" fontAlgn="ctr"/>
                      <a:r>
                        <a:rPr lang="en-US" sz="1800" b="0" i="0" u="none" strike="noStrike" dirty="0">
                          <a:solidFill>
                            <a:srgbClr val="000000"/>
                          </a:solidFill>
                          <a:effectLst/>
                          <a:latin typeface="Cambria"/>
                        </a:rPr>
                        <a:t>Faculty Room</a:t>
                      </a:r>
                    </a:p>
                  </a:txBody>
                  <a:tcPr marL="9525" marR="9525" marT="9525" marB="0" anchor="ctr"/>
                </a:tc>
                <a:tc>
                  <a:txBody>
                    <a:bodyPr/>
                    <a:lstStyle/>
                    <a:p>
                      <a:pPr algn="l"/>
                      <a:endParaRPr lang="en-US" sz="1800" dirty="0"/>
                    </a:p>
                  </a:txBody>
                  <a:tcPr marL="9525" marR="9525" marT="9525" marB="0" anchor="ctr"/>
                </a:tc>
              </a:tr>
            </a:tbl>
          </a:graphicData>
        </a:graphic>
      </p:graphicFrame>
      <p:sp>
        <p:nvSpPr>
          <p:cNvPr id="6" name="Title 1"/>
          <p:cNvSpPr>
            <a:spLocks noGrp="1"/>
          </p:cNvSpPr>
          <p:nvPr>
            <p:ph type="title"/>
          </p:nvPr>
        </p:nvSpPr>
        <p:spPr>
          <a:xfrm>
            <a:off x="0" y="0"/>
            <a:ext cx="9144000" cy="949249"/>
          </a:xfrm>
        </p:spPr>
        <p:txBody>
          <a:bodyPr>
            <a:noAutofit/>
          </a:bodyPr>
          <a:lstStyle/>
          <a:p>
            <a:r>
              <a:rPr lang="en-US" sz="3600" dirty="0" smtClean="0">
                <a:solidFill>
                  <a:schemeClr val="bg1"/>
                </a:solidFill>
              </a:rPr>
              <a:t>School Building Inventory Form</a:t>
            </a:r>
            <a:endParaRPr lang="en-US" sz="3600" dirty="0">
              <a:solidFill>
                <a:schemeClr val="bg1"/>
              </a:solidFill>
            </a:endParaRPr>
          </a:p>
        </p:txBody>
      </p:sp>
      <p:grpSp>
        <p:nvGrpSpPr>
          <p:cNvPr id="4" name="Group 3"/>
          <p:cNvGrpSpPr/>
          <p:nvPr/>
        </p:nvGrpSpPr>
        <p:grpSpPr>
          <a:xfrm>
            <a:off x="7629099" y="6264323"/>
            <a:ext cx="1433012" cy="487963"/>
            <a:chOff x="31851" y="6103"/>
            <a:chExt cx="3567276" cy="1426910"/>
          </a:xfrm>
        </p:grpSpPr>
        <p:sp>
          <p:nvSpPr>
            <p:cNvPr id="5" name="Chevron 4"/>
            <p:cNvSpPr/>
            <p:nvPr/>
          </p:nvSpPr>
          <p:spPr>
            <a:xfrm>
              <a:off x="31851" y="6103"/>
              <a:ext cx="3567276" cy="1426910"/>
            </a:xfrm>
            <a:prstGeom prst="chevron">
              <a:avLst/>
            </a:pr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7" name="Chevron 4"/>
            <p:cNvSpPr/>
            <p:nvPr/>
          </p:nvSpPr>
          <p:spPr>
            <a:xfrm>
              <a:off x="473512" y="6103"/>
              <a:ext cx="2775258" cy="142691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6012" tIns="32004" rIns="32004" bIns="32004" numCol="1" spcCol="1270" anchor="ctr" anchorCtr="0">
              <a:noAutofit/>
            </a:bodyPr>
            <a:lstStyle/>
            <a:p>
              <a:pPr lvl="0" algn="ctr" defTabSz="1066800">
                <a:lnSpc>
                  <a:spcPct val="90000"/>
                </a:lnSpc>
                <a:spcBef>
                  <a:spcPct val="0"/>
                </a:spcBef>
                <a:spcAft>
                  <a:spcPct val="35000"/>
                </a:spcAft>
              </a:pPr>
              <a:r>
                <a:rPr lang="en-US" sz="1600" kern="1200" dirty="0" smtClean="0">
                  <a:latin typeface="+mj-lt"/>
                </a:rPr>
                <a:t>Actual Usage</a:t>
              </a:r>
              <a:endParaRPr lang="en-US" sz="1600" kern="1200" dirty="0">
                <a:latin typeface="+mj-lt"/>
              </a:endParaRPr>
            </a:p>
          </p:txBody>
        </p:sp>
      </p:grpSp>
    </p:spTree>
    <p:extLst>
      <p:ext uri="{BB962C8B-B14F-4D97-AF65-F5344CB8AC3E}">
        <p14:creationId xmlns:p14="http://schemas.microsoft.com/office/powerpoint/2010/main" val="291579552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itle 1"/>
          <p:cNvSpPr>
            <a:spLocks noGrp="1"/>
          </p:cNvSpPr>
          <p:nvPr>
            <p:ph type="title"/>
          </p:nvPr>
        </p:nvSpPr>
        <p:spPr/>
        <p:txBody>
          <a:bodyPr>
            <a:noAutofit/>
          </a:bodyPr>
          <a:lstStyle/>
          <a:p>
            <a:r>
              <a:rPr lang="en-US" sz="3600" dirty="0" smtClean="0">
                <a:solidFill>
                  <a:schemeClr val="bg1"/>
                </a:solidFill>
              </a:rPr>
              <a:t>School Building Inventory Form</a:t>
            </a:r>
            <a:endParaRPr lang="en-US" sz="3600" dirty="0">
              <a:solidFill>
                <a:schemeClr val="bg1"/>
              </a:solidFill>
            </a:endParaRP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2328652840"/>
              </p:ext>
            </p:extLst>
          </p:nvPr>
        </p:nvGraphicFramePr>
        <p:xfrm>
          <a:off x="457200" y="4026090"/>
          <a:ext cx="8229600" cy="210007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itle 1"/>
          <p:cNvSpPr txBox="1">
            <a:spLocks/>
          </p:cNvSpPr>
          <p:nvPr/>
        </p:nvSpPr>
        <p:spPr>
          <a:xfrm>
            <a:off x="259307" y="1167205"/>
            <a:ext cx="8229600" cy="94924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bg2">
                    <a:lumMod val="50000"/>
                  </a:schemeClr>
                </a:solidFill>
                <a:latin typeface="+mj-lt"/>
                <a:ea typeface="+mj-ea"/>
                <a:cs typeface="+mj-cs"/>
              </a:defRPr>
            </a:lvl1pPr>
          </a:lstStyle>
          <a:p>
            <a:pPr algn="l"/>
            <a:r>
              <a:rPr lang="en-US" sz="2800" u="sng" dirty="0" smtClean="0">
                <a:solidFill>
                  <a:schemeClr val="tx1"/>
                </a:solidFill>
              </a:rPr>
              <a:t>Table 3. Existing Makeshift Rooms</a:t>
            </a:r>
            <a:endParaRPr lang="en-US" sz="2800" u="sng" dirty="0">
              <a:solidFill>
                <a:schemeClr val="tx1"/>
              </a:solidFill>
            </a:endParaRPr>
          </a:p>
        </p:txBody>
      </p:sp>
      <p:cxnSp>
        <p:nvCxnSpPr>
          <p:cNvPr id="23" name="Straight Connector 22"/>
          <p:cNvCxnSpPr/>
          <p:nvPr/>
        </p:nvCxnSpPr>
        <p:spPr>
          <a:xfrm>
            <a:off x="8966580" y="5438633"/>
            <a:ext cx="0" cy="0"/>
          </a:xfrm>
          <a:prstGeom prst="line">
            <a:avLst/>
          </a:prstGeom>
        </p:spPr>
        <p:style>
          <a:lnRef idx="2">
            <a:schemeClr val="accent1"/>
          </a:lnRef>
          <a:fillRef idx="0">
            <a:schemeClr val="accent1"/>
          </a:fillRef>
          <a:effectRef idx="1">
            <a:schemeClr val="accent1"/>
          </a:effectRef>
          <a:fontRef idx="minor">
            <a:schemeClr val="tx1"/>
          </a:fontRef>
        </p:style>
      </p:cxnSp>
      <p:sp>
        <p:nvSpPr>
          <p:cNvPr id="2" name="TextBox 1"/>
          <p:cNvSpPr txBox="1"/>
          <p:nvPr/>
        </p:nvSpPr>
        <p:spPr>
          <a:xfrm>
            <a:off x="457200" y="2130101"/>
            <a:ext cx="8229600" cy="1569660"/>
          </a:xfrm>
          <a:prstGeom prst="rect">
            <a:avLst/>
          </a:prstGeom>
          <a:noFill/>
        </p:spPr>
        <p:txBody>
          <a:bodyPr wrap="square" rtlCol="0">
            <a:spAutoFit/>
          </a:bodyPr>
          <a:lstStyle/>
          <a:p>
            <a:r>
              <a:rPr lang="en-US" sz="2400" b="1" dirty="0" smtClean="0">
                <a:latin typeface="+mj-lt"/>
              </a:rPr>
              <a:t>Makeshift Room</a:t>
            </a:r>
          </a:p>
          <a:p>
            <a:pPr algn="just"/>
            <a:r>
              <a:rPr lang="en-US" sz="2400" dirty="0" smtClean="0">
                <a:latin typeface="+mj-lt"/>
              </a:rPr>
              <a:t>	refers </a:t>
            </a:r>
            <a:r>
              <a:rPr lang="en-US" sz="2400" dirty="0">
                <a:latin typeface="+mj-lt"/>
              </a:rPr>
              <a:t>to a separate temporary structure which is </a:t>
            </a:r>
            <a:r>
              <a:rPr lang="en-US" sz="2400" dirty="0" smtClean="0">
                <a:latin typeface="+mj-lt"/>
              </a:rPr>
              <a:t>used either </a:t>
            </a:r>
            <a:r>
              <a:rPr lang="en-US" sz="2400" dirty="0">
                <a:latin typeface="+mj-lt"/>
              </a:rPr>
              <a:t>as a means of easing up classroom shortage or as a temporary learning space during emergencies.</a:t>
            </a:r>
          </a:p>
        </p:txBody>
      </p:sp>
    </p:spTree>
    <p:extLst>
      <p:ext uri="{BB962C8B-B14F-4D97-AF65-F5344CB8AC3E}">
        <p14:creationId xmlns:p14="http://schemas.microsoft.com/office/powerpoint/2010/main" val="265665520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Content Placeholder 14"/>
          <p:cNvGraphicFramePr>
            <a:graphicFrameLocks noGrp="1"/>
          </p:cNvGraphicFramePr>
          <p:nvPr>
            <p:ph idx="1"/>
            <p:extLst>
              <p:ext uri="{D42A27DB-BD31-4B8C-83A1-F6EECF244321}">
                <p14:modId xmlns:p14="http://schemas.microsoft.com/office/powerpoint/2010/main" val="1638112020"/>
              </p:ext>
            </p:extLst>
          </p:nvPr>
        </p:nvGraphicFramePr>
        <p:xfrm>
          <a:off x="1569493" y="1153965"/>
          <a:ext cx="6441743" cy="5143804"/>
        </p:xfrm>
        <a:graphic>
          <a:graphicData uri="http://schemas.openxmlformats.org/drawingml/2006/table">
            <a:tbl>
              <a:tblPr>
                <a:tableStyleId>{5C22544A-7EE6-4342-B048-85BDC9FD1C3A}</a:tableStyleId>
              </a:tblPr>
              <a:tblGrid>
                <a:gridCol w="2862347"/>
                <a:gridCol w="3579396"/>
              </a:tblGrid>
              <a:tr h="464026">
                <a:tc gridSpan="2">
                  <a:txBody>
                    <a:bodyPr/>
                    <a:lstStyle/>
                    <a:p>
                      <a:pPr algn="ctr" fontAlgn="ctr"/>
                      <a:r>
                        <a:rPr lang="en-US" sz="2000" b="1" i="0" u="none" strike="noStrike" dirty="0" smtClean="0">
                          <a:solidFill>
                            <a:schemeClr val="bg1"/>
                          </a:solidFill>
                          <a:effectLst/>
                          <a:latin typeface="+mj-lt"/>
                        </a:rPr>
                        <a:t>Actual</a:t>
                      </a:r>
                      <a:r>
                        <a:rPr lang="en-US" sz="2000" b="1" i="0" u="none" strike="noStrike" baseline="0" dirty="0" smtClean="0">
                          <a:solidFill>
                            <a:schemeClr val="bg1"/>
                          </a:solidFill>
                          <a:effectLst/>
                          <a:latin typeface="+mj-lt"/>
                        </a:rPr>
                        <a:t> Usage</a:t>
                      </a:r>
                      <a:endParaRPr lang="en-US" sz="2000" b="1" i="0" u="none" strike="noStrike" dirty="0">
                        <a:solidFill>
                          <a:schemeClr val="bg1"/>
                        </a:solidFill>
                        <a:effectLst/>
                        <a:latin typeface="+mj-lt"/>
                      </a:endParaRPr>
                    </a:p>
                  </a:txBody>
                  <a:tcPr marL="9171" marR="9171" marT="9171" marB="0" anchor="ctr">
                    <a:solidFill>
                      <a:schemeClr val="accent1">
                        <a:lumMod val="50000"/>
                      </a:schemeClr>
                    </a:solidFill>
                  </a:tcPr>
                </a:tc>
                <a:tc hMerge="1">
                  <a:txBody>
                    <a:bodyPr/>
                    <a:lstStyle/>
                    <a:p>
                      <a:pPr algn="ctr" fontAlgn="ctr"/>
                      <a:endParaRPr lang="en-US" sz="1800" b="1" i="0" u="none" strike="noStrike" dirty="0">
                        <a:solidFill>
                          <a:schemeClr val="bg1"/>
                        </a:solidFill>
                        <a:effectLst/>
                        <a:latin typeface="+mj-lt"/>
                      </a:endParaRPr>
                    </a:p>
                  </a:txBody>
                  <a:tcPr marL="9171" marR="9171" marT="9171" marB="0" anchor="ctr">
                    <a:solidFill>
                      <a:schemeClr val="accent1">
                        <a:lumMod val="50000"/>
                      </a:schemeClr>
                    </a:solidFill>
                  </a:tcPr>
                </a:tc>
              </a:tr>
              <a:tr h="341194">
                <a:tc>
                  <a:txBody>
                    <a:bodyPr/>
                    <a:lstStyle/>
                    <a:p>
                      <a:pPr algn="l" fontAlgn="ctr"/>
                      <a:r>
                        <a:rPr lang="en-US" sz="1800" b="0" i="0" u="none" strike="noStrike" dirty="0">
                          <a:solidFill>
                            <a:srgbClr val="000000"/>
                          </a:solidFill>
                          <a:effectLst/>
                          <a:latin typeface="Cambria"/>
                        </a:rPr>
                        <a:t>Classroom (Kindergarten)</a:t>
                      </a:r>
                    </a:p>
                  </a:txBody>
                  <a:tcPr marL="9525" marR="9525" marT="9525" marB="0" anchor="ct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800" b="0" i="0" u="none" strike="noStrike" dirty="0" smtClean="0">
                          <a:solidFill>
                            <a:srgbClr val="000000"/>
                          </a:solidFill>
                          <a:effectLst/>
                          <a:latin typeface="Cambria"/>
                        </a:rPr>
                        <a:t>Guidance Office</a:t>
                      </a:r>
                    </a:p>
                  </a:txBody>
                  <a:tcPr marL="9525" marR="9525" marT="9525" marB="0" anchor="ctr"/>
                </a:tc>
              </a:tr>
              <a:tr h="341194">
                <a:tc>
                  <a:txBody>
                    <a:bodyPr/>
                    <a:lstStyle/>
                    <a:p>
                      <a:pPr algn="l" fontAlgn="ctr"/>
                      <a:r>
                        <a:rPr lang="en-US" sz="1800" b="0" i="0" u="none" strike="noStrike" dirty="0">
                          <a:solidFill>
                            <a:srgbClr val="000000"/>
                          </a:solidFill>
                          <a:effectLst/>
                          <a:latin typeface="Cambria"/>
                        </a:rPr>
                        <a:t>Classroom (SPED)</a:t>
                      </a:r>
                    </a:p>
                  </a:txBody>
                  <a:tcPr marL="9525" marR="9525" marT="9525" marB="0" anchor="ctr"/>
                </a:tc>
                <a:tc>
                  <a:txBody>
                    <a:bodyPr/>
                    <a:lstStyle/>
                    <a:p>
                      <a:pPr algn="l" fontAlgn="ctr"/>
                      <a:r>
                        <a:rPr lang="en-US" sz="1800" b="0" i="0" u="none" strike="noStrike" dirty="0">
                          <a:solidFill>
                            <a:srgbClr val="000000"/>
                          </a:solidFill>
                          <a:effectLst/>
                          <a:latin typeface="Cambria"/>
                        </a:rPr>
                        <a:t>Home Economics Laboratory</a:t>
                      </a:r>
                    </a:p>
                  </a:txBody>
                  <a:tcPr marL="9525" marR="9525" marT="9525" marB="0" anchor="ctr"/>
                </a:tc>
              </a:tr>
              <a:tr h="341194">
                <a:tc>
                  <a:txBody>
                    <a:bodyPr/>
                    <a:lstStyle/>
                    <a:p>
                      <a:pPr algn="l" fontAlgn="ctr"/>
                      <a:r>
                        <a:rPr lang="en-US" sz="1800" b="0" i="0" u="none" strike="noStrike">
                          <a:solidFill>
                            <a:srgbClr val="000000"/>
                          </a:solidFill>
                          <a:effectLst/>
                          <a:latin typeface="Cambria"/>
                        </a:rPr>
                        <a:t>Classroom (Elementary)</a:t>
                      </a:r>
                    </a:p>
                  </a:txBody>
                  <a:tcPr marL="9525" marR="9525" marT="9525" marB="0" anchor="ctr"/>
                </a:tc>
                <a:tc>
                  <a:txBody>
                    <a:bodyPr/>
                    <a:lstStyle/>
                    <a:p>
                      <a:pPr algn="l" fontAlgn="ctr"/>
                      <a:r>
                        <a:rPr lang="en-US" sz="1800" b="0" i="0" u="none" strike="noStrike" dirty="0">
                          <a:solidFill>
                            <a:srgbClr val="000000"/>
                          </a:solidFill>
                          <a:effectLst/>
                          <a:latin typeface="Cambria"/>
                        </a:rPr>
                        <a:t>Industrial Arts Laboratory</a:t>
                      </a:r>
                    </a:p>
                  </a:txBody>
                  <a:tcPr marL="9525" marR="9525" marT="9525" marB="0" anchor="ctr"/>
                </a:tc>
              </a:tr>
              <a:tr h="395785">
                <a:tc>
                  <a:txBody>
                    <a:bodyPr/>
                    <a:lstStyle/>
                    <a:p>
                      <a:pPr algn="l" fontAlgn="ctr"/>
                      <a:r>
                        <a:rPr lang="en-US" sz="1800" b="0" i="0" u="none" strike="noStrike" dirty="0">
                          <a:solidFill>
                            <a:srgbClr val="000000"/>
                          </a:solidFill>
                          <a:effectLst/>
                          <a:latin typeface="Cambria"/>
                        </a:rPr>
                        <a:t>Classroom (Secondary)</a:t>
                      </a:r>
                    </a:p>
                  </a:txBody>
                  <a:tcPr marL="9525" marR="9525" marT="9525" marB="0" anchor="ctr"/>
                </a:tc>
                <a:tc>
                  <a:txBody>
                    <a:bodyPr/>
                    <a:lstStyle/>
                    <a:p>
                      <a:pPr algn="l" fontAlgn="ctr"/>
                      <a:r>
                        <a:rPr lang="en-US" sz="1800" b="0" i="0" u="none" strike="noStrike" dirty="0">
                          <a:solidFill>
                            <a:srgbClr val="000000"/>
                          </a:solidFill>
                          <a:effectLst/>
                          <a:latin typeface="Cambria"/>
                        </a:rPr>
                        <a:t>Library</a:t>
                      </a:r>
                    </a:p>
                  </a:txBody>
                  <a:tcPr marL="9525" marR="9525" marT="9525" marB="0" anchor="ctr"/>
                </a:tc>
              </a:tr>
              <a:tr h="465773">
                <a:tc>
                  <a:txBody>
                    <a:bodyPr/>
                    <a:lstStyle/>
                    <a:p>
                      <a:pPr algn="l" fontAlgn="ctr"/>
                      <a:r>
                        <a:rPr lang="en-US" sz="1800" b="0" i="0" u="none" strike="noStrike">
                          <a:solidFill>
                            <a:srgbClr val="000000"/>
                          </a:solidFill>
                          <a:effectLst/>
                          <a:latin typeface="Cambria"/>
                        </a:rPr>
                        <a:t>Audio-Visual Room</a:t>
                      </a:r>
                    </a:p>
                  </a:txBody>
                  <a:tcPr marL="9525" marR="9525" marT="9525" marB="0" anchor="ctr"/>
                </a:tc>
                <a:tc>
                  <a:txBody>
                    <a:bodyPr/>
                    <a:lstStyle/>
                    <a:p>
                      <a:pPr algn="l" fontAlgn="ctr"/>
                      <a:r>
                        <a:rPr lang="en-US" sz="1800" b="0" i="0" u="none" strike="noStrike" dirty="0">
                          <a:solidFill>
                            <a:srgbClr val="000000"/>
                          </a:solidFill>
                          <a:effectLst/>
                          <a:latin typeface="Cambria"/>
                        </a:rPr>
                        <a:t>Multi-Purpose Hall</a:t>
                      </a:r>
                    </a:p>
                  </a:txBody>
                  <a:tcPr marL="9525" marR="9525" marT="9525" marB="0" anchor="ctr"/>
                </a:tc>
              </a:tr>
              <a:tr h="465773">
                <a:tc>
                  <a:txBody>
                    <a:bodyPr/>
                    <a:lstStyle/>
                    <a:p>
                      <a:pPr algn="l" fontAlgn="ctr"/>
                      <a:r>
                        <a:rPr lang="en-US" sz="1800" b="0" i="0" u="none" strike="noStrike" dirty="0">
                          <a:solidFill>
                            <a:srgbClr val="000000"/>
                          </a:solidFill>
                          <a:effectLst/>
                          <a:latin typeface="Cambria"/>
                        </a:rPr>
                        <a:t>Canteen</a:t>
                      </a:r>
                    </a:p>
                  </a:txBody>
                  <a:tcPr marL="9525" marR="9525" marT="9525" marB="0" anchor="ctr"/>
                </a:tc>
                <a:tc>
                  <a:txBody>
                    <a:bodyPr/>
                    <a:lstStyle/>
                    <a:p>
                      <a:pPr algn="l" fontAlgn="ctr"/>
                      <a:r>
                        <a:rPr lang="en-US" sz="1800" b="0" i="0" u="none" strike="noStrike" dirty="0">
                          <a:solidFill>
                            <a:srgbClr val="000000"/>
                          </a:solidFill>
                          <a:effectLst/>
                          <a:latin typeface="Cambria"/>
                        </a:rPr>
                        <a:t>Principal's Office</a:t>
                      </a:r>
                    </a:p>
                  </a:txBody>
                  <a:tcPr marL="9525" marR="9525" marT="9525" marB="0" anchor="ctr"/>
                </a:tc>
              </a:tr>
              <a:tr h="465773">
                <a:tc>
                  <a:txBody>
                    <a:bodyPr/>
                    <a:lstStyle/>
                    <a:p>
                      <a:pPr algn="l" fontAlgn="ctr"/>
                      <a:r>
                        <a:rPr lang="en-US" sz="1800" b="0" i="0" u="none" strike="noStrike">
                          <a:solidFill>
                            <a:srgbClr val="000000"/>
                          </a:solidFill>
                          <a:effectLst/>
                          <a:latin typeface="Cambria"/>
                        </a:rPr>
                        <a:t>Clinic</a:t>
                      </a:r>
                    </a:p>
                  </a:txBody>
                  <a:tcPr marL="9525" marR="9525" marT="9525" marB="0" anchor="ctr"/>
                </a:tc>
                <a:tc>
                  <a:txBody>
                    <a:bodyPr/>
                    <a:lstStyle/>
                    <a:p>
                      <a:pPr algn="l" fontAlgn="ctr"/>
                      <a:r>
                        <a:rPr lang="en-US" sz="1800" b="0" i="0" u="none" strike="noStrike" dirty="0">
                          <a:solidFill>
                            <a:srgbClr val="000000"/>
                          </a:solidFill>
                          <a:effectLst/>
                          <a:latin typeface="Cambria"/>
                        </a:rPr>
                        <a:t>Speech Laboratory</a:t>
                      </a:r>
                    </a:p>
                  </a:txBody>
                  <a:tcPr marL="9525" marR="9525" marT="9525" marB="0" anchor="ctr"/>
                </a:tc>
              </a:tr>
              <a:tr h="465773">
                <a:tc>
                  <a:txBody>
                    <a:bodyPr/>
                    <a:lstStyle/>
                    <a:p>
                      <a:pPr algn="l" fontAlgn="ctr"/>
                      <a:r>
                        <a:rPr lang="en-US" sz="1800" b="0" i="0" u="none" strike="noStrike">
                          <a:solidFill>
                            <a:srgbClr val="000000"/>
                          </a:solidFill>
                          <a:effectLst/>
                          <a:latin typeface="Cambria"/>
                        </a:rPr>
                        <a:t>Computer Room</a:t>
                      </a:r>
                    </a:p>
                  </a:txBody>
                  <a:tcPr marL="9525" marR="9525" marT="9525" marB="0" anchor="ctr"/>
                </a:tc>
                <a:tc>
                  <a:txBody>
                    <a:bodyPr/>
                    <a:lstStyle/>
                    <a:p>
                      <a:pPr algn="l" fontAlgn="ctr"/>
                      <a:r>
                        <a:rPr lang="en-US" sz="1800" b="0" i="0" u="none" strike="noStrike" dirty="0">
                          <a:solidFill>
                            <a:srgbClr val="000000"/>
                          </a:solidFill>
                          <a:effectLst/>
                          <a:latin typeface="Cambria"/>
                        </a:rPr>
                        <a:t>Supply Room</a:t>
                      </a:r>
                    </a:p>
                  </a:txBody>
                  <a:tcPr marL="9525" marR="9525" marT="9525" marB="0" anchor="ctr"/>
                </a:tc>
              </a:tr>
              <a:tr h="465773">
                <a:tc>
                  <a:txBody>
                    <a:bodyPr/>
                    <a:lstStyle/>
                    <a:p>
                      <a:pPr algn="l" fontAlgn="ctr"/>
                      <a:r>
                        <a:rPr lang="en-US" sz="1800" b="0" i="0" u="none" strike="noStrike">
                          <a:solidFill>
                            <a:srgbClr val="000000"/>
                          </a:solidFill>
                          <a:effectLst/>
                          <a:latin typeface="Cambria"/>
                        </a:rPr>
                        <a:t>Conference Room</a:t>
                      </a:r>
                    </a:p>
                  </a:txBody>
                  <a:tcPr marL="9525" marR="9525" marT="9525" marB="0" anchor="ctr"/>
                </a:tc>
                <a:tc>
                  <a:txBody>
                    <a:bodyPr/>
                    <a:lstStyle/>
                    <a:p>
                      <a:pPr algn="l" fontAlgn="ctr"/>
                      <a:r>
                        <a:rPr lang="en-US" sz="1800" b="0" i="0" u="none" strike="noStrike" dirty="0">
                          <a:solidFill>
                            <a:srgbClr val="000000"/>
                          </a:solidFill>
                          <a:effectLst/>
                          <a:latin typeface="Cambria"/>
                        </a:rPr>
                        <a:t>Others (Please specify)</a:t>
                      </a:r>
                    </a:p>
                  </a:txBody>
                  <a:tcPr marL="9525" marR="9525" marT="9525" marB="0" anchor="ctr"/>
                </a:tc>
              </a:tr>
              <a:tr h="465773">
                <a:tc>
                  <a:txBody>
                    <a:bodyPr/>
                    <a:lstStyle/>
                    <a:p>
                      <a:pPr algn="l" fontAlgn="ctr"/>
                      <a:r>
                        <a:rPr lang="en-US" sz="1800" b="0" i="0" u="none" strike="noStrike">
                          <a:solidFill>
                            <a:srgbClr val="000000"/>
                          </a:solidFill>
                          <a:effectLst/>
                          <a:latin typeface="Cambria"/>
                        </a:rPr>
                        <a:t>District Supervisor's Office</a:t>
                      </a:r>
                    </a:p>
                  </a:txBody>
                  <a:tcPr marL="9525" marR="9525" marT="9525" marB="0" anchor="ctr"/>
                </a:tc>
                <a:tc>
                  <a:txBody>
                    <a:bodyPr/>
                    <a:lstStyle/>
                    <a:p>
                      <a:pPr algn="l" fontAlgn="ctr"/>
                      <a:r>
                        <a:rPr lang="en-US" sz="1800" b="0" i="0" u="none" strike="noStrike" dirty="0">
                          <a:solidFill>
                            <a:srgbClr val="000000"/>
                          </a:solidFill>
                          <a:effectLst/>
                          <a:latin typeface="Cambria"/>
                        </a:rPr>
                        <a:t>None</a:t>
                      </a:r>
                    </a:p>
                  </a:txBody>
                  <a:tcPr marL="9525" marR="9525" marT="9525" marB="0" anchor="ctr"/>
                </a:tc>
              </a:tr>
              <a:tr h="465773">
                <a:tc>
                  <a:txBody>
                    <a:bodyPr/>
                    <a:lstStyle/>
                    <a:p>
                      <a:pPr algn="l" fontAlgn="ctr"/>
                      <a:r>
                        <a:rPr lang="en-US" sz="1800" b="0" i="0" u="none" strike="noStrike" dirty="0">
                          <a:solidFill>
                            <a:srgbClr val="000000"/>
                          </a:solidFill>
                          <a:effectLst/>
                          <a:latin typeface="Cambria"/>
                        </a:rPr>
                        <a:t>Faculty Room</a:t>
                      </a:r>
                    </a:p>
                  </a:txBody>
                  <a:tcPr marL="9525" marR="9525" marT="9525" marB="0" anchor="ctr"/>
                </a:tc>
                <a:tc>
                  <a:txBody>
                    <a:bodyPr/>
                    <a:lstStyle/>
                    <a:p>
                      <a:pPr algn="l"/>
                      <a:endParaRPr lang="en-US" sz="1800" dirty="0"/>
                    </a:p>
                  </a:txBody>
                  <a:tcPr marL="9525" marR="9525" marT="9525" marB="0" anchor="ctr"/>
                </a:tc>
              </a:tr>
            </a:tbl>
          </a:graphicData>
        </a:graphic>
      </p:graphicFrame>
      <p:sp>
        <p:nvSpPr>
          <p:cNvPr id="6" name="Title 1"/>
          <p:cNvSpPr>
            <a:spLocks noGrp="1"/>
          </p:cNvSpPr>
          <p:nvPr>
            <p:ph type="title"/>
          </p:nvPr>
        </p:nvSpPr>
        <p:spPr>
          <a:xfrm>
            <a:off x="0" y="0"/>
            <a:ext cx="9144000" cy="949249"/>
          </a:xfrm>
        </p:spPr>
        <p:txBody>
          <a:bodyPr>
            <a:noAutofit/>
          </a:bodyPr>
          <a:lstStyle/>
          <a:p>
            <a:r>
              <a:rPr lang="en-US" sz="3600" dirty="0" smtClean="0">
                <a:solidFill>
                  <a:schemeClr val="bg1"/>
                </a:solidFill>
              </a:rPr>
              <a:t>School Building Inventory Form</a:t>
            </a:r>
            <a:endParaRPr lang="en-US" sz="3600" dirty="0">
              <a:solidFill>
                <a:schemeClr val="bg1"/>
              </a:solidFill>
            </a:endParaRPr>
          </a:p>
        </p:txBody>
      </p:sp>
      <p:grpSp>
        <p:nvGrpSpPr>
          <p:cNvPr id="4" name="Group 3"/>
          <p:cNvGrpSpPr/>
          <p:nvPr/>
        </p:nvGrpSpPr>
        <p:grpSpPr>
          <a:xfrm>
            <a:off x="7629099" y="6264323"/>
            <a:ext cx="1433012" cy="487963"/>
            <a:chOff x="31851" y="6103"/>
            <a:chExt cx="3567276" cy="1426910"/>
          </a:xfrm>
        </p:grpSpPr>
        <p:sp>
          <p:nvSpPr>
            <p:cNvPr id="5" name="Chevron 4"/>
            <p:cNvSpPr/>
            <p:nvPr/>
          </p:nvSpPr>
          <p:spPr>
            <a:xfrm>
              <a:off x="31851" y="6103"/>
              <a:ext cx="3567276" cy="1426910"/>
            </a:xfrm>
            <a:prstGeom prst="chevron">
              <a:avLst/>
            </a:pr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7" name="Chevron 4"/>
            <p:cNvSpPr/>
            <p:nvPr/>
          </p:nvSpPr>
          <p:spPr>
            <a:xfrm>
              <a:off x="473512" y="6103"/>
              <a:ext cx="2775258" cy="142691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6012" tIns="32004" rIns="32004" bIns="32004" numCol="1" spcCol="1270" anchor="ctr" anchorCtr="0">
              <a:noAutofit/>
            </a:bodyPr>
            <a:lstStyle/>
            <a:p>
              <a:pPr lvl="0" algn="ctr" defTabSz="1066800">
                <a:lnSpc>
                  <a:spcPct val="90000"/>
                </a:lnSpc>
                <a:spcBef>
                  <a:spcPct val="0"/>
                </a:spcBef>
                <a:spcAft>
                  <a:spcPct val="35000"/>
                </a:spcAft>
              </a:pPr>
              <a:r>
                <a:rPr lang="en-US" sz="1600" kern="1200" dirty="0" smtClean="0">
                  <a:latin typeface="+mj-lt"/>
                </a:rPr>
                <a:t>Actual Usage</a:t>
              </a:r>
              <a:endParaRPr lang="en-US" sz="1600" kern="1200" dirty="0">
                <a:latin typeface="+mj-lt"/>
              </a:endParaRPr>
            </a:p>
          </p:txBody>
        </p:sp>
      </p:grpSp>
    </p:spTree>
    <p:extLst>
      <p:ext uri="{BB962C8B-B14F-4D97-AF65-F5344CB8AC3E}">
        <p14:creationId xmlns:p14="http://schemas.microsoft.com/office/powerpoint/2010/main" val="107155618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p:cNvGraphicFramePr>
            <a:graphicFrameLocks noGrp="1"/>
          </p:cNvGraphicFramePr>
          <p:nvPr>
            <p:ph idx="1"/>
            <p:extLst>
              <p:ext uri="{D42A27DB-BD31-4B8C-83A1-F6EECF244321}">
                <p14:modId xmlns:p14="http://schemas.microsoft.com/office/powerpoint/2010/main" val="2481392622"/>
              </p:ext>
            </p:extLst>
          </p:nvPr>
        </p:nvGraphicFramePr>
        <p:xfrm>
          <a:off x="767689" y="2061337"/>
          <a:ext cx="3080979" cy="17595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itle 1"/>
          <p:cNvSpPr txBox="1">
            <a:spLocks/>
          </p:cNvSpPr>
          <p:nvPr/>
        </p:nvSpPr>
        <p:spPr>
          <a:xfrm>
            <a:off x="259307" y="1167205"/>
            <a:ext cx="8229600" cy="94924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bg2">
                    <a:lumMod val="50000"/>
                  </a:schemeClr>
                </a:solidFill>
                <a:latin typeface="+mj-lt"/>
                <a:ea typeface="+mj-ea"/>
                <a:cs typeface="+mj-cs"/>
              </a:defRPr>
            </a:lvl1pPr>
          </a:lstStyle>
          <a:p>
            <a:pPr algn="l"/>
            <a:r>
              <a:rPr lang="en-US" sz="2800" u="sng" dirty="0" smtClean="0">
                <a:solidFill>
                  <a:schemeClr val="tx1"/>
                </a:solidFill>
              </a:rPr>
              <a:t>Table 4. Existing Functional and Usable Facilities</a:t>
            </a:r>
            <a:endParaRPr lang="en-US" sz="2800" u="sng" dirty="0">
              <a:solidFill>
                <a:schemeClr val="tx1"/>
              </a:solidFill>
            </a:endParaRPr>
          </a:p>
        </p:txBody>
      </p:sp>
      <p:cxnSp>
        <p:nvCxnSpPr>
          <p:cNvPr id="23" name="Straight Connector 22"/>
          <p:cNvCxnSpPr/>
          <p:nvPr/>
        </p:nvCxnSpPr>
        <p:spPr>
          <a:xfrm>
            <a:off x="8524161" y="2941092"/>
            <a:ext cx="0" cy="0"/>
          </a:xfrm>
          <a:prstGeom prst="line">
            <a:avLst/>
          </a:prstGeom>
        </p:spPr>
        <p:style>
          <a:lnRef idx="2">
            <a:schemeClr val="accent1"/>
          </a:lnRef>
          <a:fillRef idx="0">
            <a:schemeClr val="accent1"/>
          </a:fillRef>
          <a:effectRef idx="1">
            <a:schemeClr val="accent1"/>
          </a:effectRef>
          <a:fontRef idx="minor">
            <a:schemeClr val="tx1"/>
          </a:fontRef>
        </p:style>
      </p:cxnSp>
      <p:sp>
        <p:nvSpPr>
          <p:cNvPr id="22" name="Title 1"/>
          <p:cNvSpPr>
            <a:spLocks noGrp="1"/>
          </p:cNvSpPr>
          <p:nvPr>
            <p:ph type="title"/>
          </p:nvPr>
        </p:nvSpPr>
        <p:spPr>
          <a:xfrm>
            <a:off x="0" y="0"/>
            <a:ext cx="9144000" cy="949249"/>
          </a:xfrm>
        </p:spPr>
        <p:txBody>
          <a:bodyPr>
            <a:noAutofit/>
          </a:bodyPr>
          <a:lstStyle/>
          <a:p>
            <a:r>
              <a:rPr lang="en-US" sz="3600" dirty="0" smtClean="0">
                <a:solidFill>
                  <a:schemeClr val="bg1"/>
                </a:solidFill>
              </a:rPr>
              <a:t>School Building Inventory Form</a:t>
            </a:r>
            <a:endParaRPr lang="en-US" sz="3600" dirty="0">
              <a:solidFill>
                <a:schemeClr val="bg1"/>
              </a:solidFill>
            </a:endParaRPr>
          </a:p>
        </p:txBody>
      </p:sp>
      <p:graphicFrame>
        <p:nvGraphicFramePr>
          <p:cNvPr id="33" name="Content Placeholder 7"/>
          <p:cNvGraphicFramePr>
            <a:graphicFrameLocks/>
          </p:cNvGraphicFramePr>
          <p:nvPr>
            <p:extLst>
              <p:ext uri="{D42A27DB-BD31-4B8C-83A1-F6EECF244321}">
                <p14:modId xmlns:p14="http://schemas.microsoft.com/office/powerpoint/2010/main" val="3869490592"/>
              </p:ext>
            </p:extLst>
          </p:nvPr>
        </p:nvGraphicFramePr>
        <p:xfrm>
          <a:off x="767689" y="3657600"/>
          <a:ext cx="3080979" cy="175951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34" name="Title 1"/>
          <p:cNvSpPr txBox="1">
            <a:spLocks/>
          </p:cNvSpPr>
          <p:nvPr/>
        </p:nvSpPr>
        <p:spPr>
          <a:xfrm>
            <a:off x="191068" y="5491851"/>
            <a:ext cx="8229600" cy="94924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bg2">
                    <a:lumMod val="50000"/>
                  </a:schemeClr>
                </a:solidFill>
                <a:latin typeface="+mj-lt"/>
                <a:ea typeface="+mj-ea"/>
                <a:cs typeface="+mj-cs"/>
              </a:defRPr>
            </a:lvl1pPr>
          </a:lstStyle>
          <a:p>
            <a:pPr algn="l"/>
            <a:r>
              <a:rPr lang="en-US" sz="1800" dirty="0" smtClean="0">
                <a:solidFill>
                  <a:schemeClr val="tx1"/>
                </a:solidFill>
              </a:rPr>
              <a:t>*Quantity – refers to the total number of facilities in the school</a:t>
            </a:r>
            <a:endParaRPr lang="en-US" sz="1800" dirty="0">
              <a:solidFill>
                <a:schemeClr val="tx1"/>
              </a:solidFill>
            </a:endParaRPr>
          </a:p>
        </p:txBody>
      </p:sp>
      <p:sp>
        <p:nvSpPr>
          <p:cNvPr id="2" name="Rectangle 1"/>
          <p:cNvSpPr/>
          <p:nvPr/>
        </p:nvSpPr>
        <p:spPr>
          <a:xfrm>
            <a:off x="3952161" y="2238903"/>
            <a:ext cx="4572000" cy="1200329"/>
          </a:xfrm>
          <a:prstGeom prst="rect">
            <a:avLst/>
          </a:prstGeom>
        </p:spPr>
        <p:txBody>
          <a:bodyPr>
            <a:spAutoFit/>
          </a:bodyPr>
          <a:lstStyle/>
          <a:p>
            <a:r>
              <a:rPr lang="en-US" sz="2400" dirty="0">
                <a:latin typeface="+mj-lt"/>
              </a:rPr>
              <a:t>r</a:t>
            </a:r>
            <a:r>
              <a:rPr lang="en-US" sz="2400" dirty="0" smtClean="0">
                <a:latin typeface="+mj-lt"/>
              </a:rPr>
              <a:t>efer to toilet </a:t>
            </a:r>
            <a:r>
              <a:rPr lang="en-US" sz="2400" dirty="0">
                <a:latin typeface="+mj-lt"/>
              </a:rPr>
              <a:t>bowls in the school, whether inside or outside the classroom</a:t>
            </a:r>
          </a:p>
        </p:txBody>
      </p:sp>
      <p:sp>
        <p:nvSpPr>
          <p:cNvPr id="3" name="Rectangle 2"/>
          <p:cNvSpPr/>
          <p:nvPr/>
        </p:nvSpPr>
        <p:spPr>
          <a:xfrm>
            <a:off x="3964673" y="3895379"/>
            <a:ext cx="4572000" cy="1200329"/>
          </a:xfrm>
          <a:prstGeom prst="rect">
            <a:avLst/>
          </a:prstGeom>
        </p:spPr>
        <p:txBody>
          <a:bodyPr>
            <a:spAutoFit/>
          </a:bodyPr>
          <a:lstStyle/>
          <a:p>
            <a:r>
              <a:rPr lang="en-US" sz="2400" dirty="0">
                <a:latin typeface="+mj-lt"/>
              </a:rPr>
              <a:t>r</a:t>
            </a:r>
            <a:r>
              <a:rPr lang="en-US" sz="2400" dirty="0" smtClean="0">
                <a:latin typeface="+mj-lt"/>
              </a:rPr>
              <a:t>efer to individual </a:t>
            </a:r>
            <a:r>
              <a:rPr lang="en-US" sz="2400" dirty="0">
                <a:latin typeface="+mj-lt"/>
              </a:rPr>
              <a:t>urinals and troughs in the school, whether inside or outside the classroom</a:t>
            </a:r>
          </a:p>
        </p:txBody>
      </p:sp>
    </p:spTree>
    <p:extLst>
      <p:ext uri="{BB962C8B-B14F-4D97-AF65-F5344CB8AC3E}">
        <p14:creationId xmlns:p14="http://schemas.microsoft.com/office/powerpoint/2010/main" val="122977223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p:cNvGraphicFramePr>
            <a:graphicFrameLocks noGrp="1"/>
          </p:cNvGraphicFramePr>
          <p:nvPr>
            <p:ph idx="1"/>
            <p:extLst>
              <p:ext uri="{D42A27DB-BD31-4B8C-83A1-F6EECF244321}">
                <p14:modId xmlns:p14="http://schemas.microsoft.com/office/powerpoint/2010/main" val="720790550"/>
              </p:ext>
            </p:extLst>
          </p:nvPr>
        </p:nvGraphicFramePr>
        <p:xfrm>
          <a:off x="767689" y="2061337"/>
          <a:ext cx="3080979" cy="17595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itle 1"/>
          <p:cNvSpPr txBox="1">
            <a:spLocks/>
          </p:cNvSpPr>
          <p:nvPr/>
        </p:nvSpPr>
        <p:spPr>
          <a:xfrm>
            <a:off x="259307" y="1167205"/>
            <a:ext cx="8229600" cy="94924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bg2">
                    <a:lumMod val="50000"/>
                  </a:schemeClr>
                </a:solidFill>
                <a:latin typeface="+mj-lt"/>
                <a:ea typeface="+mj-ea"/>
                <a:cs typeface="+mj-cs"/>
              </a:defRPr>
            </a:lvl1pPr>
          </a:lstStyle>
          <a:p>
            <a:pPr algn="l"/>
            <a:r>
              <a:rPr lang="en-US" sz="2800" u="sng" dirty="0" smtClean="0">
                <a:solidFill>
                  <a:schemeClr val="tx1"/>
                </a:solidFill>
              </a:rPr>
              <a:t>Table 4. Existing Functional and Usable Facilities</a:t>
            </a:r>
            <a:endParaRPr lang="en-US" sz="2800" u="sng" dirty="0">
              <a:solidFill>
                <a:schemeClr val="tx1"/>
              </a:solidFill>
            </a:endParaRPr>
          </a:p>
        </p:txBody>
      </p:sp>
      <p:cxnSp>
        <p:nvCxnSpPr>
          <p:cNvPr id="23" name="Straight Connector 22"/>
          <p:cNvCxnSpPr/>
          <p:nvPr/>
        </p:nvCxnSpPr>
        <p:spPr>
          <a:xfrm>
            <a:off x="8524161" y="2941092"/>
            <a:ext cx="0" cy="0"/>
          </a:xfrm>
          <a:prstGeom prst="line">
            <a:avLst/>
          </a:prstGeom>
        </p:spPr>
        <p:style>
          <a:lnRef idx="2">
            <a:schemeClr val="accent1"/>
          </a:lnRef>
          <a:fillRef idx="0">
            <a:schemeClr val="accent1"/>
          </a:fillRef>
          <a:effectRef idx="1">
            <a:schemeClr val="accent1"/>
          </a:effectRef>
          <a:fontRef idx="minor">
            <a:schemeClr val="tx1"/>
          </a:fontRef>
        </p:style>
      </p:cxnSp>
      <p:sp>
        <p:nvSpPr>
          <p:cNvPr id="22" name="Title 1"/>
          <p:cNvSpPr>
            <a:spLocks noGrp="1"/>
          </p:cNvSpPr>
          <p:nvPr>
            <p:ph type="title"/>
          </p:nvPr>
        </p:nvSpPr>
        <p:spPr>
          <a:xfrm>
            <a:off x="0" y="0"/>
            <a:ext cx="9144000" cy="949249"/>
          </a:xfrm>
        </p:spPr>
        <p:txBody>
          <a:bodyPr>
            <a:noAutofit/>
          </a:bodyPr>
          <a:lstStyle/>
          <a:p>
            <a:r>
              <a:rPr lang="en-US" sz="3600" dirty="0" smtClean="0">
                <a:solidFill>
                  <a:schemeClr val="bg1"/>
                </a:solidFill>
              </a:rPr>
              <a:t>School Building Inventory Form</a:t>
            </a:r>
            <a:endParaRPr lang="en-US" sz="3600" dirty="0">
              <a:solidFill>
                <a:schemeClr val="bg1"/>
              </a:solidFill>
            </a:endParaRPr>
          </a:p>
        </p:txBody>
      </p:sp>
      <p:graphicFrame>
        <p:nvGraphicFramePr>
          <p:cNvPr id="33" name="Content Placeholder 7"/>
          <p:cNvGraphicFramePr>
            <a:graphicFrameLocks/>
          </p:cNvGraphicFramePr>
          <p:nvPr>
            <p:extLst>
              <p:ext uri="{D42A27DB-BD31-4B8C-83A1-F6EECF244321}">
                <p14:modId xmlns:p14="http://schemas.microsoft.com/office/powerpoint/2010/main" val="4057899326"/>
              </p:ext>
            </p:extLst>
          </p:nvPr>
        </p:nvGraphicFramePr>
        <p:xfrm>
          <a:off x="767689" y="3657600"/>
          <a:ext cx="3080979" cy="175951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2" name="TextBox 1"/>
          <p:cNvSpPr txBox="1"/>
          <p:nvPr/>
        </p:nvSpPr>
        <p:spPr>
          <a:xfrm>
            <a:off x="3991970" y="2433260"/>
            <a:ext cx="5016054" cy="1015663"/>
          </a:xfrm>
          <a:prstGeom prst="rect">
            <a:avLst/>
          </a:prstGeom>
          <a:noFill/>
        </p:spPr>
        <p:txBody>
          <a:bodyPr wrap="square" rtlCol="0">
            <a:spAutoFit/>
          </a:bodyPr>
          <a:lstStyle/>
          <a:p>
            <a:r>
              <a:rPr lang="en-US" sz="2000" dirty="0" smtClean="0">
                <a:latin typeface="+mj-lt"/>
              </a:rPr>
              <a:t>refer to armchairs used by learners in the school, regardless of material (wood, plastic)</a:t>
            </a:r>
            <a:endParaRPr lang="en-US" sz="2000" dirty="0">
              <a:latin typeface="+mj-lt"/>
            </a:endParaRPr>
          </a:p>
        </p:txBody>
      </p:sp>
      <p:sp>
        <p:nvSpPr>
          <p:cNvPr id="10" name="TextBox 9"/>
          <p:cNvSpPr txBox="1"/>
          <p:nvPr/>
        </p:nvSpPr>
        <p:spPr>
          <a:xfrm>
            <a:off x="3991970" y="4002499"/>
            <a:ext cx="5016054" cy="1631216"/>
          </a:xfrm>
          <a:prstGeom prst="rect">
            <a:avLst/>
          </a:prstGeom>
          <a:noFill/>
        </p:spPr>
        <p:txBody>
          <a:bodyPr wrap="square" rtlCol="0">
            <a:spAutoFit/>
          </a:bodyPr>
          <a:lstStyle/>
          <a:p>
            <a:r>
              <a:rPr lang="en-US" sz="2000" dirty="0">
                <a:latin typeface="+mj-lt"/>
              </a:rPr>
              <a:t>refer to </a:t>
            </a:r>
            <a:r>
              <a:rPr lang="en-US" sz="2000" dirty="0" smtClean="0">
                <a:latin typeface="+mj-lt"/>
              </a:rPr>
              <a:t>usable </a:t>
            </a:r>
            <a:r>
              <a:rPr lang="en-US" sz="2000" dirty="0">
                <a:latin typeface="+mj-lt"/>
              </a:rPr>
              <a:t>chairs, with a backrest but no </a:t>
            </a:r>
            <a:r>
              <a:rPr lang="en-US" sz="2000" dirty="0" smtClean="0">
                <a:latin typeface="+mj-lt"/>
              </a:rPr>
              <a:t>arm table </a:t>
            </a:r>
            <a:r>
              <a:rPr lang="en-US" sz="2000" dirty="0">
                <a:latin typeface="+mj-lt"/>
              </a:rPr>
              <a:t>attached in the school, regardless of material (wood, plastic) excluding teachers' and personnel's chairs inside the classroom and in offices</a:t>
            </a:r>
          </a:p>
        </p:txBody>
      </p:sp>
      <p:sp>
        <p:nvSpPr>
          <p:cNvPr id="11" name="Title 1"/>
          <p:cNvSpPr txBox="1">
            <a:spLocks/>
          </p:cNvSpPr>
          <p:nvPr/>
        </p:nvSpPr>
        <p:spPr>
          <a:xfrm>
            <a:off x="191068" y="5491851"/>
            <a:ext cx="8229600" cy="94924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bg2">
                    <a:lumMod val="50000"/>
                  </a:schemeClr>
                </a:solidFill>
                <a:latin typeface="+mj-lt"/>
                <a:ea typeface="+mj-ea"/>
                <a:cs typeface="+mj-cs"/>
              </a:defRPr>
            </a:lvl1pPr>
          </a:lstStyle>
          <a:p>
            <a:pPr algn="l"/>
            <a:r>
              <a:rPr lang="en-US" sz="1800" dirty="0" smtClean="0">
                <a:solidFill>
                  <a:schemeClr val="tx1"/>
                </a:solidFill>
              </a:rPr>
              <a:t>*Quantity – refers to the total number of facilities in the school</a:t>
            </a:r>
            <a:endParaRPr lang="en-US" sz="1800" dirty="0">
              <a:solidFill>
                <a:schemeClr val="tx1"/>
              </a:solidFill>
            </a:endParaRPr>
          </a:p>
        </p:txBody>
      </p:sp>
    </p:spTree>
    <p:extLst>
      <p:ext uri="{BB962C8B-B14F-4D97-AF65-F5344CB8AC3E}">
        <p14:creationId xmlns:p14="http://schemas.microsoft.com/office/powerpoint/2010/main" val="54929612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p:cNvGraphicFramePr>
            <a:graphicFrameLocks noGrp="1"/>
          </p:cNvGraphicFramePr>
          <p:nvPr>
            <p:ph idx="1"/>
            <p:extLst>
              <p:ext uri="{D42A27DB-BD31-4B8C-83A1-F6EECF244321}">
                <p14:modId xmlns:p14="http://schemas.microsoft.com/office/powerpoint/2010/main" val="3069844904"/>
              </p:ext>
            </p:extLst>
          </p:nvPr>
        </p:nvGraphicFramePr>
        <p:xfrm>
          <a:off x="767689" y="2061337"/>
          <a:ext cx="3080979" cy="17595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itle 1"/>
          <p:cNvSpPr txBox="1">
            <a:spLocks/>
          </p:cNvSpPr>
          <p:nvPr/>
        </p:nvSpPr>
        <p:spPr>
          <a:xfrm>
            <a:off x="259307" y="1167205"/>
            <a:ext cx="8229600" cy="94924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bg2">
                    <a:lumMod val="50000"/>
                  </a:schemeClr>
                </a:solidFill>
                <a:latin typeface="+mj-lt"/>
                <a:ea typeface="+mj-ea"/>
                <a:cs typeface="+mj-cs"/>
              </a:defRPr>
            </a:lvl1pPr>
          </a:lstStyle>
          <a:p>
            <a:pPr algn="l"/>
            <a:r>
              <a:rPr lang="en-US" sz="2800" u="sng" dirty="0" smtClean="0">
                <a:solidFill>
                  <a:schemeClr val="tx1"/>
                </a:solidFill>
              </a:rPr>
              <a:t>Table 4. Existing Functional and Usable Facilities</a:t>
            </a:r>
            <a:endParaRPr lang="en-US" sz="2800" u="sng" dirty="0">
              <a:solidFill>
                <a:schemeClr val="tx1"/>
              </a:solidFill>
            </a:endParaRPr>
          </a:p>
        </p:txBody>
      </p:sp>
      <p:cxnSp>
        <p:nvCxnSpPr>
          <p:cNvPr id="23" name="Straight Connector 22"/>
          <p:cNvCxnSpPr/>
          <p:nvPr/>
        </p:nvCxnSpPr>
        <p:spPr>
          <a:xfrm>
            <a:off x="8524161" y="2941092"/>
            <a:ext cx="0" cy="0"/>
          </a:xfrm>
          <a:prstGeom prst="line">
            <a:avLst/>
          </a:prstGeom>
        </p:spPr>
        <p:style>
          <a:lnRef idx="2">
            <a:schemeClr val="accent1"/>
          </a:lnRef>
          <a:fillRef idx="0">
            <a:schemeClr val="accent1"/>
          </a:fillRef>
          <a:effectRef idx="1">
            <a:schemeClr val="accent1"/>
          </a:effectRef>
          <a:fontRef idx="minor">
            <a:schemeClr val="tx1"/>
          </a:fontRef>
        </p:style>
      </p:cxnSp>
      <p:sp>
        <p:nvSpPr>
          <p:cNvPr id="22" name="Title 1"/>
          <p:cNvSpPr>
            <a:spLocks noGrp="1"/>
          </p:cNvSpPr>
          <p:nvPr>
            <p:ph type="title"/>
          </p:nvPr>
        </p:nvSpPr>
        <p:spPr>
          <a:xfrm>
            <a:off x="0" y="0"/>
            <a:ext cx="9144000" cy="949249"/>
          </a:xfrm>
        </p:spPr>
        <p:txBody>
          <a:bodyPr>
            <a:noAutofit/>
          </a:bodyPr>
          <a:lstStyle/>
          <a:p>
            <a:r>
              <a:rPr lang="en-US" sz="3600" dirty="0" smtClean="0">
                <a:solidFill>
                  <a:schemeClr val="bg1"/>
                </a:solidFill>
              </a:rPr>
              <a:t>School Building Inventory Form</a:t>
            </a:r>
            <a:endParaRPr lang="en-US" sz="3600" dirty="0">
              <a:solidFill>
                <a:schemeClr val="bg1"/>
              </a:solidFill>
            </a:endParaRPr>
          </a:p>
        </p:txBody>
      </p:sp>
      <p:graphicFrame>
        <p:nvGraphicFramePr>
          <p:cNvPr id="33" name="Content Placeholder 7"/>
          <p:cNvGraphicFramePr>
            <a:graphicFrameLocks/>
          </p:cNvGraphicFramePr>
          <p:nvPr>
            <p:extLst>
              <p:ext uri="{D42A27DB-BD31-4B8C-83A1-F6EECF244321}">
                <p14:modId xmlns:p14="http://schemas.microsoft.com/office/powerpoint/2010/main" val="1752459400"/>
              </p:ext>
            </p:extLst>
          </p:nvPr>
        </p:nvGraphicFramePr>
        <p:xfrm>
          <a:off x="767689" y="3657600"/>
          <a:ext cx="3080979" cy="175951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2" name="Rectangle 1"/>
          <p:cNvSpPr/>
          <p:nvPr/>
        </p:nvSpPr>
        <p:spPr>
          <a:xfrm>
            <a:off x="4044980" y="2432327"/>
            <a:ext cx="5092196" cy="830997"/>
          </a:xfrm>
          <a:prstGeom prst="rect">
            <a:avLst/>
          </a:prstGeom>
        </p:spPr>
        <p:txBody>
          <a:bodyPr wrap="square">
            <a:spAutoFit/>
          </a:bodyPr>
          <a:lstStyle/>
          <a:p>
            <a:r>
              <a:rPr lang="en-US" sz="2400" dirty="0" smtClean="0">
                <a:latin typeface="+mj-lt"/>
              </a:rPr>
              <a:t>refer to usable </a:t>
            </a:r>
            <a:r>
              <a:rPr lang="en-US" sz="2400" dirty="0">
                <a:latin typeface="+mj-lt"/>
              </a:rPr>
              <a:t>two-seater desks in the school</a:t>
            </a:r>
          </a:p>
        </p:txBody>
      </p:sp>
      <p:sp>
        <p:nvSpPr>
          <p:cNvPr id="3" name="Rectangle 2"/>
          <p:cNvSpPr/>
          <p:nvPr/>
        </p:nvSpPr>
        <p:spPr>
          <a:xfrm>
            <a:off x="4051804" y="3831414"/>
            <a:ext cx="4572000" cy="1569660"/>
          </a:xfrm>
          <a:prstGeom prst="rect">
            <a:avLst/>
          </a:prstGeom>
        </p:spPr>
        <p:txBody>
          <a:bodyPr>
            <a:spAutoFit/>
          </a:bodyPr>
          <a:lstStyle/>
          <a:p>
            <a:r>
              <a:rPr lang="en-US" sz="2400" dirty="0" smtClean="0">
                <a:latin typeface="+mj-lt"/>
              </a:rPr>
              <a:t>refer to functional </a:t>
            </a:r>
            <a:r>
              <a:rPr lang="en-US" sz="2400" dirty="0">
                <a:latin typeface="+mj-lt"/>
              </a:rPr>
              <a:t>faucets and water pumps (</a:t>
            </a:r>
            <a:r>
              <a:rPr lang="en-US" sz="2400" i="1" dirty="0" err="1">
                <a:latin typeface="+mj-lt"/>
              </a:rPr>
              <a:t>poso</a:t>
            </a:r>
            <a:r>
              <a:rPr lang="en-US" sz="2400" dirty="0">
                <a:latin typeface="+mj-lt"/>
              </a:rPr>
              <a:t>) in the school, whether inside or outside comfort rooms</a:t>
            </a:r>
          </a:p>
        </p:txBody>
      </p:sp>
      <p:sp>
        <p:nvSpPr>
          <p:cNvPr id="10" name="Title 1"/>
          <p:cNvSpPr txBox="1">
            <a:spLocks/>
          </p:cNvSpPr>
          <p:nvPr/>
        </p:nvSpPr>
        <p:spPr>
          <a:xfrm>
            <a:off x="191068" y="5491851"/>
            <a:ext cx="8229600" cy="94924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bg2">
                    <a:lumMod val="50000"/>
                  </a:schemeClr>
                </a:solidFill>
                <a:latin typeface="+mj-lt"/>
                <a:ea typeface="+mj-ea"/>
                <a:cs typeface="+mj-cs"/>
              </a:defRPr>
            </a:lvl1pPr>
          </a:lstStyle>
          <a:p>
            <a:pPr algn="l"/>
            <a:r>
              <a:rPr lang="en-US" sz="1800" dirty="0" smtClean="0">
                <a:solidFill>
                  <a:schemeClr val="tx1"/>
                </a:solidFill>
              </a:rPr>
              <a:t>*Quantity – refers to the total number of facilities in the school</a:t>
            </a:r>
            <a:endParaRPr lang="en-US" sz="1800" dirty="0">
              <a:solidFill>
                <a:schemeClr val="tx1"/>
              </a:solidFill>
            </a:endParaRPr>
          </a:p>
        </p:txBody>
      </p:sp>
    </p:spTree>
    <p:extLst>
      <p:ext uri="{BB962C8B-B14F-4D97-AF65-F5344CB8AC3E}">
        <p14:creationId xmlns:p14="http://schemas.microsoft.com/office/powerpoint/2010/main" val="143582045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p:cNvGraphicFramePr>
            <a:graphicFrameLocks noGrp="1"/>
          </p:cNvGraphicFramePr>
          <p:nvPr>
            <p:ph idx="1"/>
            <p:extLst>
              <p:ext uri="{D42A27DB-BD31-4B8C-83A1-F6EECF244321}">
                <p14:modId xmlns:p14="http://schemas.microsoft.com/office/powerpoint/2010/main" val="443999035"/>
              </p:ext>
            </p:extLst>
          </p:nvPr>
        </p:nvGraphicFramePr>
        <p:xfrm>
          <a:off x="740393" y="1897561"/>
          <a:ext cx="3080979" cy="17595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itle 1"/>
          <p:cNvSpPr txBox="1">
            <a:spLocks/>
          </p:cNvSpPr>
          <p:nvPr/>
        </p:nvSpPr>
        <p:spPr>
          <a:xfrm>
            <a:off x="259307" y="1167205"/>
            <a:ext cx="8229600" cy="94924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bg2">
                    <a:lumMod val="50000"/>
                  </a:schemeClr>
                </a:solidFill>
                <a:latin typeface="+mj-lt"/>
                <a:ea typeface="+mj-ea"/>
                <a:cs typeface="+mj-cs"/>
              </a:defRPr>
            </a:lvl1pPr>
          </a:lstStyle>
          <a:p>
            <a:pPr algn="l"/>
            <a:r>
              <a:rPr lang="en-US" sz="2800" u="sng" dirty="0" smtClean="0">
                <a:solidFill>
                  <a:schemeClr val="tx1"/>
                </a:solidFill>
              </a:rPr>
              <a:t>Table 5. Existing Other Structures</a:t>
            </a:r>
            <a:endParaRPr lang="en-US" sz="2800" u="sng" dirty="0">
              <a:solidFill>
                <a:schemeClr val="tx1"/>
              </a:solidFill>
            </a:endParaRPr>
          </a:p>
        </p:txBody>
      </p:sp>
      <p:cxnSp>
        <p:nvCxnSpPr>
          <p:cNvPr id="23" name="Straight Connector 22"/>
          <p:cNvCxnSpPr/>
          <p:nvPr/>
        </p:nvCxnSpPr>
        <p:spPr>
          <a:xfrm>
            <a:off x="8524161" y="2900148"/>
            <a:ext cx="0" cy="0"/>
          </a:xfrm>
          <a:prstGeom prst="line">
            <a:avLst/>
          </a:prstGeom>
        </p:spPr>
        <p:style>
          <a:lnRef idx="2">
            <a:schemeClr val="accent1"/>
          </a:lnRef>
          <a:fillRef idx="0">
            <a:schemeClr val="accent1"/>
          </a:fillRef>
          <a:effectRef idx="1">
            <a:schemeClr val="accent1"/>
          </a:effectRef>
          <a:fontRef idx="minor">
            <a:schemeClr val="tx1"/>
          </a:fontRef>
        </p:style>
      </p:cxnSp>
      <p:sp>
        <p:nvSpPr>
          <p:cNvPr id="22" name="Title 1"/>
          <p:cNvSpPr>
            <a:spLocks noGrp="1"/>
          </p:cNvSpPr>
          <p:nvPr>
            <p:ph type="title"/>
          </p:nvPr>
        </p:nvSpPr>
        <p:spPr>
          <a:xfrm>
            <a:off x="0" y="0"/>
            <a:ext cx="9144000" cy="949249"/>
          </a:xfrm>
        </p:spPr>
        <p:txBody>
          <a:bodyPr>
            <a:noAutofit/>
          </a:bodyPr>
          <a:lstStyle/>
          <a:p>
            <a:r>
              <a:rPr lang="en-US" sz="3600" dirty="0" smtClean="0">
                <a:solidFill>
                  <a:schemeClr val="bg1"/>
                </a:solidFill>
              </a:rPr>
              <a:t>School Building Inventory Form</a:t>
            </a:r>
            <a:endParaRPr lang="en-US" sz="3600" dirty="0">
              <a:solidFill>
                <a:schemeClr val="bg1"/>
              </a:solidFill>
            </a:endParaRPr>
          </a:p>
        </p:txBody>
      </p:sp>
      <p:graphicFrame>
        <p:nvGraphicFramePr>
          <p:cNvPr id="33" name="Content Placeholder 7"/>
          <p:cNvGraphicFramePr>
            <a:graphicFrameLocks/>
          </p:cNvGraphicFramePr>
          <p:nvPr>
            <p:extLst>
              <p:ext uri="{D42A27DB-BD31-4B8C-83A1-F6EECF244321}">
                <p14:modId xmlns:p14="http://schemas.microsoft.com/office/powerpoint/2010/main" val="4245003129"/>
              </p:ext>
            </p:extLst>
          </p:nvPr>
        </p:nvGraphicFramePr>
        <p:xfrm>
          <a:off x="740393" y="3493824"/>
          <a:ext cx="3080979" cy="175951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pSp>
        <p:nvGrpSpPr>
          <p:cNvPr id="10" name="Group 9"/>
          <p:cNvGrpSpPr/>
          <p:nvPr/>
        </p:nvGrpSpPr>
        <p:grpSpPr>
          <a:xfrm>
            <a:off x="740393" y="4832673"/>
            <a:ext cx="3080979" cy="1232391"/>
            <a:chOff x="0" y="0"/>
            <a:chExt cx="3080979" cy="1232391"/>
          </a:xfrm>
        </p:grpSpPr>
        <p:sp>
          <p:nvSpPr>
            <p:cNvPr id="11" name="Chevron 10"/>
            <p:cNvSpPr/>
            <p:nvPr/>
          </p:nvSpPr>
          <p:spPr>
            <a:xfrm>
              <a:off x="0" y="0"/>
              <a:ext cx="3080979" cy="1232391"/>
            </a:xfrm>
            <a:prstGeom prst="chevron">
              <a:avLst/>
            </a:pr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12" name="Chevron 4"/>
            <p:cNvSpPr/>
            <p:nvPr/>
          </p:nvSpPr>
          <p:spPr>
            <a:xfrm>
              <a:off x="616196" y="0"/>
              <a:ext cx="1848588" cy="123239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6012" tIns="32004" rIns="32004" bIns="32004" numCol="1" spcCol="1270" anchor="ctr" anchorCtr="0">
              <a:noAutofit/>
            </a:bodyPr>
            <a:lstStyle/>
            <a:p>
              <a:pPr lvl="0" algn="ctr" defTabSz="1066800">
                <a:lnSpc>
                  <a:spcPct val="90000"/>
                </a:lnSpc>
                <a:spcBef>
                  <a:spcPct val="0"/>
                </a:spcBef>
                <a:spcAft>
                  <a:spcPct val="35000"/>
                </a:spcAft>
              </a:pPr>
              <a:r>
                <a:rPr lang="en-US" sz="2400" kern="1200" dirty="0" smtClean="0">
                  <a:latin typeface="+mj-lt"/>
                </a:rPr>
                <a:t>Covered Court</a:t>
              </a:r>
              <a:endParaRPr lang="en-US" sz="2400" kern="1200" dirty="0">
                <a:latin typeface="+mj-lt"/>
              </a:endParaRPr>
            </a:p>
          </p:txBody>
        </p:sp>
      </p:grpSp>
      <p:sp>
        <p:nvSpPr>
          <p:cNvPr id="2" name="Rectangle 1"/>
          <p:cNvSpPr/>
          <p:nvPr/>
        </p:nvSpPr>
        <p:spPr>
          <a:xfrm>
            <a:off x="3916907" y="2418560"/>
            <a:ext cx="4572000" cy="707886"/>
          </a:xfrm>
          <a:prstGeom prst="rect">
            <a:avLst/>
          </a:prstGeom>
        </p:spPr>
        <p:txBody>
          <a:bodyPr>
            <a:spAutoFit/>
          </a:bodyPr>
          <a:lstStyle/>
          <a:p>
            <a:r>
              <a:rPr lang="en-US" sz="2000" dirty="0">
                <a:latin typeface="+mj-lt"/>
              </a:rPr>
              <a:t>an enclosed hall or building used for public gatherings</a:t>
            </a:r>
          </a:p>
        </p:txBody>
      </p:sp>
      <p:sp>
        <p:nvSpPr>
          <p:cNvPr id="3" name="Rectangle 2"/>
          <p:cNvSpPr/>
          <p:nvPr/>
        </p:nvSpPr>
        <p:spPr>
          <a:xfrm>
            <a:off x="3952161" y="4946259"/>
            <a:ext cx="4572000" cy="1015663"/>
          </a:xfrm>
          <a:prstGeom prst="rect">
            <a:avLst/>
          </a:prstGeom>
        </p:spPr>
        <p:txBody>
          <a:bodyPr>
            <a:spAutoFit/>
          </a:bodyPr>
          <a:lstStyle/>
          <a:p>
            <a:r>
              <a:rPr lang="en-US" sz="2000" dirty="0" smtClean="0">
                <a:latin typeface="+mj-lt"/>
              </a:rPr>
              <a:t>a </a:t>
            </a:r>
            <a:r>
              <a:rPr lang="en-US" sz="2000" dirty="0">
                <a:latin typeface="+mj-lt"/>
              </a:rPr>
              <a:t>covered rectangular area intended for basketball games but used for various purposes</a:t>
            </a:r>
          </a:p>
        </p:txBody>
      </p:sp>
      <p:sp>
        <p:nvSpPr>
          <p:cNvPr id="13" name="Rectangle 12"/>
          <p:cNvSpPr/>
          <p:nvPr/>
        </p:nvSpPr>
        <p:spPr>
          <a:xfrm>
            <a:off x="3932827" y="3777078"/>
            <a:ext cx="4572000" cy="707886"/>
          </a:xfrm>
          <a:prstGeom prst="rect">
            <a:avLst/>
          </a:prstGeom>
        </p:spPr>
        <p:txBody>
          <a:bodyPr>
            <a:spAutoFit/>
          </a:bodyPr>
          <a:lstStyle/>
          <a:p>
            <a:r>
              <a:rPr lang="en-US" sz="2000" dirty="0" smtClean="0">
                <a:latin typeface="+mj-lt"/>
              </a:rPr>
              <a:t>a multi-purpose open space for school activities</a:t>
            </a:r>
            <a:endParaRPr lang="en-US" sz="2000" dirty="0">
              <a:latin typeface="+mj-lt"/>
            </a:endParaRPr>
          </a:p>
        </p:txBody>
      </p:sp>
    </p:spTree>
    <p:extLst>
      <p:ext uri="{BB962C8B-B14F-4D97-AF65-F5344CB8AC3E}">
        <p14:creationId xmlns:p14="http://schemas.microsoft.com/office/powerpoint/2010/main" val="255919063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p:cNvGraphicFramePr>
            <a:graphicFrameLocks noGrp="1"/>
          </p:cNvGraphicFramePr>
          <p:nvPr>
            <p:ph idx="1"/>
            <p:extLst>
              <p:ext uri="{D42A27DB-BD31-4B8C-83A1-F6EECF244321}">
                <p14:modId xmlns:p14="http://schemas.microsoft.com/office/powerpoint/2010/main" val="3027782465"/>
              </p:ext>
            </p:extLst>
          </p:nvPr>
        </p:nvGraphicFramePr>
        <p:xfrm>
          <a:off x="740393" y="1897561"/>
          <a:ext cx="3080979" cy="17595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itle 1"/>
          <p:cNvSpPr txBox="1">
            <a:spLocks/>
          </p:cNvSpPr>
          <p:nvPr/>
        </p:nvSpPr>
        <p:spPr>
          <a:xfrm>
            <a:off x="259307" y="1167205"/>
            <a:ext cx="8229600" cy="94924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bg2">
                    <a:lumMod val="50000"/>
                  </a:schemeClr>
                </a:solidFill>
                <a:latin typeface="+mj-lt"/>
                <a:ea typeface="+mj-ea"/>
                <a:cs typeface="+mj-cs"/>
              </a:defRPr>
            </a:lvl1pPr>
          </a:lstStyle>
          <a:p>
            <a:pPr algn="l"/>
            <a:r>
              <a:rPr lang="en-US" sz="2800" u="sng" dirty="0" smtClean="0">
                <a:solidFill>
                  <a:schemeClr val="tx1"/>
                </a:solidFill>
              </a:rPr>
              <a:t>Table 5. Existing Other Structures</a:t>
            </a:r>
            <a:endParaRPr lang="en-US" sz="2800" u="sng" dirty="0">
              <a:solidFill>
                <a:schemeClr val="tx1"/>
              </a:solidFill>
            </a:endParaRPr>
          </a:p>
        </p:txBody>
      </p:sp>
      <p:cxnSp>
        <p:nvCxnSpPr>
          <p:cNvPr id="23" name="Straight Connector 22"/>
          <p:cNvCxnSpPr/>
          <p:nvPr/>
        </p:nvCxnSpPr>
        <p:spPr>
          <a:xfrm>
            <a:off x="8524161" y="2941092"/>
            <a:ext cx="0" cy="0"/>
          </a:xfrm>
          <a:prstGeom prst="line">
            <a:avLst/>
          </a:prstGeom>
        </p:spPr>
        <p:style>
          <a:lnRef idx="2">
            <a:schemeClr val="accent1"/>
          </a:lnRef>
          <a:fillRef idx="0">
            <a:schemeClr val="accent1"/>
          </a:fillRef>
          <a:effectRef idx="1">
            <a:schemeClr val="accent1"/>
          </a:effectRef>
          <a:fontRef idx="minor">
            <a:schemeClr val="tx1"/>
          </a:fontRef>
        </p:style>
      </p:cxnSp>
      <p:sp>
        <p:nvSpPr>
          <p:cNvPr id="22" name="Title 1"/>
          <p:cNvSpPr>
            <a:spLocks noGrp="1"/>
          </p:cNvSpPr>
          <p:nvPr>
            <p:ph type="title"/>
          </p:nvPr>
        </p:nvSpPr>
        <p:spPr>
          <a:xfrm>
            <a:off x="0" y="0"/>
            <a:ext cx="9144000" cy="949249"/>
          </a:xfrm>
        </p:spPr>
        <p:txBody>
          <a:bodyPr>
            <a:noAutofit/>
          </a:bodyPr>
          <a:lstStyle/>
          <a:p>
            <a:r>
              <a:rPr lang="en-US" sz="3600" dirty="0" smtClean="0">
                <a:solidFill>
                  <a:schemeClr val="bg1"/>
                </a:solidFill>
              </a:rPr>
              <a:t>School Building Inventory Form</a:t>
            </a:r>
            <a:endParaRPr lang="en-US" sz="3600" dirty="0">
              <a:solidFill>
                <a:schemeClr val="bg1"/>
              </a:solidFill>
            </a:endParaRPr>
          </a:p>
        </p:txBody>
      </p:sp>
      <p:graphicFrame>
        <p:nvGraphicFramePr>
          <p:cNvPr id="33" name="Content Placeholder 7"/>
          <p:cNvGraphicFramePr>
            <a:graphicFrameLocks/>
          </p:cNvGraphicFramePr>
          <p:nvPr>
            <p:extLst>
              <p:ext uri="{D42A27DB-BD31-4B8C-83A1-F6EECF244321}">
                <p14:modId xmlns:p14="http://schemas.microsoft.com/office/powerpoint/2010/main" val="1774938468"/>
              </p:ext>
            </p:extLst>
          </p:nvPr>
        </p:nvGraphicFramePr>
        <p:xfrm>
          <a:off x="740393" y="3493824"/>
          <a:ext cx="3080979" cy="175951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pSp>
        <p:nvGrpSpPr>
          <p:cNvPr id="10" name="Group 9"/>
          <p:cNvGrpSpPr/>
          <p:nvPr/>
        </p:nvGrpSpPr>
        <p:grpSpPr>
          <a:xfrm>
            <a:off x="740393" y="4832673"/>
            <a:ext cx="3080979" cy="1232391"/>
            <a:chOff x="0" y="0"/>
            <a:chExt cx="3080979" cy="1232391"/>
          </a:xfrm>
        </p:grpSpPr>
        <p:sp>
          <p:nvSpPr>
            <p:cNvPr id="11" name="Chevron 10"/>
            <p:cNvSpPr/>
            <p:nvPr/>
          </p:nvSpPr>
          <p:spPr>
            <a:xfrm>
              <a:off x="0" y="0"/>
              <a:ext cx="3080979" cy="1232391"/>
            </a:xfrm>
            <a:prstGeom prst="chevron">
              <a:avLst/>
            </a:pr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12" name="Chevron 4"/>
            <p:cNvSpPr/>
            <p:nvPr/>
          </p:nvSpPr>
          <p:spPr>
            <a:xfrm>
              <a:off x="616196" y="0"/>
              <a:ext cx="1848588" cy="123239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6012" tIns="32004" rIns="32004" bIns="32004" numCol="1" spcCol="1270" anchor="ctr" anchorCtr="0">
              <a:noAutofit/>
            </a:bodyPr>
            <a:lstStyle/>
            <a:p>
              <a:pPr lvl="0" algn="ctr" defTabSz="1066800">
                <a:lnSpc>
                  <a:spcPct val="90000"/>
                </a:lnSpc>
                <a:spcBef>
                  <a:spcPct val="0"/>
                </a:spcBef>
                <a:spcAft>
                  <a:spcPct val="35000"/>
                </a:spcAft>
              </a:pPr>
              <a:r>
                <a:rPr lang="en-US" sz="2400" dirty="0" smtClean="0">
                  <a:latin typeface="+mj-lt"/>
                </a:rPr>
                <a:t>Perimeter Fence</a:t>
              </a:r>
              <a:endParaRPr lang="en-US" sz="2400" kern="1200" dirty="0">
                <a:latin typeface="+mj-lt"/>
              </a:endParaRPr>
            </a:p>
          </p:txBody>
        </p:sp>
      </p:grpSp>
      <p:sp>
        <p:nvSpPr>
          <p:cNvPr id="2" name="Rectangle 1"/>
          <p:cNvSpPr/>
          <p:nvPr/>
        </p:nvSpPr>
        <p:spPr>
          <a:xfrm>
            <a:off x="3916907" y="2366834"/>
            <a:ext cx="4572000" cy="1015663"/>
          </a:xfrm>
          <a:prstGeom prst="rect">
            <a:avLst/>
          </a:prstGeom>
        </p:spPr>
        <p:txBody>
          <a:bodyPr>
            <a:spAutoFit/>
          </a:bodyPr>
          <a:lstStyle/>
          <a:p>
            <a:r>
              <a:rPr lang="en-US" sz="2000" dirty="0">
                <a:latin typeface="+mj-lt"/>
              </a:rPr>
              <a:t>a barrier used as an entrance and exit of the school, which can be closed and locked beyond school hours</a:t>
            </a:r>
          </a:p>
        </p:txBody>
      </p:sp>
      <p:sp>
        <p:nvSpPr>
          <p:cNvPr id="3" name="Rectangle 2"/>
          <p:cNvSpPr/>
          <p:nvPr/>
        </p:nvSpPr>
        <p:spPr>
          <a:xfrm>
            <a:off x="3952161" y="3752166"/>
            <a:ext cx="4572000" cy="707886"/>
          </a:xfrm>
          <a:prstGeom prst="rect">
            <a:avLst/>
          </a:prstGeom>
        </p:spPr>
        <p:txBody>
          <a:bodyPr>
            <a:spAutoFit/>
          </a:bodyPr>
          <a:lstStyle/>
          <a:p>
            <a:r>
              <a:rPr lang="en-US" sz="2000" dirty="0">
                <a:latin typeface="+mj-lt"/>
              </a:rPr>
              <a:t>a roofed structure with seats that allows for an open view of surrounding areas</a:t>
            </a:r>
          </a:p>
        </p:txBody>
      </p:sp>
      <p:sp>
        <p:nvSpPr>
          <p:cNvPr id="4" name="Rectangle 3"/>
          <p:cNvSpPr/>
          <p:nvPr/>
        </p:nvSpPr>
        <p:spPr>
          <a:xfrm>
            <a:off x="3952161" y="5125702"/>
            <a:ext cx="4572000" cy="707886"/>
          </a:xfrm>
          <a:prstGeom prst="rect">
            <a:avLst/>
          </a:prstGeom>
        </p:spPr>
        <p:txBody>
          <a:bodyPr>
            <a:spAutoFit/>
          </a:bodyPr>
          <a:lstStyle/>
          <a:p>
            <a:r>
              <a:rPr lang="en-US" sz="2000" dirty="0" smtClean="0">
                <a:latin typeface="+mj-lt"/>
              </a:rPr>
              <a:t>a </a:t>
            </a:r>
            <a:r>
              <a:rPr lang="en-US" sz="2000" dirty="0">
                <a:latin typeface="+mj-lt"/>
              </a:rPr>
              <a:t>barrier, railing or structure that surrounds the entire school property</a:t>
            </a:r>
          </a:p>
        </p:txBody>
      </p:sp>
    </p:spTree>
    <p:extLst>
      <p:ext uri="{BB962C8B-B14F-4D97-AF65-F5344CB8AC3E}">
        <p14:creationId xmlns:p14="http://schemas.microsoft.com/office/powerpoint/2010/main" val="18249103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solidFill>
                  <a:schemeClr val="bg1"/>
                </a:solidFill>
              </a:rPr>
              <a:t>Objective</a:t>
            </a:r>
            <a:endParaRPr lang="en-PH" dirty="0">
              <a:solidFill>
                <a:schemeClr val="bg1"/>
              </a:solidFill>
            </a:endParaRPr>
          </a:p>
        </p:txBody>
      </p:sp>
      <p:sp>
        <p:nvSpPr>
          <p:cNvPr id="3" name="Content Placeholder 2"/>
          <p:cNvSpPr>
            <a:spLocks noGrp="1"/>
          </p:cNvSpPr>
          <p:nvPr>
            <p:ph idx="1"/>
          </p:nvPr>
        </p:nvSpPr>
        <p:spPr/>
        <p:txBody>
          <a:bodyPr/>
          <a:lstStyle/>
          <a:p>
            <a:pPr marL="0" indent="0">
              <a:buNone/>
            </a:pPr>
            <a:r>
              <a:rPr lang="en-US" dirty="0">
                <a:latin typeface="+mj-lt"/>
              </a:rPr>
              <a:t>Establish accurate and </a:t>
            </a:r>
            <a:r>
              <a:rPr lang="en-US" dirty="0" smtClean="0">
                <a:latin typeface="+mj-lt"/>
              </a:rPr>
              <a:t>comprehensive </a:t>
            </a:r>
            <a:r>
              <a:rPr lang="en-US" dirty="0">
                <a:latin typeface="+mj-lt"/>
              </a:rPr>
              <a:t>baseline data of school buildings in all </a:t>
            </a:r>
            <a:r>
              <a:rPr lang="en-US" dirty="0" err="1" smtClean="0">
                <a:latin typeface="+mj-lt"/>
              </a:rPr>
              <a:t>DepEd</a:t>
            </a:r>
            <a:r>
              <a:rPr lang="en-US" dirty="0" smtClean="0">
                <a:latin typeface="+mj-lt"/>
              </a:rPr>
              <a:t> public schools </a:t>
            </a:r>
            <a:r>
              <a:rPr lang="en-US" dirty="0">
                <a:latin typeface="+mj-lt"/>
              </a:rPr>
              <a:t>for use in</a:t>
            </a:r>
          </a:p>
          <a:p>
            <a:pPr lvl="1"/>
            <a:r>
              <a:rPr lang="en-US" dirty="0">
                <a:latin typeface="+mj-lt"/>
              </a:rPr>
              <a:t>Planning, budgeting and decision making</a:t>
            </a:r>
          </a:p>
          <a:p>
            <a:pPr lvl="1"/>
            <a:r>
              <a:rPr lang="en-US" dirty="0">
                <a:latin typeface="+mj-lt"/>
              </a:rPr>
              <a:t>Annual updating in subsequent years</a:t>
            </a:r>
          </a:p>
          <a:p>
            <a:endParaRPr lang="en-PH" dirty="0">
              <a:latin typeface="+mj-lt"/>
            </a:endParaRPr>
          </a:p>
        </p:txBody>
      </p:sp>
      <p:sp>
        <p:nvSpPr>
          <p:cNvPr id="4" name="Slide Number Placeholder 3"/>
          <p:cNvSpPr>
            <a:spLocks noGrp="1"/>
          </p:cNvSpPr>
          <p:nvPr>
            <p:ph type="sldNum" sz="quarter" idx="4294967295"/>
          </p:nvPr>
        </p:nvSpPr>
        <p:spPr>
          <a:xfrm>
            <a:off x="6934200" y="6553200"/>
            <a:ext cx="2133600" cy="304800"/>
          </a:xfrm>
          <a:prstGeom prst="rect">
            <a:avLst/>
          </a:prstGeom>
        </p:spPr>
        <p:txBody>
          <a:bodyPr/>
          <a:lstStyle/>
          <a:p>
            <a:fld id="{40CEB23D-5D9C-424D-A4B8-74E3F10BC318}" type="slidenum">
              <a:rPr lang="fil-PH" smtClean="0"/>
              <a:pPr/>
              <a:t>3</a:t>
            </a:fld>
            <a:endParaRPr lang="fil-PH" dirty="0"/>
          </a:p>
        </p:txBody>
      </p:sp>
    </p:spTree>
    <p:extLst>
      <p:ext uri="{BB962C8B-B14F-4D97-AF65-F5344CB8AC3E}">
        <p14:creationId xmlns:p14="http://schemas.microsoft.com/office/powerpoint/2010/main" val="248576731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p:cNvGraphicFramePr>
            <a:graphicFrameLocks noGrp="1"/>
          </p:cNvGraphicFramePr>
          <p:nvPr>
            <p:ph idx="1"/>
            <p:extLst>
              <p:ext uri="{D42A27DB-BD31-4B8C-83A1-F6EECF244321}">
                <p14:modId xmlns:p14="http://schemas.microsoft.com/office/powerpoint/2010/main" val="2389697791"/>
              </p:ext>
            </p:extLst>
          </p:nvPr>
        </p:nvGraphicFramePr>
        <p:xfrm>
          <a:off x="740393" y="1897561"/>
          <a:ext cx="3080979" cy="17595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Title 1"/>
          <p:cNvSpPr txBox="1">
            <a:spLocks/>
          </p:cNvSpPr>
          <p:nvPr/>
        </p:nvSpPr>
        <p:spPr>
          <a:xfrm>
            <a:off x="259307" y="1167205"/>
            <a:ext cx="8229600" cy="94924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bg2">
                    <a:lumMod val="50000"/>
                  </a:schemeClr>
                </a:solidFill>
                <a:latin typeface="+mj-lt"/>
                <a:ea typeface="+mj-ea"/>
                <a:cs typeface="+mj-cs"/>
              </a:defRPr>
            </a:lvl1pPr>
          </a:lstStyle>
          <a:p>
            <a:pPr algn="l"/>
            <a:r>
              <a:rPr lang="en-US" sz="2800" u="sng" dirty="0" smtClean="0">
                <a:solidFill>
                  <a:schemeClr val="tx1"/>
                </a:solidFill>
              </a:rPr>
              <a:t>Table 5. Existing Other Structures</a:t>
            </a:r>
            <a:endParaRPr lang="en-US" sz="2800" u="sng" dirty="0">
              <a:solidFill>
                <a:schemeClr val="tx1"/>
              </a:solidFill>
            </a:endParaRPr>
          </a:p>
        </p:txBody>
      </p:sp>
      <p:cxnSp>
        <p:nvCxnSpPr>
          <p:cNvPr id="23" name="Straight Connector 22"/>
          <p:cNvCxnSpPr/>
          <p:nvPr/>
        </p:nvCxnSpPr>
        <p:spPr>
          <a:xfrm>
            <a:off x="8524161" y="2804612"/>
            <a:ext cx="0" cy="0"/>
          </a:xfrm>
          <a:prstGeom prst="line">
            <a:avLst/>
          </a:prstGeom>
        </p:spPr>
        <p:style>
          <a:lnRef idx="2">
            <a:schemeClr val="accent1"/>
          </a:lnRef>
          <a:fillRef idx="0">
            <a:schemeClr val="accent1"/>
          </a:fillRef>
          <a:effectRef idx="1">
            <a:schemeClr val="accent1"/>
          </a:effectRef>
          <a:fontRef idx="minor">
            <a:schemeClr val="tx1"/>
          </a:fontRef>
        </p:style>
      </p:cxnSp>
      <p:sp>
        <p:nvSpPr>
          <p:cNvPr id="22" name="Title 1"/>
          <p:cNvSpPr>
            <a:spLocks noGrp="1"/>
          </p:cNvSpPr>
          <p:nvPr>
            <p:ph type="title"/>
          </p:nvPr>
        </p:nvSpPr>
        <p:spPr>
          <a:xfrm>
            <a:off x="0" y="0"/>
            <a:ext cx="9144000" cy="949249"/>
          </a:xfrm>
        </p:spPr>
        <p:txBody>
          <a:bodyPr>
            <a:noAutofit/>
          </a:bodyPr>
          <a:lstStyle/>
          <a:p>
            <a:r>
              <a:rPr lang="en-US" sz="3600" dirty="0" smtClean="0">
                <a:solidFill>
                  <a:schemeClr val="bg1"/>
                </a:solidFill>
              </a:rPr>
              <a:t>School Building Inventory Form</a:t>
            </a:r>
            <a:endParaRPr lang="en-US" sz="3600" dirty="0">
              <a:solidFill>
                <a:schemeClr val="bg1"/>
              </a:solidFill>
            </a:endParaRPr>
          </a:p>
        </p:txBody>
      </p:sp>
      <p:graphicFrame>
        <p:nvGraphicFramePr>
          <p:cNvPr id="33" name="Content Placeholder 7"/>
          <p:cNvGraphicFramePr>
            <a:graphicFrameLocks/>
          </p:cNvGraphicFramePr>
          <p:nvPr>
            <p:extLst>
              <p:ext uri="{D42A27DB-BD31-4B8C-83A1-F6EECF244321}">
                <p14:modId xmlns:p14="http://schemas.microsoft.com/office/powerpoint/2010/main" val="1011821743"/>
              </p:ext>
            </p:extLst>
          </p:nvPr>
        </p:nvGraphicFramePr>
        <p:xfrm>
          <a:off x="740393" y="3493824"/>
          <a:ext cx="3080979" cy="175951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pSp>
        <p:nvGrpSpPr>
          <p:cNvPr id="10" name="Group 9"/>
          <p:cNvGrpSpPr/>
          <p:nvPr/>
        </p:nvGrpSpPr>
        <p:grpSpPr>
          <a:xfrm>
            <a:off x="740393" y="4832673"/>
            <a:ext cx="3080979" cy="1232391"/>
            <a:chOff x="0" y="0"/>
            <a:chExt cx="3080979" cy="1232391"/>
          </a:xfrm>
        </p:grpSpPr>
        <p:sp>
          <p:nvSpPr>
            <p:cNvPr id="11" name="Chevron 10"/>
            <p:cNvSpPr/>
            <p:nvPr/>
          </p:nvSpPr>
          <p:spPr>
            <a:xfrm>
              <a:off x="0" y="0"/>
              <a:ext cx="3080979" cy="1232391"/>
            </a:xfrm>
            <a:prstGeom prst="chevron">
              <a:avLst/>
            </a:pr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12" name="Chevron 4"/>
            <p:cNvSpPr/>
            <p:nvPr/>
          </p:nvSpPr>
          <p:spPr>
            <a:xfrm>
              <a:off x="616196" y="0"/>
              <a:ext cx="1848588" cy="123239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6012" tIns="32004" rIns="32004" bIns="32004" numCol="1" spcCol="1270" anchor="ctr" anchorCtr="0">
              <a:noAutofit/>
            </a:bodyPr>
            <a:lstStyle/>
            <a:p>
              <a:pPr lvl="0" algn="ctr" defTabSz="1066800">
                <a:lnSpc>
                  <a:spcPct val="90000"/>
                </a:lnSpc>
                <a:spcBef>
                  <a:spcPct val="0"/>
                </a:spcBef>
                <a:spcAft>
                  <a:spcPct val="35000"/>
                </a:spcAft>
              </a:pPr>
              <a:r>
                <a:rPr lang="en-US" sz="2400" dirty="0" smtClean="0">
                  <a:latin typeface="+mj-lt"/>
                </a:rPr>
                <a:t>School Stage</a:t>
              </a:r>
              <a:endParaRPr lang="en-US" sz="2400" kern="1200" dirty="0">
                <a:latin typeface="+mj-lt"/>
              </a:endParaRPr>
            </a:p>
          </p:txBody>
        </p:sp>
      </p:grpSp>
      <p:sp>
        <p:nvSpPr>
          <p:cNvPr id="2" name="Rectangle 1"/>
          <p:cNvSpPr/>
          <p:nvPr/>
        </p:nvSpPr>
        <p:spPr>
          <a:xfrm>
            <a:off x="3952161" y="2317169"/>
            <a:ext cx="4572000" cy="830997"/>
          </a:xfrm>
          <a:prstGeom prst="rect">
            <a:avLst/>
          </a:prstGeom>
        </p:spPr>
        <p:txBody>
          <a:bodyPr>
            <a:spAutoFit/>
          </a:bodyPr>
          <a:lstStyle/>
          <a:p>
            <a:r>
              <a:rPr lang="en-US" sz="2400" dirty="0">
                <a:latin typeface="+mj-lt"/>
              </a:rPr>
              <a:t>an outdoor area specifically provided for learners to play on</a:t>
            </a:r>
          </a:p>
        </p:txBody>
      </p:sp>
      <p:sp>
        <p:nvSpPr>
          <p:cNvPr id="3" name="Rectangle 2"/>
          <p:cNvSpPr/>
          <p:nvPr/>
        </p:nvSpPr>
        <p:spPr>
          <a:xfrm>
            <a:off x="3952161" y="3817537"/>
            <a:ext cx="4320606" cy="461665"/>
          </a:xfrm>
          <a:prstGeom prst="rect">
            <a:avLst/>
          </a:prstGeom>
        </p:spPr>
        <p:txBody>
          <a:bodyPr wrap="none">
            <a:spAutoFit/>
          </a:bodyPr>
          <a:lstStyle/>
          <a:p>
            <a:r>
              <a:rPr lang="en-US" sz="2400" dirty="0">
                <a:latin typeface="+mj-lt"/>
              </a:rPr>
              <a:t>an area used for growing plants</a:t>
            </a:r>
          </a:p>
        </p:txBody>
      </p:sp>
      <p:sp>
        <p:nvSpPr>
          <p:cNvPr id="4" name="Rectangle 3"/>
          <p:cNvSpPr/>
          <p:nvPr/>
        </p:nvSpPr>
        <p:spPr>
          <a:xfrm>
            <a:off x="3952161" y="5115886"/>
            <a:ext cx="4572000" cy="830997"/>
          </a:xfrm>
          <a:prstGeom prst="rect">
            <a:avLst/>
          </a:prstGeom>
        </p:spPr>
        <p:txBody>
          <a:bodyPr>
            <a:spAutoFit/>
          </a:bodyPr>
          <a:lstStyle/>
          <a:p>
            <a:r>
              <a:rPr lang="en-US" sz="2400" dirty="0">
                <a:latin typeface="+mj-lt"/>
              </a:rPr>
              <a:t>a raised platform where programs are usually held</a:t>
            </a:r>
          </a:p>
        </p:txBody>
      </p:sp>
    </p:spTree>
    <p:extLst>
      <p:ext uri="{BB962C8B-B14F-4D97-AF65-F5344CB8AC3E}">
        <p14:creationId xmlns:p14="http://schemas.microsoft.com/office/powerpoint/2010/main" val="10549474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PH" dirty="0" smtClean="0">
                <a:solidFill>
                  <a:schemeClr val="bg1"/>
                </a:solidFill>
              </a:rPr>
              <a:t>Process Flow</a:t>
            </a:r>
            <a:endParaRPr lang="en-PH" dirty="0">
              <a:solidFill>
                <a:schemeClr val="bg1"/>
              </a:solidFill>
            </a:endParaRPr>
          </a:p>
        </p:txBody>
      </p:sp>
      <p:sp>
        <p:nvSpPr>
          <p:cNvPr id="4" name="Slide Number Placeholder 3"/>
          <p:cNvSpPr>
            <a:spLocks noGrp="1"/>
          </p:cNvSpPr>
          <p:nvPr>
            <p:ph type="sldNum" sz="quarter" idx="4294967295"/>
          </p:nvPr>
        </p:nvSpPr>
        <p:spPr>
          <a:xfrm>
            <a:off x="6934200" y="6553200"/>
            <a:ext cx="2133600" cy="304800"/>
          </a:xfrm>
          <a:prstGeom prst="rect">
            <a:avLst/>
          </a:prstGeom>
        </p:spPr>
        <p:txBody>
          <a:bodyPr/>
          <a:lstStyle/>
          <a:p>
            <a:fld id="{40CEB23D-5D9C-424D-A4B8-74E3F10BC318}" type="slidenum">
              <a:rPr lang="fil-PH" smtClean="0"/>
              <a:pPr/>
              <a:t>4</a:t>
            </a:fld>
            <a:endParaRPr lang="fil-PH" dirty="0"/>
          </a:p>
        </p:txBody>
      </p:sp>
      <p:pic>
        <p:nvPicPr>
          <p:cNvPr id="11" name="Content Placeholder 10"/>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983920"/>
            <a:ext cx="9144000" cy="5610224"/>
          </a:xfrm>
        </p:spPr>
      </p:pic>
    </p:spTree>
    <p:extLst>
      <p:ext uri="{BB962C8B-B14F-4D97-AF65-F5344CB8AC3E}">
        <p14:creationId xmlns:p14="http://schemas.microsoft.com/office/powerpoint/2010/main" val="23026607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2">
                    <a:lumMod val="50000"/>
                  </a:schemeClr>
                </a:solidFill>
              </a:rPr>
              <a:t>School guidelines for conduct of inventory</a:t>
            </a:r>
            <a:endParaRPr lang="en-US" dirty="0">
              <a:solidFill>
                <a:schemeClr val="tx2">
                  <a:lumMod val="50000"/>
                </a:schemeClr>
              </a:solidFill>
            </a:endParaRP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318129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4"/>
            <a:ext cx="9143999" cy="949249"/>
          </a:xfrm>
        </p:spPr>
        <p:txBody>
          <a:bodyPr>
            <a:noAutofit/>
          </a:bodyPr>
          <a:lstStyle/>
          <a:p>
            <a:r>
              <a:rPr lang="en-US" sz="4000" dirty="0" smtClean="0">
                <a:solidFill>
                  <a:schemeClr val="bg1"/>
                </a:solidFill>
              </a:rPr>
              <a:t>Officials in Charge</a:t>
            </a:r>
            <a:endParaRPr lang="en-US" sz="3200" dirty="0">
              <a:solidFill>
                <a:schemeClr val="bg1"/>
              </a:solidFill>
            </a:endParaRPr>
          </a:p>
        </p:txBody>
      </p:sp>
      <p:sp>
        <p:nvSpPr>
          <p:cNvPr id="25" name="Rounded Rectangle 24"/>
          <p:cNvSpPr/>
          <p:nvPr/>
        </p:nvSpPr>
        <p:spPr>
          <a:xfrm>
            <a:off x="3172703" y="1241947"/>
            <a:ext cx="2743200" cy="1910686"/>
          </a:xfrm>
          <a:prstGeom prst="roundRect">
            <a:avLst/>
          </a:prstGeom>
          <a:solidFill>
            <a:schemeClr val="bg1"/>
          </a:solidFill>
          <a:ln w="28575">
            <a:solidFill>
              <a:schemeClr val="tx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800" i="1" dirty="0" smtClean="0">
                <a:solidFill>
                  <a:schemeClr val="tx1"/>
                </a:solidFill>
                <a:latin typeface="+mj-lt"/>
              </a:rPr>
              <a:t>School Head</a:t>
            </a:r>
            <a:endParaRPr lang="en-US" sz="4800" i="1" dirty="0">
              <a:solidFill>
                <a:schemeClr val="tx1"/>
              </a:solidFill>
              <a:latin typeface="+mj-lt"/>
            </a:endParaRPr>
          </a:p>
        </p:txBody>
      </p:sp>
      <p:sp>
        <p:nvSpPr>
          <p:cNvPr id="26" name="Rounded Rectangle 25"/>
          <p:cNvSpPr/>
          <p:nvPr/>
        </p:nvSpPr>
        <p:spPr>
          <a:xfrm>
            <a:off x="534539" y="4151195"/>
            <a:ext cx="2743200" cy="1910686"/>
          </a:xfrm>
          <a:prstGeom prst="roundRect">
            <a:avLst/>
          </a:prstGeom>
          <a:solidFill>
            <a:schemeClr val="bg1"/>
          </a:solidFill>
          <a:ln w="28575">
            <a:solidFill>
              <a:schemeClr val="tx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Rounded Rectangle 26"/>
          <p:cNvSpPr/>
          <p:nvPr/>
        </p:nvSpPr>
        <p:spPr>
          <a:xfrm>
            <a:off x="5829870" y="4151195"/>
            <a:ext cx="2743200" cy="1910686"/>
          </a:xfrm>
          <a:prstGeom prst="roundRect">
            <a:avLst/>
          </a:prstGeom>
          <a:solidFill>
            <a:schemeClr val="bg1"/>
          </a:solidFill>
          <a:ln w="28575">
            <a:solidFill>
              <a:schemeClr val="tx2">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Down Arrow 30"/>
          <p:cNvSpPr/>
          <p:nvPr/>
        </p:nvSpPr>
        <p:spPr>
          <a:xfrm rot="2062129">
            <a:off x="2427399" y="2982909"/>
            <a:ext cx="477181" cy="1097492"/>
          </a:xfrm>
          <a:prstGeom prst="downArrow">
            <a:avLst/>
          </a:prstGeom>
          <a:solidFill>
            <a:schemeClr val="tx2">
              <a:lumMod val="5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Down Arrow 32"/>
          <p:cNvSpPr/>
          <p:nvPr/>
        </p:nvSpPr>
        <p:spPr>
          <a:xfrm rot="19372618">
            <a:off x="6135959" y="2987231"/>
            <a:ext cx="477181" cy="1129337"/>
          </a:xfrm>
          <a:prstGeom prst="downArrow">
            <a:avLst/>
          </a:prstGeom>
          <a:solidFill>
            <a:schemeClr val="tx2">
              <a:lumMod val="5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Rectangle 33"/>
          <p:cNvSpPr/>
          <p:nvPr/>
        </p:nvSpPr>
        <p:spPr>
          <a:xfrm>
            <a:off x="534539" y="4213324"/>
            <a:ext cx="2743200" cy="1846659"/>
          </a:xfrm>
          <a:prstGeom prst="rect">
            <a:avLst/>
          </a:prstGeom>
        </p:spPr>
        <p:txBody>
          <a:bodyPr wrap="square">
            <a:spAutoFit/>
          </a:bodyPr>
          <a:lstStyle/>
          <a:p>
            <a:pPr algn="ctr"/>
            <a:r>
              <a:rPr lang="en-US" sz="1900" i="1" dirty="0" smtClean="0">
                <a:latin typeface="+mj-lt"/>
              </a:rPr>
              <a:t>either the</a:t>
            </a:r>
          </a:p>
          <a:p>
            <a:pPr algn="ctr"/>
            <a:r>
              <a:rPr lang="en-US" sz="1900" b="1" i="1" dirty="0" smtClean="0">
                <a:latin typeface="+mj-lt"/>
              </a:rPr>
              <a:t>School Property</a:t>
            </a:r>
          </a:p>
          <a:p>
            <a:pPr algn="ctr"/>
            <a:r>
              <a:rPr lang="en-US" sz="1900" b="1" i="1" dirty="0" smtClean="0">
                <a:latin typeface="+mj-lt"/>
              </a:rPr>
              <a:t>Custodian</a:t>
            </a:r>
          </a:p>
          <a:p>
            <a:pPr algn="ctr"/>
            <a:r>
              <a:rPr lang="en-US" sz="1900" dirty="0" smtClean="0">
                <a:latin typeface="+mj-lt"/>
              </a:rPr>
              <a:t>or the</a:t>
            </a:r>
          </a:p>
          <a:p>
            <a:pPr algn="ctr"/>
            <a:r>
              <a:rPr lang="en-US" sz="1900" b="1" i="1" dirty="0" smtClean="0">
                <a:latin typeface="+mj-lt"/>
              </a:rPr>
              <a:t>Physical Facilities</a:t>
            </a:r>
          </a:p>
          <a:p>
            <a:pPr algn="ctr"/>
            <a:r>
              <a:rPr lang="en-US" sz="1900" b="1" i="1" dirty="0" smtClean="0">
                <a:latin typeface="+mj-lt"/>
              </a:rPr>
              <a:t>Coordinator</a:t>
            </a:r>
            <a:endParaRPr lang="en-US" sz="1900" b="1" i="1" dirty="0">
              <a:latin typeface="+mj-lt"/>
            </a:endParaRPr>
          </a:p>
        </p:txBody>
      </p:sp>
      <p:sp>
        <p:nvSpPr>
          <p:cNvPr id="35" name="Rectangle 34"/>
          <p:cNvSpPr/>
          <p:nvPr/>
        </p:nvSpPr>
        <p:spPr>
          <a:xfrm>
            <a:off x="5829870" y="4226972"/>
            <a:ext cx="2743200" cy="1615827"/>
          </a:xfrm>
          <a:prstGeom prst="rect">
            <a:avLst/>
          </a:prstGeom>
        </p:spPr>
        <p:txBody>
          <a:bodyPr wrap="square">
            <a:spAutoFit/>
          </a:bodyPr>
          <a:lstStyle/>
          <a:p>
            <a:pPr algn="ctr"/>
            <a:endParaRPr lang="en-US" sz="200" i="1" dirty="0" smtClean="0">
              <a:latin typeface="+mj-lt"/>
            </a:endParaRPr>
          </a:p>
          <a:p>
            <a:pPr algn="ctr"/>
            <a:r>
              <a:rPr lang="en-US" sz="1900" i="1" dirty="0" smtClean="0">
                <a:latin typeface="+mj-lt"/>
              </a:rPr>
              <a:t>either the</a:t>
            </a:r>
          </a:p>
          <a:p>
            <a:pPr algn="ctr"/>
            <a:r>
              <a:rPr lang="en-US" sz="1900" b="1" i="1" dirty="0" smtClean="0">
                <a:latin typeface="+mj-lt"/>
              </a:rPr>
              <a:t>PTA President</a:t>
            </a:r>
          </a:p>
          <a:p>
            <a:pPr algn="ctr"/>
            <a:r>
              <a:rPr lang="en-US" sz="1900" dirty="0" smtClean="0">
                <a:latin typeface="+mj-lt"/>
              </a:rPr>
              <a:t>or the</a:t>
            </a:r>
          </a:p>
          <a:p>
            <a:pPr algn="ctr"/>
            <a:r>
              <a:rPr lang="en-US" sz="1900" b="1" i="1" dirty="0" err="1" smtClean="0">
                <a:latin typeface="+mj-lt"/>
              </a:rPr>
              <a:t>Kagawad</a:t>
            </a:r>
            <a:endParaRPr lang="en-US" sz="1900" b="1" i="1" dirty="0">
              <a:latin typeface="+mj-lt"/>
            </a:endParaRPr>
          </a:p>
          <a:p>
            <a:pPr algn="ctr"/>
            <a:r>
              <a:rPr lang="en-US" sz="1900" b="1" i="1" dirty="0" smtClean="0">
                <a:latin typeface="+mj-lt"/>
              </a:rPr>
              <a:t>in charge of education</a:t>
            </a:r>
            <a:endParaRPr lang="en-US" sz="1900" b="1" i="1" dirty="0">
              <a:latin typeface="+mj-lt"/>
            </a:endParaRPr>
          </a:p>
        </p:txBody>
      </p:sp>
      <p:sp>
        <p:nvSpPr>
          <p:cNvPr id="36" name="TextBox 35"/>
          <p:cNvSpPr txBox="1"/>
          <p:nvPr/>
        </p:nvSpPr>
        <p:spPr>
          <a:xfrm>
            <a:off x="3172702" y="3199979"/>
            <a:ext cx="2743201" cy="400110"/>
          </a:xfrm>
          <a:prstGeom prst="rect">
            <a:avLst/>
          </a:prstGeom>
          <a:noFill/>
        </p:spPr>
        <p:txBody>
          <a:bodyPr wrap="square" rtlCol="0">
            <a:spAutoFit/>
          </a:bodyPr>
          <a:lstStyle/>
          <a:p>
            <a:pPr algn="ctr"/>
            <a:r>
              <a:rPr lang="en-US" sz="2000" dirty="0">
                <a:latin typeface="+mj-lt"/>
              </a:rPr>
              <a:t>w</a:t>
            </a:r>
            <a:r>
              <a:rPr lang="en-US" sz="2000" dirty="0" smtClean="0">
                <a:latin typeface="+mj-lt"/>
              </a:rPr>
              <a:t>ith assistance from</a:t>
            </a:r>
            <a:endParaRPr lang="en-US" sz="2000" dirty="0">
              <a:latin typeface="+mj-lt"/>
            </a:endParaRPr>
          </a:p>
        </p:txBody>
      </p:sp>
      <p:sp>
        <p:nvSpPr>
          <p:cNvPr id="37" name="TextBox 36"/>
          <p:cNvSpPr txBox="1"/>
          <p:nvPr/>
        </p:nvSpPr>
        <p:spPr>
          <a:xfrm>
            <a:off x="3277739" y="4813487"/>
            <a:ext cx="2552131" cy="584775"/>
          </a:xfrm>
          <a:prstGeom prst="rect">
            <a:avLst/>
          </a:prstGeom>
          <a:noFill/>
        </p:spPr>
        <p:txBody>
          <a:bodyPr wrap="square" rtlCol="0">
            <a:spAutoFit/>
          </a:bodyPr>
          <a:lstStyle/>
          <a:p>
            <a:pPr algn="ctr"/>
            <a:r>
              <a:rPr lang="en-US" sz="3200" dirty="0" smtClean="0">
                <a:latin typeface="+mj-lt"/>
              </a:rPr>
              <a:t>and</a:t>
            </a:r>
            <a:endParaRPr lang="en-US" sz="3200" dirty="0">
              <a:latin typeface="+mj-lt"/>
            </a:endParaRPr>
          </a:p>
        </p:txBody>
      </p:sp>
    </p:spTree>
    <p:extLst>
      <p:ext uri="{BB962C8B-B14F-4D97-AF65-F5344CB8AC3E}">
        <p14:creationId xmlns:p14="http://schemas.microsoft.com/office/powerpoint/2010/main" val="34706281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ounded Rectangle 21"/>
          <p:cNvSpPr/>
          <p:nvPr/>
        </p:nvSpPr>
        <p:spPr>
          <a:xfrm>
            <a:off x="325925" y="2605130"/>
            <a:ext cx="1817370" cy="1783080"/>
          </a:xfrm>
          <a:prstGeom prst="roundRect">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marL="285750" indent="-285750" algn="ctr">
              <a:buFont typeface="Wingdings" panose="05000000000000000000" pitchFamily="2" charset="2"/>
              <a:buChar char="v"/>
            </a:pPr>
            <a:endParaRPr lang="en-US" sz="2800" dirty="0" smtClean="0">
              <a:solidFill>
                <a:schemeClr val="tx1"/>
              </a:solidFill>
              <a:latin typeface="+mj-lt"/>
            </a:endParaRPr>
          </a:p>
          <a:p>
            <a:pPr marL="285750" indent="-285750" algn="ctr">
              <a:buFont typeface="Arial" panose="020B0604020202020204" pitchFamily="34" charset="0"/>
              <a:buChar char="•"/>
            </a:pPr>
            <a:endParaRPr lang="en-US" sz="2800" dirty="0">
              <a:solidFill>
                <a:schemeClr val="tx1"/>
              </a:solidFill>
            </a:endParaRPr>
          </a:p>
        </p:txBody>
      </p:sp>
      <p:sp>
        <p:nvSpPr>
          <p:cNvPr id="23" name="Rounded Rectangle 22"/>
          <p:cNvSpPr/>
          <p:nvPr/>
        </p:nvSpPr>
        <p:spPr>
          <a:xfrm>
            <a:off x="2215517" y="2602244"/>
            <a:ext cx="1817370" cy="1783080"/>
          </a:xfrm>
          <a:prstGeom prst="roundRect">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800"/>
          </a:p>
        </p:txBody>
      </p:sp>
      <p:sp>
        <p:nvSpPr>
          <p:cNvPr id="24" name="Rounded Rectangle 23"/>
          <p:cNvSpPr/>
          <p:nvPr/>
        </p:nvSpPr>
        <p:spPr>
          <a:xfrm>
            <a:off x="4119474" y="2586035"/>
            <a:ext cx="1817370" cy="1783080"/>
          </a:xfrm>
          <a:prstGeom prst="roundRect">
            <a:avLst/>
          </a:prstGeom>
          <a:solidFill>
            <a:schemeClr val="bg1"/>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800"/>
          </a:p>
        </p:txBody>
      </p:sp>
      <p:sp>
        <p:nvSpPr>
          <p:cNvPr id="25" name="Rounded Rectangle 24"/>
          <p:cNvSpPr/>
          <p:nvPr/>
        </p:nvSpPr>
        <p:spPr>
          <a:xfrm>
            <a:off x="6886991" y="2602244"/>
            <a:ext cx="2047164" cy="1785966"/>
          </a:xfrm>
          <a:prstGeom prst="roundRect">
            <a:avLst/>
          </a:prstGeom>
          <a:no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a:p>
        </p:txBody>
      </p:sp>
      <p:sp>
        <p:nvSpPr>
          <p:cNvPr id="26" name="Right Arrow 25"/>
          <p:cNvSpPr/>
          <p:nvPr/>
        </p:nvSpPr>
        <p:spPr>
          <a:xfrm>
            <a:off x="6074212" y="3471355"/>
            <a:ext cx="654289" cy="491490"/>
          </a:xfrm>
          <a:prstGeom prst="rightArrow">
            <a:avLst/>
          </a:prstGeom>
          <a:solidFill>
            <a:schemeClr val="tx2">
              <a:lumMod val="50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TextBox 26"/>
          <p:cNvSpPr txBox="1"/>
          <p:nvPr/>
        </p:nvSpPr>
        <p:spPr>
          <a:xfrm>
            <a:off x="443549" y="2786464"/>
            <a:ext cx="1535970" cy="1384995"/>
          </a:xfrm>
          <a:prstGeom prst="rect">
            <a:avLst/>
          </a:prstGeom>
          <a:noFill/>
        </p:spPr>
        <p:txBody>
          <a:bodyPr wrap="square" rtlCol="0">
            <a:spAutoFit/>
          </a:bodyPr>
          <a:lstStyle/>
          <a:p>
            <a:pPr algn="ctr"/>
            <a:r>
              <a:rPr lang="en-US" sz="2800" i="1" dirty="0" smtClean="0">
                <a:latin typeface="+mj-lt"/>
              </a:rPr>
              <a:t>What can you see?</a:t>
            </a:r>
            <a:endParaRPr lang="en-US" sz="2800" i="1" dirty="0">
              <a:latin typeface="+mj-lt"/>
            </a:endParaRPr>
          </a:p>
        </p:txBody>
      </p:sp>
      <p:sp>
        <p:nvSpPr>
          <p:cNvPr id="29" name="TextBox 28"/>
          <p:cNvSpPr txBox="1"/>
          <p:nvPr/>
        </p:nvSpPr>
        <p:spPr>
          <a:xfrm>
            <a:off x="6832399" y="2884020"/>
            <a:ext cx="2142698" cy="1292662"/>
          </a:xfrm>
          <a:prstGeom prst="rect">
            <a:avLst/>
          </a:prstGeom>
          <a:noFill/>
        </p:spPr>
        <p:txBody>
          <a:bodyPr wrap="square" rtlCol="0">
            <a:spAutoFit/>
          </a:bodyPr>
          <a:lstStyle/>
          <a:p>
            <a:pPr algn="ctr"/>
            <a:r>
              <a:rPr lang="en-US" sz="2600" dirty="0" smtClean="0">
                <a:latin typeface="+mj-lt"/>
              </a:rPr>
              <a:t>Site Development Plan</a:t>
            </a:r>
            <a:endParaRPr lang="en-US" sz="2600" dirty="0">
              <a:latin typeface="+mj-lt"/>
            </a:endParaRPr>
          </a:p>
        </p:txBody>
      </p:sp>
      <p:sp>
        <p:nvSpPr>
          <p:cNvPr id="34" name="TextBox 33"/>
          <p:cNvSpPr txBox="1"/>
          <p:nvPr/>
        </p:nvSpPr>
        <p:spPr>
          <a:xfrm>
            <a:off x="2335756" y="2763546"/>
            <a:ext cx="1487606" cy="1384995"/>
          </a:xfrm>
          <a:prstGeom prst="rect">
            <a:avLst/>
          </a:prstGeom>
          <a:noFill/>
        </p:spPr>
        <p:txBody>
          <a:bodyPr wrap="square" rtlCol="0">
            <a:spAutoFit/>
          </a:bodyPr>
          <a:lstStyle/>
          <a:p>
            <a:pPr algn="ctr"/>
            <a:r>
              <a:rPr lang="en-US" sz="2800" i="1" dirty="0" smtClean="0">
                <a:latin typeface="+mj-lt"/>
              </a:rPr>
              <a:t>Where</a:t>
            </a:r>
          </a:p>
          <a:p>
            <a:pPr algn="ctr"/>
            <a:r>
              <a:rPr lang="en-US" sz="2800" i="1" dirty="0" smtClean="0">
                <a:latin typeface="+mj-lt"/>
              </a:rPr>
              <a:t>do you see it?</a:t>
            </a:r>
            <a:endParaRPr lang="en-US" sz="2800" i="1" dirty="0">
              <a:latin typeface="+mj-lt"/>
            </a:endParaRPr>
          </a:p>
        </p:txBody>
      </p:sp>
      <p:sp>
        <p:nvSpPr>
          <p:cNvPr id="35" name="TextBox 34"/>
          <p:cNvSpPr txBox="1"/>
          <p:nvPr/>
        </p:nvSpPr>
        <p:spPr>
          <a:xfrm>
            <a:off x="4257060" y="2588729"/>
            <a:ext cx="1542197" cy="1815882"/>
          </a:xfrm>
          <a:prstGeom prst="rect">
            <a:avLst/>
          </a:prstGeom>
          <a:noFill/>
        </p:spPr>
        <p:txBody>
          <a:bodyPr wrap="square" rtlCol="0">
            <a:spAutoFit/>
          </a:bodyPr>
          <a:lstStyle/>
          <a:p>
            <a:pPr algn="ctr"/>
            <a:r>
              <a:rPr lang="en-US" sz="2800" i="1" dirty="0" smtClean="0">
                <a:latin typeface="+mj-lt"/>
              </a:rPr>
              <a:t>How do you visualize it?</a:t>
            </a:r>
            <a:endParaRPr lang="en-US" sz="2800" i="1" dirty="0">
              <a:latin typeface="+mj-lt"/>
            </a:endParaRPr>
          </a:p>
        </p:txBody>
      </p:sp>
      <p:sp>
        <p:nvSpPr>
          <p:cNvPr id="47" name="Title 1"/>
          <p:cNvSpPr>
            <a:spLocks noGrp="1"/>
          </p:cNvSpPr>
          <p:nvPr>
            <p:ph type="title"/>
          </p:nvPr>
        </p:nvSpPr>
        <p:spPr>
          <a:xfrm>
            <a:off x="457200" y="0"/>
            <a:ext cx="8229600" cy="949249"/>
          </a:xfrm>
        </p:spPr>
        <p:txBody>
          <a:bodyPr>
            <a:noAutofit/>
          </a:bodyPr>
          <a:lstStyle/>
          <a:p>
            <a:r>
              <a:rPr lang="en-US" sz="4000" dirty="0" smtClean="0">
                <a:solidFill>
                  <a:schemeClr val="bg1"/>
                </a:solidFill>
              </a:rPr>
              <a:t>Site Development Plan</a:t>
            </a:r>
            <a:endParaRPr lang="en-US" sz="3200" dirty="0">
              <a:solidFill>
                <a:schemeClr val="bg1"/>
              </a:solidFill>
            </a:endParaRPr>
          </a:p>
        </p:txBody>
      </p:sp>
    </p:spTree>
    <p:extLst>
      <p:ext uri="{BB962C8B-B14F-4D97-AF65-F5344CB8AC3E}">
        <p14:creationId xmlns:p14="http://schemas.microsoft.com/office/powerpoint/2010/main" val="15366215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348016" y="3319471"/>
            <a:ext cx="8229600" cy="3301226"/>
          </a:xfrm>
        </p:spPr>
        <p:txBody>
          <a:bodyPr>
            <a:normAutofit/>
          </a:bodyPr>
          <a:lstStyle/>
          <a:p>
            <a:pPr marL="0" indent="0">
              <a:buNone/>
            </a:pPr>
            <a:r>
              <a:rPr lang="en-US" i="1" u="sng" dirty="0" smtClean="0">
                <a:latin typeface="+mj-lt"/>
              </a:rPr>
              <a:t>What can you see?</a:t>
            </a:r>
          </a:p>
          <a:p>
            <a:pPr lvl="1">
              <a:buFont typeface="Arial" panose="020B0604020202020204" pitchFamily="34" charset="0"/>
              <a:buChar char="•"/>
            </a:pPr>
            <a:r>
              <a:rPr lang="en-US" sz="2000" dirty="0" smtClean="0">
                <a:latin typeface="+mj-lt"/>
              </a:rPr>
              <a:t>Identify all existing buildings, rooms and facilities in the school site regardless of present condition.</a:t>
            </a:r>
          </a:p>
          <a:p>
            <a:pPr lvl="1">
              <a:buFont typeface="Arial" panose="020B0604020202020204" pitchFamily="34" charset="0"/>
              <a:buChar char="•"/>
            </a:pPr>
            <a:r>
              <a:rPr lang="en-US" sz="2000" dirty="0" smtClean="0">
                <a:latin typeface="+mj-lt"/>
              </a:rPr>
              <a:t>For </a:t>
            </a:r>
            <a:r>
              <a:rPr lang="en-US" sz="2000" i="1" dirty="0" smtClean="0">
                <a:latin typeface="+mj-lt"/>
              </a:rPr>
              <a:t>buildings</a:t>
            </a:r>
            <a:r>
              <a:rPr lang="en-US" sz="2000" dirty="0">
                <a:latin typeface="+mj-lt"/>
              </a:rPr>
              <a:t> </a:t>
            </a:r>
            <a:r>
              <a:rPr lang="en-US" sz="2000" dirty="0" smtClean="0">
                <a:latin typeface="+mj-lt"/>
              </a:rPr>
              <a:t>and </a:t>
            </a:r>
            <a:r>
              <a:rPr lang="en-US" sz="2000" i="1" dirty="0" smtClean="0">
                <a:latin typeface="+mj-lt"/>
              </a:rPr>
              <a:t>rooms:</a:t>
            </a:r>
          </a:p>
          <a:p>
            <a:pPr lvl="2">
              <a:buFont typeface="Arial" panose="020B0604020202020204" pitchFamily="34" charset="0"/>
              <a:buChar char="•"/>
            </a:pPr>
            <a:r>
              <a:rPr lang="en-US" sz="1800" dirty="0" smtClean="0">
                <a:latin typeface="+mj-lt"/>
              </a:rPr>
              <a:t>How many are present in the school?</a:t>
            </a:r>
          </a:p>
          <a:p>
            <a:pPr lvl="2">
              <a:buFont typeface="Arial" panose="020B0604020202020204" pitchFamily="34" charset="0"/>
              <a:buChar char="•"/>
            </a:pPr>
            <a:r>
              <a:rPr lang="en-US" sz="1800" dirty="0" smtClean="0">
                <a:latin typeface="+mj-lt"/>
              </a:rPr>
              <a:t>What are the types of each building?</a:t>
            </a:r>
          </a:p>
          <a:p>
            <a:pPr lvl="2">
              <a:buFont typeface="Arial" panose="020B0604020202020204" pitchFamily="34" charset="0"/>
              <a:buChar char="•"/>
            </a:pPr>
            <a:r>
              <a:rPr lang="en-US" sz="1800" dirty="0" smtClean="0">
                <a:latin typeface="+mj-lt"/>
              </a:rPr>
              <a:t>How many rooms are there in each building?</a:t>
            </a:r>
          </a:p>
          <a:p>
            <a:pPr lvl="2">
              <a:buFont typeface="Arial" panose="020B0604020202020204" pitchFamily="34" charset="0"/>
              <a:buChar char="•"/>
            </a:pPr>
            <a:r>
              <a:rPr lang="en-US" sz="1800" dirty="0" smtClean="0">
                <a:latin typeface="+mj-lt"/>
              </a:rPr>
              <a:t>Against what fund source were they charged against?</a:t>
            </a:r>
          </a:p>
          <a:p>
            <a:pPr lvl="1">
              <a:buFont typeface="Arial" panose="020B0604020202020204" pitchFamily="34" charset="0"/>
              <a:buChar char="•"/>
            </a:pPr>
            <a:endParaRPr lang="en-US" sz="2400" dirty="0" smtClean="0">
              <a:latin typeface="+mj-lt"/>
            </a:endParaRPr>
          </a:p>
        </p:txBody>
      </p:sp>
      <p:sp>
        <p:nvSpPr>
          <p:cNvPr id="20" name="Title 1"/>
          <p:cNvSpPr txBox="1">
            <a:spLocks/>
          </p:cNvSpPr>
          <p:nvPr/>
        </p:nvSpPr>
        <p:spPr>
          <a:xfrm>
            <a:off x="0" y="0"/>
            <a:ext cx="9144000" cy="94924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bg2">
                    <a:lumMod val="50000"/>
                  </a:schemeClr>
                </a:solidFill>
                <a:latin typeface="+mj-lt"/>
                <a:ea typeface="+mj-ea"/>
                <a:cs typeface="+mj-cs"/>
              </a:defRPr>
            </a:lvl1pPr>
          </a:lstStyle>
          <a:p>
            <a:r>
              <a:rPr lang="en-US" sz="4000" dirty="0" smtClean="0">
                <a:solidFill>
                  <a:schemeClr val="bg1"/>
                </a:solidFill>
              </a:rPr>
              <a:t>Site Development Plan</a:t>
            </a:r>
            <a:endParaRPr lang="en-US" sz="3200" dirty="0">
              <a:solidFill>
                <a:schemeClr val="bg1"/>
              </a:solidFill>
            </a:endParaRPr>
          </a:p>
        </p:txBody>
      </p:sp>
      <p:sp>
        <p:nvSpPr>
          <p:cNvPr id="22" name="Rounded Rectangle 21"/>
          <p:cNvSpPr/>
          <p:nvPr/>
        </p:nvSpPr>
        <p:spPr>
          <a:xfrm>
            <a:off x="192092" y="1062990"/>
            <a:ext cx="1817370" cy="1783080"/>
          </a:xfrm>
          <a:prstGeom prst="roundRect">
            <a:avLst/>
          </a:prstGeom>
          <a:solidFill>
            <a:schemeClr val="bg1">
              <a:lumMod val="65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marL="285750" indent="-285750" algn="ctr">
              <a:buFont typeface="Wingdings" panose="05000000000000000000" pitchFamily="2" charset="2"/>
              <a:buChar char="v"/>
            </a:pPr>
            <a:endParaRPr lang="en-US" sz="2400" dirty="0" smtClean="0">
              <a:solidFill>
                <a:schemeClr val="tx1"/>
              </a:solidFill>
              <a:latin typeface="+mj-lt"/>
            </a:endParaRPr>
          </a:p>
          <a:p>
            <a:pPr marL="285750" indent="-285750" algn="ctr">
              <a:buFont typeface="Arial" panose="020B0604020202020204" pitchFamily="34" charset="0"/>
              <a:buChar char="•"/>
            </a:pPr>
            <a:endParaRPr lang="en-US" sz="2400" dirty="0">
              <a:solidFill>
                <a:schemeClr val="tx1"/>
              </a:solidFill>
            </a:endParaRPr>
          </a:p>
        </p:txBody>
      </p:sp>
      <p:sp>
        <p:nvSpPr>
          <p:cNvPr id="23" name="Rounded Rectangle 22"/>
          <p:cNvSpPr/>
          <p:nvPr/>
        </p:nvSpPr>
        <p:spPr>
          <a:xfrm>
            <a:off x="2184722" y="1062990"/>
            <a:ext cx="1817370" cy="1783080"/>
          </a:xfrm>
          <a:prstGeom prst="roundRect">
            <a:avLst/>
          </a:prstGeom>
          <a:solidFill>
            <a:schemeClr val="bg1">
              <a:lumMod val="85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24" name="Rounded Rectangle 23"/>
          <p:cNvSpPr/>
          <p:nvPr/>
        </p:nvSpPr>
        <p:spPr>
          <a:xfrm>
            <a:off x="4162112" y="1062990"/>
            <a:ext cx="1817370" cy="1783080"/>
          </a:xfrm>
          <a:prstGeom prst="roundRect">
            <a:avLst/>
          </a:prstGeom>
          <a:solidFill>
            <a:schemeClr val="bg1">
              <a:lumMod val="85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25" name="Rounded Rectangle 24"/>
          <p:cNvSpPr/>
          <p:nvPr/>
        </p:nvSpPr>
        <p:spPr>
          <a:xfrm>
            <a:off x="7024334" y="1062990"/>
            <a:ext cx="1944692" cy="1783080"/>
          </a:xfrm>
          <a:prstGeom prst="roundRect">
            <a:avLst/>
          </a:prstGeom>
          <a:solidFill>
            <a:schemeClr val="bg1">
              <a:lumMod val="85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Right Arrow 25"/>
          <p:cNvSpPr/>
          <p:nvPr/>
        </p:nvSpPr>
        <p:spPr>
          <a:xfrm>
            <a:off x="6158552" y="1783080"/>
            <a:ext cx="742950" cy="491490"/>
          </a:xfrm>
          <a:prstGeom prst="rightArrow">
            <a:avLst/>
          </a:prstGeom>
          <a:solidFill>
            <a:schemeClr val="tx2">
              <a:lumMod val="75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TextBox 26"/>
          <p:cNvSpPr txBox="1"/>
          <p:nvPr/>
        </p:nvSpPr>
        <p:spPr>
          <a:xfrm>
            <a:off x="473492" y="1370575"/>
            <a:ext cx="1254570" cy="1200329"/>
          </a:xfrm>
          <a:prstGeom prst="rect">
            <a:avLst/>
          </a:prstGeom>
          <a:noFill/>
        </p:spPr>
        <p:txBody>
          <a:bodyPr wrap="square" rtlCol="0">
            <a:spAutoFit/>
          </a:bodyPr>
          <a:lstStyle/>
          <a:p>
            <a:pPr algn="ctr"/>
            <a:r>
              <a:rPr lang="en-US" sz="2400" i="1" dirty="0" smtClean="0">
                <a:latin typeface="+mj-lt"/>
              </a:rPr>
              <a:t>What can you see?</a:t>
            </a:r>
            <a:endParaRPr lang="en-US" sz="2400" i="1" dirty="0">
              <a:latin typeface="+mj-lt"/>
            </a:endParaRPr>
          </a:p>
        </p:txBody>
      </p:sp>
      <p:sp>
        <p:nvSpPr>
          <p:cNvPr id="29" name="TextBox 28"/>
          <p:cNvSpPr txBox="1"/>
          <p:nvPr/>
        </p:nvSpPr>
        <p:spPr>
          <a:xfrm>
            <a:off x="6969742" y="1375347"/>
            <a:ext cx="2078725" cy="1246495"/>
          </a:xfrm>
          <a:prstGeom prst="rect">
            <a:avLst/>
          </a:prstGeom>
          <a:noFill/>
        </p:spPr>
        <p:txBody>
          <a:bodyPr wrap="square" rtlCol="0">
            <a:spAutoFit/>
          </a:bodyPr>
          <a:lstStyle/>
          <a:p>
            <a:pPr algn="ctr"/>
            <a:r>
              <a:rPr lang="en-US" sz="2500" dirty="0" smtClean="0">
                <a:latin typeface="+mj-lt"/>
              </a:rPr>
              <a:t>Site Development Plan</a:t>
            </a:r>
            <a:endParaRPr lang="en-US" sz="2500" dirty="0">
              <a:latin typeface="+mj-lt"/>
            </a:endParaRPr>
          </a:p>
        </p:txBody>
      </p:sp>
      <p:sp>
        <p:nvSpPr>
          <p:cNvPr id="34" name="TextBox 33"/>
          <p:cNvSpPr txBox="1"/>
          <p:nvPr/>
        </p:nvSpPr>
        <p:spPr>
          <a:xfrm>
            <a:off x="2466122" y="1354365"/>
            <a:ext cx="1254570" cy="1200329"/>
          </a:xfrm>
          <a:prstGeom prst="rect">
            <a:avLst/>
          </a:prstGeom>
          <a:noFill/>
        </p:spPr>
        <p:txBody>
          <a:bodyPr wrap="square" rtlCol="0">
            <a:spAutoFit/>
          </a:bodyPr>
          <a:lstStyle/>
          <a:p>
            <a:pPr algn="ctr"/>
            <a:r>
              <a:rPr lang="en-US" sz="2400" i="1" dirty="0" smtClean="0">
                <a:latin typeface="+mj-lt"/>
              </a:rPr>
              <a:t>Where</a:t>
            </a:r>
          </a:p>
          <a:p>
            <a:pPr algn="ctr"/>
            <a:r>
              <a:rPr lang="en-US" sz="2400" i="1" dirty="0" smtClean="0">
                <a:latin typeface="+mj-lt"/>
              </a:rPr>
              <a:t>do you see it?</a:t>
            </a:r>
            <a:endParaRPr lang="en-US" sz="2400" i="1" dirty="0">
              <a:latin typeface="+mj-lt"/>
            </a:endParaRPr>
          </a:p>
        </p:txBody>
      </p:sp>
      <p:sp>
        <p:nvSpPr>
          <p:cNvPr id="35" name="TextBox 34"/>
          <p:cNvSpPr txBox="1"/>
          <p:nvPr/>
        </p:nvSpPr>
        <p:spPr>
          <a:xfrm>
            <a:off x="4312692" y="1185909"/>
            <a:ext cx="1542197" cy="1569660"/>
          </a:xfrm>
          <a:prstGeom prst="rect">
            <a:avLst/>
          </a:prstGeom>
          <a:noFill/>
        </p:spPr>
        <p:txBody>
          <a:bodyPr wrap="square" rtlCol="0">
            <a:spAutoFit/>
          </a:bodyPr>
          <a:lstStyle/>
          <a:p>
            <a:pPr algn="ctr"/>
            <a:r>
              <a:rPr lang="en-US" sz="2400" i="1" dirty="0" smtClean="0">
                <a:latin typeface="+mj-lt"/>
              </a:rPr>
              <a:t>How do you visualize it?</a:t>
            </a:r>
            <a:endParaRPr lang="en-US" sz="2400" i="1" dirty="0">
              <a:latin typeface="+mj-lt"/>
            </a:endParaRPr>
          </a:p>
        </p:txBody>
      </p:sp>
    </p:spTree>
    <p:extLst>
      <p:ext uri="{BB962C8B-B14F-4D97-AF65-F5344CB8AC3E}">
        <p14:creationId xmlns:p14="http://schemas.microsoft.com/office/powerpoint/2010/main" val="12046804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362746" y="3358884"/>
            <a:ext cx="8229600" cy="1950094"/>
          </a:xfrm>
        </p:spPr>
        <p:txBody>
          <a:bodyPr/>
          <a:lstStyle/>
          <a:p>
            <a:pPr marL="0" indent="0">
              <a:buNone/>
            </a:pPr>
            <a:r>
              <a:rPr lang="en-US" i="1" u="sng" dirty="0" smtClean="0">
                <a:latin typeface="+mj-lt"/>
              </a:rPr>
              <a:t>Where do you see it?</a:t>
            </a:r>
          </a:p>
          <a:p>
            <a:pPr lvl="1">
              <a:buFont typeface="Arial" panose="020B0604020202020204" pitchFamily="34" charset="0"/>
              <a:buChar char="•"/>
            </a:pPr>
            <a:r>
              <a:rPr lang="en-US" sz="2000" dirty="0" smtClean="0">
                <a:latin typeface="+mj-lt"/>
              </a:rPr>
              <a:t>Identify locations (not necessarily exact location-scale) of all buildings, rooms and other facilities existing in the school.</a:t>
            </a:r>
          </a:p>
          <a:p>
            <a:pPr lvl="1">
              <a:buFont typeface="Arial" panose="020B0604020202020204" pitchFamily="34" charset="0"/>
              <a:buChar char="•"/>
            </a:pPr>
            <a:r>
              <a:rPr lang="en-US" sz="2000" dirty="0" smtClean="0">
                <a:latin typeface="+mj-lt"/>
              </a:rPr>
              <a:t>Assign numbers to each of the existing buildings and rooms for every building.</a:t>
            </a:r>
            <a:endParaRPr lang="en-US" sz="1600" dirty="0" smtClean="0">
              <a:latin typeface="+mj-lt"/>
            </a:endParaRPr>
          </a:p>
          <a:p>
            <a:pPr lvl="1">
              <a:buFont typeface="Arial" panose="020B0604020202020204" pitchFamily="34" charset="0"/>
              <a:buChar char="•"/>
            </a:pPr>
            <a:endParaRPr lang="en-US" sz="2000" dirty="0" smtClean="0">
              <a:latin typeface="+mj-lt"/>
            </a:endParaRPr>
          </a:p>
        </p:txBody>
      </p:sp>
      <p:sp>
        <p:nvSpPr>
          <p:cNvPr id="20" name="Title 1"/>
          <p:cNvSpPr txBox="1">
            <a:spLocks/>
          </p:cNvSpPr>
          <p:nvPr/>
        </p:nvSpPr>
        <p:spPr>
          <a:xfrm>
            <a:off x="0" y="0"/>
            <a:ext cx="9144000" cy="949249"/>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bg2">
                    <a:lumMod val="50000"/>
                  </a:schemeClr>
                </a:solidFill>
                <a:latin typeface="+mj-lt"/>
                <a:ea typeface="+mj-ea"/>
                <a:cs typeface="+mj-cs"/>
              </a:defRPr>
            </a:lvl1pPr>
          </a:lstStyle>
          <a:p>
            <a:r>
              <a:rPr lang="en-US" sz="4000" dirty="0" smtClean="0">
                <a:solidFill>
                  <a:schemeClr val="bg1"/>
                </a:solidFill>
              </a:rPr>
              <a:t>Site Development Plan</a:t>
            </a:r>
            <a:endParaRPr lang="en-US" sz="3200" dirty="0">
              <a:solidFill>
                <a:schemeClr val="bg1"/>
              </a:solidFill>
            </a:endParaRPr>
          </a:p>
        </p:txBody>
      </p:sp>
      <p:sp>
        <p:nvSpPr>
          <p:cNvPr id="22" name="Rounded Rectangle 21"/>
          <p:cNvSpPr/>
          <p:nvPr/>
        </p:nvSpPr>
        <p:spPr>
          <a:xfrm>
            <a:off x="205740" y="1062990"/>
            <a:ext cx="1817370" cy="1783080"/>
          </a:xfrm>
          <a:prstGeom prst="roundRect">
            <a:avLst/>
          </a:prstGeom>
          <a:solidFill>
            <a:schemeClr val="bg1">
              <a:lumMod val="85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marL="285750" indent="-285750" algn="ctr">
              <a:buFont typeface="Wingdings" panose="05000000000000000000" pitchFamily="2" charset="2"/>
              <a:buChar char="v"/>
            </a:pPr>
            <a:endParaRPr lang="en-US" sz="2400" dirty="0" smtClean="0">
              <a:solidFill>
                <a:schemeClr val="tx1"/>
              </a:solidFill>
              <a:latin typeface="+mj-lt"/>
            </a:endParaRPr>
          </a:p>
          <a:p>
            <a:pPr marL="285750" indent="-285750" algn="ctr">
              <a:buFont typeface="Arial" panose="020B0604020202020204" pitchFamily="34" charset="0"/>
              <a:buChar char="•"/>
            </a:pPr>
            <a:endParaRPr lang="en-US" sz="2400" dirty="0">
              <a:solidFill>
                <a:schemeClr val="tx1"/>
              </a:solidFill>
            </a:endParaRPr>
          </a:p>
        </p:txBody>
      </p:sp>
      <p:sp>
        <p:nvSpPr>
          <p:cNvPr id="23" name="Rounded Rectangle 22"/>
          <p:cNvSpPr/>
          <p:nvPr/>
        </p:nvSpPr>
        <p:spPr>
          <a:xfrm>
            <a:off x="2198370" y="1062990"/>
            <a:ext cx="1817370" cy="1783080"/>
          </a:xfrm>
          <a:prstGeom prst="roundRect">
            <a:avLst/>
          </a:prstGeom>
          <a:solidFill>
            <a:schemeClr val="bg1">
              <a:lumMod val="65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24" name="Rounded Rectangle 23"/>
          <p:cNvSpPr/>
          <p:nvPr/>
        </p:nvSpPr>
        <p:spPr>
          <a:xfrm>
            <a:off x="4175760" y="1062990"/>
            <a:ext cx="1817370" cy="1783080"/>
          </a:xfrm>
          <a:prstGeom prst="roundRect">
            <a:avLst/>
          </a:prstGeom>
          <a:solidFill>
            <a:schemeClr val="bg1">
              <a:lumMod val="85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25" name="Rounded Rectangle 24"/>
          <p:cNvSpPr/>
          <p:nvPr/>
        </p:nvSpPr>
        <p:spPr>
          <a:xfrm>
            <a:off x="7037982" y="1062990"/>
            <a:ext cx="1944692" cy="1783080"/>
          </a:xfrm>
          <a:prstGeom prst="roundRect">
            <a:avLst/>
          </a:prstGeom>
          <a:solidFill>
            <a:schemeClr val="bg1">
              <a:lumMod val="85000"/>
            </a:schemeClr>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Right Arrow 25"/>
          <p:cNvSpPr/>
          <p:nvPr/>
        </p:nvSpPr>
        <p:spPr>
          <a:xfrm>
            <a:off x="6172200" y="1783080"/>
            <a:ext cx="742950" cy="491490"/>
          </a:xfrm>
          <a:prstGeom prst="rightArrow">
            <a:avLst/>
          </a:prstGeom>
          <a:solidFill>
            <a:schemeClr val="tx2">
              <a:lumMod val="75000"/>
            </a:schemeClr>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TextBox 26"/>
          <p:cNvSpPr txBox="1"/>
          <p:nvPr/>
        </p:nvSpPr>
        <p:spPr>
          <a:xfrm>
            <a:off x="487140" y="1370575"/>
            <a:ext cx="1254570" cy="1200329"/>
          </a:xfrm>
          <a:prstGeom prst="rect">
            <a:avLst/>
          </a:prstGeom>
          <a:noFill/>
        </p:spPr>
        <p:txBody>
          <a:bodyPr wrap="square" rtlCol="0">
            <a:spAutoFit/>
          </a:bodyPr>
          <a:lstStyle/>
          <a:p>
            <a:pPr algn="ctr"/>
            <a:r>
              <a:rPr lang="en-US" sz="2400" i="1" dirty="0" smtClean="0">
                <a:latin typeface="+mj-lt"/>
              </a:rPr>
              <a:t>What can you see?</a:t>
            </a:r>
            <a:endParaRPr lang="en-US" sz="2400" i="1" dirty="0">
              <a:latin typeface="+mj-lt"/>
            </a:endParaRPr>
          </a:p>
        </p:txBody>
      </p:sp>
      <p:sp>
        <p:nvSpPr>
          <p:cNvPr id="28" name="TextBox 27"/>
          <p:cNvSpPr txBox="1"/>
          <p:nvPr/>
        </p:nvSpPr>
        <p:spPr>
          <a:xfrm>
            <a:off x="6983390" y="1375347"/>
            <a:ext cx="2078725" cy="1246495"/>
          </a:xfrm>
          <a:prstGeom prst="rect">
            <a:avLst/>
          </a:prstGeom>
          <a:noFill/>
        </p:spPr>
        <p:txBody>
          <a:bodyPr wrap="square" rtlCol="0">
            <a:spAutoFit/>
          </a:bodyPr>
          <a:lstStyle/>
          <a:p>
            <a:pPr algn="ctr"/>
            <a:r>
              <a:rPr lang="en-US" sz="2500" dirty="0" smtClean="0">
                <a:latin typeface="+mj-lt"/>
              </a:rPr>
              <a:t>Site Development Plan</a:t>
            </a:r>
            <a:endParaRPr lang="en-US" sz="2500" dirty="0">
              <a:latin typeface="+mj-lt"/>
            </a:endParaRPr>
          </a:p>
        </p:txBody>
      </p:sp>
      <p:sp>
        <p:nvSpPr>
          <p:cNvPr id="29" name="TextBox 28"/>
          <p:cNvSpPr txBox="1"/>
          <p:nvPr/>
        </p:nvSpPr>
        <p:spPr>
          <a:xfrm>
            <a:off x="2479770" y="1354365"/>
            <a:ext cx="1254570" cy="1200329"/>
          </a:xfrm>
          <a:prstGeom prst="rect">
            <a:avLst/>
          </a:prstGeom>
          <a:noFill/>
        </p:spPr>
        <p:txBody>
          <a:bodyPr wrap="square" rtlCol="0">
            <a:spAutoFit/>
          </a:bodyPr>
          <a:lstStyle/>
          <a:p>
            <a:pPr algn="ctr"/>
            <a:r>
              <a:rPr lang="en-US" sz="2400" i="1" dirty="0" smtClean="0">
                <a:latin typeface="+mj-lt"/>
              </a:rPr>
              <a:t>Where</a:t>
            </a:r>
          </a:p>
          <a:p>
            <a:pPr algn="ctr"/>
            <a:r>
              <a:rPr lang="en-US" sz="2400" i="1" dirty="0" smtClean="0">
                <a:latin typeface="+mj-lt"/>
              </a:rPr>
              <a:t>do you see it?</a:t>
            </a:r>
            <a:endParaRPr lang="en-US" sz="2400" i="1" dirty="0">
              <a:latin typeface="+mj-lt"/>
            </a:endParaRPr>
          </a:p>
        </p:txBody>
      </p:sp>
      <p:sp>
        <p:nvSpPr>
          <p:cNvPr id="30" name="TextBox 29"/>
          <p:cNvSpPr txBox="1"/>
          <p:nvPr/>
        </p:nvSpPr>
        <p:spPr>
          <a:xfrm>
            <a:off x="4326340" y="1185909"/>
            <a:ext cx="1542197" cy="1569660"/>
          </a:xfrm>
          <a:prstGeom prst="rect">
            <a:avLst/>
          </a:prstGeom>
          <a:noFill/>
        </p:spPr>
        <p:txBody>
          <a:bodyPr wrap="square" rtlCol="0">
            <a:spAutoFit/>
          </a:bodyPr>
          <a:lstStyle/>
          <a:p>
            <a:pPr algn="ctr"/>
            <a:r>
              <a:rPr lang="en-US" sz="2400" i="1" dirty="0" smtClean="0">
                <a:latin typeface="+mj-lt"/>
              </a:rPr>
              <a:t>How do you visualize it?</a:t>
            </a:r>
            <a:endParaRPr lang="en-US" sz="2400" i="1" dirty="0">
              <a:latin typeface="+mj-lt"/>
            </a:endParaRPr>
          </a:p>
        </p:txBody>
      </p:sp>
    </p:spTree>
    <p:extLst>
      <p:ext uri="{BB962C8B-B14F-4D97-AF65-F5344CB8AC3E}">
        <p14:creationId xmlns:p14="http://schemas.microsoft.com/office/powerpoint/2010/main" val="38771500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5185</TotalTime>
  <Words>2634</Words>
  <Application>Microsoft Office PowerPoint</Application>
  <PresentationFormat>On-screen Show (4:3)</PresentationFormat>
  <Paragraphs>517</Paragraphs>
  <Slides>30</Slides>
  <Notes>30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PowerPoint Presentation</vt:lpstr>
      <vt:lpstr>Rationale</vt:lpstr>
      <vt:lpstr>Objective</vt:lpstr>
      <vt:lpstr>Process Flow</vt:lpstr>
      <vt:lpstr>School guidelines for conduct of inventory</vt:lpstr>
      <vt:lpstr>Officials in Charge</vt:lpstr>
      <vt:lpstr>Site Development Plan</vt:lpstr>
      <vt:lpstr>PowerPoint Presentation</vt:lpstr>
      <vt:lpstr>PowerPoint Presentation</vt:lpstr>
      <vt:lpstr>PowerPoint Presentation</vt:lpstr>
      <vt:lpstr>Site Development Plan</vt:lpstr>
      <vt:lpstr>Site Development Plan</vt:lpstr>
      <vt:lpstr>School Building Inventory Form</vt:lpstr>
      <vt:lpstr>School Building Inventory Form</vt:lpstr>
      <vt:lpstr>PowerPoint Presentation</vt:lpstr>
      <vt:lpstr>School Building Inventory Form</vt:lpstr>
      <vt:lpstr>School Building Inventory Form</vt:lpstr>
      <vt:lpstr>School Building Inventory Form</vt:lpstr>
      <vt:lpstr>School Building Inventory Form</vt:lpstr>
      <vt:lpstr>School Building Inventory Form</vt:lpstr>
      <vt:lpstr>School Building Inventory Form</vt:lpstr>
      <vt:lpstr>School Building Inventory Form</vt:lpstr>
      <vt:lpstr>School Building Inventory Form</vt:lpstr>
      <vt:lpstr>School Building Inventory Form</vt:lpstr>
      <vt:lpstr>School Building Inventory Form</vt:lpstr>
      <vt:lpstr>School Building Inventory Form</vt:lpstr>
      <vt:lpstr>School Building Inventory Form</vt:lpstr>
      <vt:lpstr>School Building Inventory Form</vt:lpstr>
      <vt:lpstr>School Building Inventory Form</vt:lpstr>
      <vt:lpstr>School Building Inventory Form</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Reynaldo Antonio Laguda</dc:creator>
  <cp:lastModifiedBy>Ariel</cp:lastModifiedBy>
  <cp:revision>407</cp:revision>
  <cp:lastPrinted>2014-11-05T09:59:21Z</cp:lastPrinted>
  <dcterms:created xsi:type="dcterms:W3CDTF">2013-07-07T06:51:51Z</dcterms:created>
  <dcterms:modified xsi:type="dcterms:W3CDTF">2014-11-06T13:02:08Z</dcterms:modified>
</cp:coreProperties>
</file>